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68" r:id="rId1"/>
  </p:sldMasterIdLst>
  <p:notesMasterIdLst>
    <p:notesMasterId r:id="rId24"/>
  </p:notesMasterIdLst>
  <p:handoutMasterIdLst>
    <p:handoutMasterId r:id="rId25"/>
  </p:handoutMasterIdLst>
  <p:sldIdLst>
    <p:sldId id="478" r:id="rId2"/>
    <p:sldId id="384" r:id="rId3"/>
    <p:sldId id="449" r:id="rId4"/>
    <p:sldId id="393" r:id="rId5"/>
    <p:sldId id="394" r:id="rId6"/>
    <p:sldId id="395" r:id="rId7"/>
    <p:sldId id="396" r:id="rId8"/>
    <p:sldId id="398" r:id="rId9"/>
    <p:sldId id="399" r:id="rId10"/>
    <p:sldId id="400" r:id="rId11"/>
    <p:sldId id="482" r:id="rId12"/>
    <p:sldId id="483" r:id="rId13"/>
    <p:sldId id="484" r:id="rId14"/>
    <p:sldId id="405" r:id="rId15"/>
    <p:sldId id="485" r:id="rId16"/>
    <p:sldId id="488" r:id="rId17"/>
    <p:sldId id="489" r:id="rId18"/>
    <p:sldId id="491" r:id="rId19"/>
    <p:sldId id="493" r:id="rId20"/>
    <p:sldId id="494" r:id="rId21"/>
    <p:sldId id="495" r:id="rId22"/>
    <p:sldId id="479"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99"/>
    <a:srgbClr val="0000CC"/>
    <a:srgbClr val="FF0000"/>
    <a:srgbClr val="00FFCC"/>
    <a:srgbClr val="0000FF"/>
    <a:srgbClr val="FF9900"/>
    <a:srgbClr val="FF0066"/>
    <a:srgbClr val="00FF00"/>
    <a:srgbClr val="66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06" autoAdjust="0"/>
    <p:restoredTop sz="94660"/>
  </p:normalViewPr>
  <p:slideViewPr>
    <p:cSldViewPr>
      <p:cViewPr varScale="1">
        <p:scale>
          <a:sx n="65" d="100"/>
          <a:sy n="65" d="100"/>
        </p:scale>
        <p:origin x="-172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78E1C18-4018-4541-BD6C-D074D1C1EEB1}" type="datetimeFigureOut">
              <a:rPr lang="en-US" smtClean="0"/>
              <a:pPr/>
              <a:t>02/07/2015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6BA8E6E-E9CA-47BD-A173-B582DFBF3D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IN"/>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8CB430C-83FE-4D60-9663-871399C1F402}" type="datetimeFigureOut">
              <a:rPr lang="en-US" smtClean="0"/>
              <a:pPr/>
              <a:t>02/07/2015</a:t>
            </a:fld>
            <a:endParaRPr lang="en-IN"/>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IN"/>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IN"/>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8E40DB7-3C6D-44FC-93AE-A4030128EF9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5DBD1B7-52E7-49D3-984E-E431ACA4F544}"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40DB7-3C6D-44FC-93AE-A4030128EF92}" type="slidenum">
              <a:rPr lang="en-IN" smtClean="0"/>
              <a:pPr/>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395FC-9899-40BB-A56C-D5893C7560D1}" type="slidenum">
              <a:rPr lang="en-US"/>
              <a:pPr/>
              <a:t>18</a:t>
            </a:fld>
            <a:endParaRPr lang="en-US"/>
          </a:p>
        </p:txBody>
      </p:sp>
      <p:sp>
        <p:nvSpPr>
          <p:cNvPr id="113666" name="Rectangle 2"/>
          <p:cNvSpPr>
            <a:spLocks noGrp="1" noRot="1" noChangeAspect="1" noChangeArrowheads="1" noTextEdit="1"/>
          </p:cNvSpPr>
          <p:nvPr>
            <p:ph type="sldImg"/>
          </p:nvPr>
        </p:nvSpPr>
        <p:spPr>
          <a:xfrm>
            <a:off x="1187450" y="700088"/>
            <a:ext cx="4649788" cy="3487737"/>
          </a:xfrm>
          <a:ln w="12700" cap="flat"/>
        </p:spPr>
      </p:sp>
      <p:sp>
        <p:nvSpPr>
          <p:cNvPr id="113667" name="Rectangle 3"/>
          <p:cNvSpPr>
            <a:spLocks noGrp="1" noChangeArrowheads="1"/>
          </p:cNvSpPr>
          <p:nvPr>
            <p:ph type="body" idx="1"/>
          </p:nvPr>
        </p:nvSpPr>
        <p:spPr>
          <a:xfrm>
            <a:off x="936415" y="4421823"/>
            <a:ext cx="5150273" cy="4189095"/>
          </a:xfrm>
          <a:noFill/>
          <a:ln/>
        </p:spPr>
        <p:txBody>
          <a:bodyPr lIns="93969" tIns="46985" rIns="93969" bIns="46985"/>
          <a:lstStyle/>
          <a:p>
            <a:endParaRPr lang="en-US"/>
          </a:p>
          <a:p>
            <a:r>
              <a:rPr lang="en-US"/>
              <a:t>Slow and try to</a:t>
            </a:r>
          </a:p>
          <a:p>
            <a:r>
              <a:rPr lang="en-US"/>
              <a:t>Reference foltrida and texas</a:t>
            </a:r>
          </a:p>
          <a:p>
            <a:r>
              <a:rPr lang="en-US"/>
              <a:t>High temp. during post harvest can exceed 45 C</a:t>
            </a:r>
          </a:p>
          <a:p>
            <a:r>
              <a:rPr lang="en-US"/>
              <a:t>Both table and seed potatoes are stored at same temperatures</a:t>
            </a:r>
          </a:p>
          <a:p>
            <a:r>
              <a:rPr lang="en-US"/>
              <a:t>UP 463 th ha, WB-315 th ha, Pb. 75 th ha and MP 62 th ha, Bihar 175 th ha, Karnataka 32 th ha and Maha 20 ths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B47991-73AC-4F36-ACA8-E4CCD2733E4A}" type="slidenum">
              <a:rPr lang="en-US" smtClean="0"/>
              <a:pPr/>
              <a:t>22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A3BEA9-1EE2-44BF-A4F9-A7E4C6536F8C}" type="datetime1">
              <a:rPr lang="en-US" smtClean="0"/>
              <a:pPr/>
              <a:t>02/07/2015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0ECF8-7D54-4F9A-A788-6863432685F3}" type="datetime1">
              <a:rPr lang="en-US" smtClean="0"/>
              <a:pPr/>
              <a:t>02/07/2015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0A5C0-2009-44D9-9E4F-FBF9598649EC}" type="datetime1">
              <a:rPr lang="en-US" smtClean="0"/>
              <a:pPr/>
              <a:t>02/07/2015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7C4C8-4011-4C81-A097-6EB4731A0E0B}" type="datetime1">
              <a:rPr lang="en-US" smtClean="0"/>
              <a:pPr/>
              <a:t>02/07/2015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6488D-949A-49AC-8B4A-AA27A71A83F6}" type="datetime1">
              <a:rPr lang="en-US" smtClean="0"/>
              <a:pPr/>
              <a:t>02/07/2015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1013F-90D5-45D3-8228-9577E564FA74}" type="datetime1">
              <a:rPr lang="en-US" smtClean="0"/>
              <a:pPr/>
              <a:t>02/07/2015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C89618-176E-4831-A7BF-4977FF90FE6E}" type="datetime1">
              <a:rPr lang="en-US" smtClean="0"/>
              <a:pPr/>
              <a:t>02/07/2015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64DA0-CB6D-4EF6-8DEA-FF2057B10150}" type="datetime1">
              <a:rPr lang="en-US" smtClean="0"/>
              <a:pPr/>
              <a:t>02/07/2015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802E6-1B8F-4BE5-B2A8-7EB8FA730553}" type="datetime1">
              <a:rPr lang="en-US" smtClean="0"/>
              <a:pPr/>
              <a:t>02/07/2015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9FCC5-7D74-4832-9CD5-503D0851A831}" type="datetime1">
              <a:rPr lang="en-US" smtClean="0"/>
              <a:pPr/>
              <a:t>02/07/2015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67371-2055-45BB-ACFC-01AA5B5EE7E9}" type="datetime1">
              <a:rPr lang="en-US" smtClean="0"/>
              <a:pPr/>
              <a:t>02/07/2015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0BD361-BBDE-4763-BC0A-9261A90693D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E033C-E8B3-45EA-B879-39F68D6F0497}" type="datetime1">
              <a:rPr lang="en-US" smtClean="0"/>
              <a:pPr/>
              <a:t>02/07/2015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BD361-BBDE-4763-BC0A-9261A90693D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188777F8-6C51-48A0-B06B-83132F246D9F}" type="slidenum">
              <a:rPr lang="en-US" smtClean="0"/>
              <a:pPr/>
              <a:t>1</a:t>
            </a:fld>
            <a:endParaRPr lang="en-US" smtClean="0"/>
          </a:p>
        </p:txBody>
      </p:sp>
      <p:pic>
        <p:nvPicPr>
          <p:cNvPr id="2051" name="Picture 2" descr="NCCS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7224" y="1785926"/>
            <a:ext cx="7391400" cy="3071834"/>
          </a:xfrm>
          <a:prstGeom prst="rect">
            <a:avLst/>
          </a:prstGeom>
          <a:noFill/>
          <a:ln w="0">
            <a:solidFill>
              <a:srgbClr val="FFFFCC"/>
            </a:solidFill>
            <a:miter lim="800000"/>
            <a:headEnd/>
            <a:tailEnd/>
          </a:ln>
        </p:spPr>
      </p:pic>
      <p:sp>
        <p:nvSpPr>
          <p:cNvPr id="2052" name="Rectangle 2"/>
          <p:cNvSpPr>
            <a:spLocks/>
          </p:cNvSpPr>
          <p:nvPr/>
        </p:nvSpPr>
        <p:spPr bwMode="auto">
          <a:xfrm>
            <a:off x="0" y="0"/>
            <a:ext cx="9144000" cy="1752600"/>
          </a:xfrm>
          <a:prstGeom prst="rect">
            <a:avLst/>
          </a:prstGeom>
          <a:solidFill>
            <a:srgbClr val="996633"/>
          </a:solidFill>
          <a:ln w="9525">
            <a:noFill/>
            <a:miter lim="800000"/>
            <a:headEnd/>
            <a:tailEnd/>
          </a:ln>
        </p:spPr>
        <p:txBody>
          <a:bodyPr lIns="0" rIns="0" bIns="0" anchor="b"/>
          <a:lstStyle/>
          <a:p>
            <a:pPr algn="ctr" eaLnBrk="1" hangingPunct="1">
              <a:tabLst>
                <a:tab pos="3254375" algn="l"/>
              </a:tabLst>
            </a:pPr>
            <a:r>
              <a:rPr lang="en-US" sz="3200">
                <a:solidFill>
                  <a:schemeClr val="bg1"/>
                </a:solidFill>
                <a:latin typeface="Tahoma" pitchFamily="34" charset="0"/>
              </a:rPr>
              <a:t/>
            </a:r>
            <a:br>
              <a:rPr lang="en-US" sz="3200">
                <a:solidFill>
                  <a:schemeClr val="bg1"/>
                </a:solidFill>
                <a:latin typeface="Tahoma" pitchFamily="34" charset="0"/>
              </a:rPr>
            </a:br>
            <a:endParaRPr lang="uk-UA" sz="2400">
              <a:solidFill>
                <a:schemeClr val="bg1"/>
              </a:solidFill>
              <a:latin typeface="Tahoma" pitchFamily="34" charset="0"/>
            </a:endParaRPr>
          </a:p>
        </p:txBody>
      </p:sp>
      <p:sp>
        <p:nvSpPr>
          <p:cNvPr id="2053" name="Rectangle 4"/>
          <p:cNvSpPr>
            <a:spLocks noChangeArrowheads="1"/>
          </p:cNvSpPr>
          <p:nvPr/>
        </p:nvSpPr>
        <p:spPr bwMode="auto">
          <a:xfrm>
            <a:off x="0" y="6324600"/>
            <a:ext cx="9144000" cy="533400"/>
          </a:xfrm>
          <a:prstGeom prst="rect">
            <a:avLst/>
          </a:prstGeom>
          <a:noFill/>
          <a:ln w="9525">
            <a:noFill/>
            <a:miter lim="800000"/>
            <a:headEnd/>
            <a:tailEnd/>
          </a:ln>
        </p:spPr>
        <p:txBody>
          <a:bodyPr wrap="none" anchor="ctr"/>
          <a:lstStyle/>
          <a:p>
            <a:pPr algn="ctr"/>
            <a:endParaRPr lang="en-US" sz="1600" b="1">
              <a:solidFill>
                <a:srgbClr val="3333FF"/>
              </a:solidFill>
            </a:endParaRPr>
          </a:p>
        </p:txBody>
      </p:sp>
      <p:sp>
        <p:nvSpPr>
          <p:cNvPr id="2054" name="AutoShape 5"/>
          <p:cNvSpPr>
            <a:spLocks noChangeArrowheads="1"/>
          </p:cNvSpPr>
          <p:nvPr/>
        </p:nvSpPr>
        <p:spPr bwMode="auto">
          <a:xfrm>
            <a:off x="-279400" y="1828800"/>
            <a:ext cx="1676400" cy="3429000"/>
          </a:xfrm>
          <a:prstGeom prst="flowChartOnlineStorage">
            <a:avLst/>
          </a:prstGeom>
          <a:solidFill>
            <a:srgbClr val="996633"/>
          </a:solidFill>
          <a:ln w="9525">
            <a:noFill/>
            <a:miter lim="800000"/>
            <a:headEnd/>
            <a:tailEnd/>
          </a:ln>
        </p:spPr>
        <p:txBody>
          <a:bodyPr wrap="none" anchor="ctr"/>
          <a:lstStyle/>
          <a:p>
            <a:endParaRPr lang="en-US"/>
          </a:p>
        </p:txBody>
      </p:sp>
      <p:sp>
        <p:nvSpPr>
          <p:cNvPr id="2055" name="AutoShape 6"/>
          <p:cNvSpPr>
            <a:spLocks noChangeArrowheads="1"/>
          </p:cNvSpPr>
          <p:nvPr/>
        </p:nvSpPr>
        <p:spPr bwMode="auto">
          <a:xfrm rot="10800000">
            <a:off x="7747000" y="1828800"/>
            <a:ext cx="1676400" cy="3429000"/>
          </a:xfrm>
          <a:prstGeom prst="flowChartOnlineStorage">
            <a:avLst/>
          </a:prstGeom>
          <a:solidFill>
            <a:srgbClr val="996633"/>
          </a:solidFill>
          <a:ln w="9525">
            <a:noFill/>
            <a:miter lim="800000"/>
            <a:headEnd/>
            <a:tailEnd/>
          </a:ln>
        </p:spPr>
        <p:txBody>
          <a:bodyPr wrap="none" anchor="ctr"/>
          <a:lstStyle/>
          <a:p>
            <a:endParaRPr lang="en-US"/>
          </a:p>
        </p:txBody>
      </p:sp>
      <p:sp>
        <p:nvSpPr>
          <p:cNvPr id="2056" name="Text Box 7"/>
          <p:cNvSpPr txBox="1">
            <a:spLocks noChangeArrowheads="1"/>
          </p:cNvSpPr>
          <p:nvPr/>
        </p:nvSpPr>
        <p:spPr bwMode="auto">
          <a:xfrm>
            <a:off x="0" y="5241925"/>
            <a:ext cx="1295400" cy="396875"/>
          </a:xfrm>
          <a:prstGeom prst="rect">
            <a:avLst/>
          </a:prstGeom>
          <a:solidFill>
            <a:srgbClr val="996633"/>
          </a:solidFill>
          <a:ln w="9525">
            <a:noFill/>
            <a:miter lim="800000"/>
            <a:headEnd/>
            <a:tailEnd/>
          </a:ln>
        </p:spPr>
        <p:txBody>
          <a:bodyPr>
            <a:spAutoFit/>
          </a:bodyPr>
          <a:lstStyle/>
          <a:p>
            <a:pPr>
              <a:spcBef>
                <a:spcPct val="50000"/>
              </a:spcBef>
            </a:pPr>
            <a:endParaRPr lang="en-IN" sz="2000"/>
          </a:p>
        </p:txBody>
      </p:sp>
      <p:sp>
        <p:nvSpPr>
          <p:cNvPr id="2057" name="Text Box 8"/>
          <p:cNvSpPr txBox="1">
            <a:spLocks noChangeArrowheads="1"/>
          </p:cNvSpPr>
          <p:nvPr/>
        </p:nvSpPr>
        <p:spPr bwMode="auto">
          <a:xfrm>
            <a:off x="7848600" y="5181600"/>
            <a:ext cx="1295400" cy="396875"/>
          </a:xfrm>
          <a:prstGeom prst="rect">
            <a:avLst/>
          </a:prstGeom>
          <a:solidFill>
            <a:srgbClr val="996633"/>
          </a:solidFill>
          <a:ln w="9525">
            <a:noFill/>
            <a:miter lim="800000"/>
            <a:headEnd/>
            <a:tailEnd/>
          </a:ln>
        </p:spPr>
        <p:txBody>
          <a:bodyPr>
            <a:spAutoFit/>
          </a:bodyPr>
          <a:lstStyle/>
          <a:p>
            <a:pPr>
              <a:spcBef>
                <a:spcPct val="50000"/>
              </a:spcBef>
            </a:pPr>
            <a:endParaRPr lang="en-IN" sz="2000"/>
          </a:p>
        </p:txBody>
      </p:sp>
      <p:sp>
        <p:nvSpPr>
          <p:cNvPr id="2059" name="Text Box 10"/>
          <p:cNvSpPr txBox="1">
            <a:spLocks noChangeArrowheads="1"/>
          </p:cNvSpPr>
          <p:nvPr/>
        </p:nvSpPr>
        <p:spPr bwMode="auto">
          <a:xfrm>
            <a:off x="990600" y="4929198"/>
            <a:ext cx="7086600" cy="1754326"/>
          </a:xfrm>
          <a:prstGeom prst="rect">
            <a:avLst/>
          </a:prstGeom>
          <a:solidFill>
            <a:srgbClr val="996633"/>
          </a:solidFill>
          <a:ln w="9525">
            <a:noFill/>
            <a:miter lim="800000"/>
            <a:headEnd/>
            <a:tailEnd/>
          </a:ln>
        </p:spPr>
        <p:txBody>
          <a:bodyPr wrap="square">
            <a:spAutoFit/>
          </a:bodyPr>
          <a:lstStyle/>
          <a:p>
            <a:pPr algn="ctr"/>
            <a:r>
              <a:rPr lang="en-US" b="1" dirty="0" smtClean="0">
                <a:solidFill>
                  <a:schemeClr val="bg1"/>
                </a:solidFill>
                <a:latin typeface="Book Antiqua" pitchFamily="18" charset="0"/>
              </a:rPr>
              <a:t>National Workshop On “Food Security and Climate Change”</a:t>
            </a:r>
          </a:p>
          <a:p>
            <a:pPr algn="ctr"/>
            <a:r>
              <a:rPr lang="en-US" b="1" dirty="0" smtClean="0">
                <a:solidFill>
                  <a:schemeClr val="bg1"/>
                </a:solidFill>
                <a:latin typeface="Book Antiqua" pitchFamily="18" charset="0"/>
              </a:rPr>
              <a:t>Tuesday, 2 June, 2015</a:t>
            </a:r>
          </a:p>
          <a:p>
            <a:pPr algn="ctr"/>
            <a:r>
              <a:rPr lang="en-US" b="1" dirty="0" smtClean="0">
                <a:solidFill>
                  <a:schemeClr val="bg1"/>
                </a:solidFill>
                <a:latin typeface="Book Antiqua" pitchFamily="18" charset="0"/>
              </a:rPr>
              <a:t>Anand Agricultural University, Anand, Gujarat</a:t>
            </a:r>
          </a:p>
          <a:p>
            <a:pPr algn="ctr"/>
            <a:endParaRPr lang="en-US" b="1" dirty="0" smtClean="0">
              <a:solidFill>
                <a:schemeClr val="bg1"/>
              </a:solidFill>
              <a:latin typeface="Book Antiqua" pitchFamily="18" charset="0"/>
            </a:endParaRPr>
          </a:p>
          <a:p>
            <a:pPr algn="ctr"/>
            <a:r>
              <a:rPr lang="en-US" b="1" dirty="0" smtClean="0">
                <a:solidFill>
                  <a:schemeClr val="bg1"/>
                </a:solidFill>
                <a:latin typeface="Book Antiqua" pitchFamily="18" charset="0"/>
              </a:rPr>
              <a:t>HETAL C SEJU </a:t>
            </a:r>
          </a:p>
          <a:p>
            <a:pPr algn="ctr"/>
            <a:r>
              <a:rPr lang="en-US" b="1" dirty="0" smtClean="0">
                <a:solidFill>
                  <a:schemeClr val="bg1"/>
                </a:solidFill>
                <a:latin typeface="Book Antiqua" pitchFamily="18" charset="0"/>
              </a:rPr>
              <a:t>NCCSD</a:t>
            </a:r>
          </a:p>
        </p:txBody>
      </p:sp>
      <p:sp>
        <p:nvSpPr>
          <p:cNvPr id="5131" name="Rectangle 11"/>
          <p:cNvSpPr>
            <a:spLocks noChangeArrowheads="1"/>
          </p:cNvSpPr>
          <p:nvPr/>
        </p:nvSpPr>
        <p:spPr bwMode="auto">
          <a:xfrm>
            <a:off x="0" y="609600"/>
            <a:ext cx="9144000" cy="1200329"/>
          </a:xfrm>
          <a:prstGeom prst="rect">
            <a:avLst/>
          </a:prstGeom>
          <a:noFill/>
          <a:ln w="9525">
            <a:noFill/>
            <a:miter lim="800000"/>
            <a:headEnd/>
            <a:tailEnd/>
          </a:ln>
          <a:effectLst/>
        </p:spPr>
        <p:txBody>
          <a:bodyPr anchor="ctr">
            <a:spAutoFit/>
          </a:bodyPr>
          <a:lstStyle/>
          <a:p>
            <a:pPr algn="ctr" eaLnBrk="1" hangingPunct="1">
              <a:defRPr/>
            </a:pPr>
            <a:r>
              <a:rPr lang="en-US" sz="3600" b="1" dirty="0" smtClean="0">
                <a:solidFill>
                  <a:srgbClr val="FFFF00"/>
                </a:solidFill>
                <a:latin typeface="Book Antiqua" pitchFamily="18" charset="0"/>
              </a:rPr>
              <a:t>Sustainable Food Value Chain for</a:t>
            </a:r>
          </a:p>
          <a:p>
            <a:pPr algn="ctr" eaLnBrk="1" hangingPunct="1">
              <a:defRPr/>
            </a:pPr>
            <a:r>
              <a:rPr lang="en-US" sz="3600" b="1" dirty="0" smtClean="0">
                <a:solidFill>
                  <a:srgbClr val="FFFF00"/>
                </a:solidFill>
                <a:latin typeface="Book Antiqua" pitchFamily="18" charset="0"/>
              </a:rPr>
              <a:t>Food Security in Arena of Climate Change  </a:t>
            </a:r>
            <a:endParaRPr lang="en-US" sz="3600"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071546"/>
            <a:ext cx="8043890" cy="5054617"/>
          </a:xfrm>
        </p:spPr>
        <p:txBody>
          <a:bodyPr/>
          <a:lstStyle/>
          <a:p>
            <a:pPr>
              <a:buNone/>
            </a:pPr>
            <a:r>
              <a:rPr lang="en-US" sz="2000" dirty="0" smtClean="0"/>
              <a:t>Other possible interventions to reduce food losses include:</a:t>
            </a:r>
          </a:p>
          <a:p>
            <a:pPr>
              <a:buNone/>
            </a:pPr>
            <a:endParaRPr lang="en-US" sz="2000" dirty="0" smtClean="0"/>
          </a:p>
          <a:p>
            <a:r>
              <a:rPr lang="en-US" sz="2000" dirty="0" smtClean="0"/>
              <a:t>immediate transportation after harvesting of crops, and landing in the case of fish;</a:t>
            </a:r>
          </a:p>
          <a:p>
            <a:endParaRPr lang="en-US" sz="2000" dirty="0" smtClean="0"/>
          </a:p>
          <a:p>
            <a:r>
              <a:rPr lang="en-US" sz="2000" dirty="0" smtClean="0"/>
              <a:t>using improved preservation and processing techniques including threshing and solar drying of produce;</a:t>
            </a:r>
          </a:p>
          <a:p>
            <a:endParaRPr lang="en-US" sz="2000" dirty="0" smtClean="0"/>
          </a:p>
          <a:p>
            <a:r>
              <a:rPr lang="en-US" sz="2000" dirty="0" smtClean="0"/>
              <a:t>using low cost and efficient storage and cooling structures; and</a:t>
            </a:r>
          </a:p>
          <a:p>
            <a:endParaRPr lang="en-US" sz="2000" dirty="0" smtClean="0"/>
          </a:p>
          <a:p>
            <a:r>
              <a:rPr lang="en-US" sz="2000" dirty="0" smtClean="0"/>
              <a:t>using practices, i.e. pasteurization and milk processing into cheese and yoghurt, to maintain product quality and extend post-harvest life.</a:t>
            </a:r>
          </a:p>
          <a:p>
            <a:pPr>
              <a:buNone/>
            </a:pPr>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10</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Distributions System </a:t>
            </a:r>
            <a:endParaRPr lang="en-US" dirty="0"/>
          </a:p>
        </p:txBody>
      </p:sp>
      <p:sp>
        <p:nvSpPr>
          <p:cNvPr id="3" name="Content Placeholder 2"/>
          <p:cNvSpPr>
            <a:spLocks noGrp="1"/>
          </p:cNvSpPr>
          <p:nvPr>
            <p:ph idx="1"/>
          </p:nvPr>
        </p:nvSpPr>
        <p:spPr>
          <a:xfrm>
            <a:off x="785786" y="1600200"/>
            <a:ext cx="7901014" cy="4525963"/>
          </a:xfrm>
        </p:spPr>
        <p:txBody>
          <a:bodyPr/>
          <a:lstStyle/>
          <a:p>
            <a:pPr algn="just"/>
            <a:r>
              <a:rPr lang="en-US" sz="2400" dirty="0" smtClean="0"/>
              <a:t>In our country government buys food grains and makes available through fare price network – at a specified price – which is subsidized to poor families. </a:t>
            </a:r>
          </a:p>
          <a:p>
            <a:pPr algn="just"/>
            <a:endParaRPr lang="en-US" sz="2400" dirty="0" smtClean="0"/>
          </a:p>
          <a:p>
            <a:pPr algn="just"/>
            <a:r>
              <a:rPr lang="en-US" sz="2400" dirty="0" smtClean="0"/>
              <a:t>This system involves – procurement, packing, transportation to storage – </a:t>
            </a:r>
            <a:r>
              <a:rPr lang="en-US" sz="2400" dirty="0" err="1" smtClean="0"/>
              <a:t>godowns</a:t>
            </a:r>
            <a:r>
              <a:rPr lang="en-US" sz="2400" dirty="0" smtClean="0"/>
              <a:t> and from there to retail FPS. </a:t>
            </a:r>
          </a:p>
          <a:p>
            <a:pPr algn="just"/>
            <a:endParaRPr lang="en-US" sz="2400" dirty="0" smtClean="0"/>
          </a:p>
          <a:p>
            <a:pPr algn="just"/>
            <a:r>
              <a:rPr lang="en-US" sz="2400" dirty="0" smtClean="0"/>
              <a:t>Entire system needs modern management and practices to reduce transportation losses, storage losses and spoilage – which is huge.  </a:t>
            </a:r>
            <a:endParaRPr lang="en-US" sz="2400"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11</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normAutofit fontScale="90000"/>
          </a:bodyPr>
          <a:lstStyle/>
          <a:p>
            <a:r>
              <a:rPr lang="en-US" sz="2800" dirty="0" smtClean="0"/>
              <a:t>Public actions to support food chain interventions to reduce, reuse or recycle food stuffs</a:t>
            </a:r>
            <a:br>
              <a:rPr lang="en-US" sz="2800" dirty="0" smtClean="0"/>
            </a:br>
            <a:endParaRPr lang="en-US" sz="2800" dirty="0"/>
          </a:p>
        </p:txBody>
      </p:sp>
      <p:sp>
        <p:nvSpPr>
          <p:cNvPr id="3" name="Content Placeholder 2"/>
          <p:cNvSpPr>
            <a:spLocks noGrp="1"/>
          </p:cNvSpPr>
          <p:nvPr>
            <p:ph idx="1"/>
          </p:nvPr>
        </p:nvSpPr>
        <p:spPr>
          <a:xfrm>
            <a:off x="857224" y="1214422"/>
            <a:ext cx="8001056" cy="5286412"/>
          </a:xfrm>
        </p:spPr>
        <p:txBody>
          <a:bodyPr/>
          <a:lstStyle/>
          <a:p>
            <a:pPr marL="0" indent="0" algn="just">
              <a:lnSpc>
                <a:spcPct val="150000"/>
              </a:lnSpc>
              <a:spcBef>
                <a:spcPts val="0"/>
              </a:spcBef>
              <a:buNone/>
            </a:pPr>
            <a:r>
              <a:rPr lang="en-US" sz="1800" dirty="0" smtClean="0"/>
              <a:t>Government can not directly reduce, reuse or recycle food stuffs produced by farmers but certainly can guide the farmers to change management practices, technologies and behavior in order to reduce, reuse or recycle their produce and  create an enabling environment. </a:t>
            </a:r>
          </a:p>
          <a:p>
            <a:pPr algn="just">
              <a:lnSpc>
                <a:spcPct val="150000"/>
              </a:lnSpc>
              <a:spcBef>
                <a:spcPts val="0"/>
              </a:spcBef>
            </a:pPr>
            <a:r>
              <a:rPr lang="en-US" sz="1800" dirty="0" smtClean="0"/>
              <a:t>Set an example by itself by reducing </a:t>
            </a:r>
            <a:r>
              <a:rPr lang="en-US" sz="1800" dirty="0" err="1" smtClean="0"/>
              <a:t>godown</a:t>
            </a:r>
            <a:r>
              <a:rPr lang="en-US" sz="1800" dirty="0" smtClean="0"/>
              <a:t> and transits losses in public distribution system and including re-cycle use of wastage.  </a:t>
            </a:r>
          </a:p>
          <a:p>
            <a:pPr algn="just">
              <a:lnSpc>
                <a:spcPct val="150000"/>
              </a:lnSpc>
              <a:spcBef>
                <a:spcPts val="0"/>
              </a:spcBef>
            </a:pPr>
            <a:endParaRPr lang="en-US" sz="1800" dirty="0" smtClean="0"/>
          </a:p>
          <a:p>
            <a:pPr algn="just">
              <a:lnSpc>
                <a:spcPct val="150000"/>
              </a:lnSpc>
              <a:spcBef>
                <a:spcPts val="0"/>
              </a:spcBef>
            </a:pPr>
            <a:r>
              <a:rPr lang="en-US" sz="1800" dirty="0" smtClean="0"/>
              <a:t>Creating a policy and institutional enabling environment for incentivizing reduction in losses </a:t>
            </a:r>
          </a:p>
          <a:p>
            <a:pPr algn="just">
              <a:lnSpc>
                <a:spcPct val="150000"/>
              </a:lnSpc>
              <a:spcBef>
                <a:spcPts val="0"/>
              </a:spcBef>
            </a:pPr>
            <a:endParaRPr lang="en-US" sz="1800" dirty="0" smtClean="0"/>
          </a:p>
          <a:p>
            <a:pPr algn="just">
              <a:lnSpc>
                <a:spcPct val="150000"/>
              </a:lnSpc>
              <a:spcBef>
                <a:spcPts val="0"/>
              </a:spcBef>
            </a:pPr>
            <a:r>
              <a:rPr lang="en-US" sz="1800" dirty="0" smtClean="0"/>
              <a:t>Awareness raising and advocacy for reuse – recycle waste – agro, cow dung and urine, and food</a:t>
            </a:r>
          </a:p>
          <a:p>
            <a:endParaRPr lang="en-US" dirty="0" smtClean="0"/>
          </a:p>
        </p:txBody>
      </p:sp>
      <p:sp>
        <p:nvSpPr>
          <p:cNvPr id="4" name="Slide Number Placeholder 3"/>
          <p:cNvSpPr>
            <a:spLocks noGrp="1"/>
          </p:cNvSpPr>
          <p:nvPr>
            <p:ph type="sldNum" sz="quarter" idx="12"/>
          </p:nvPr>
        </p:nvSpPr>
        <p:spPr/>
        <p:txBody>
          <a:bodyPr/>
          <a:lstStyle/>
          <a:p>
            <a:fld id="{7B0BD361-BBDE-4763-BC0A-9261A90693DF}" type="slidenum">
              <a:rPr lang="en-IN" smtClean="0"/>
              <a:pPr/>
              <a:t>12</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000108"/>
            <a:ext cx="7972452" cy="5126055"/>
          </a:xfrm>
        </p:spPr>
        <p:txBody>
          <a:bodyPr/>
          <a:lstStyle/>
          <a:p>
            <a:pPr algn="just">
              <a:lnSpc>
                <a:spcPct val="150000"/>
              </a:lnSpc>
              <a:spcBef>
                <a:spcPts val="0"/>
              </a:spcBef>
            </a:pPr>
            <a:r>
              <a:rPr lang="en-US" sz="2000" dirty="0" smtClean="0"/>
              <a:t>Building partnerships and alliances by promoting women self help groups for village level group market and local processing, encouraging and assisting youth to set-up micro-enterprise and adapt modern agricultural practices. </a:t>
            </a:r>
          </a:p>
          <a:p>
            <a:pPr algn="just">
              <a:lnSpc>
                <a:spcPct val="150000"/>
              </a:lnSpc>
              <a:spcBef>
                <a:spcPts val="0"/>
              </a:spcBef>
            </a:pPr>
            <a:endParaRPr lang="en-US" sz="2000" dirty="0" smtClean="0"/>
          </a:p>
          <a:p>
            <a:pPr algn="just">
              <a:lnSpc>
                <a:spcPct val="150000"/>
              </a:lnSpc>
              <a:spcBef>
                <a:spcPts val="0"/>
              </a:spcBef>
            </a:pPr>
            <a:r>
              <a:rPr lang="en-US" sz="2000" dirty="0" smtClean="0"/>
              <a:t>Supporting product and process innovation and research at the stage assign specific responsibilities to agricultural universities </a:t>
            </a:r>
          </a:p>
          <a:p>
            <a:pPr algn="just">
              <a:lnSpc>
                <a:spcPct val="150000"/>
              </a:lnSpc>
              <a:spcBef>
                <a:spcPts val="0"/>
              </a:spcBef>
            </a:pPr>
            <a:endParaRPr lang="en-US" sz="2000" dirty="0" smtClean="0"/>
          </a:p>
          <a:p>
            <a:pPr algn="just">
              <a:lnSpc>
                <a:spcPct val="150000"/>
              </a:lnSpc>
              <a:spcBef>
                <a:spcPts val="0"/>
              </a:spcBef>
            </a:pPr>
            <a:r>
              <a:rPr lang="en-US" sz="2000" dirty="0" smtClean="0"/>
              <a:t>Capacity development – farmers, </a:t>
            </a:r>
            <a:r>
              <a:rPr lang="en-US" sz="2000" dirty="0" err="1" smtClean="0"/>
              <a:t>godown</a:t>
            </a:r>
            <a:r>
              <a:rPr lang="en-US" sz="2000" dirty="0" smtClean="0"/>
              <a:t> </a:t>
            </a:r>
            <a:r>
              <a:rPr lang="en-US" sz="2000" dirty="0" err="1" smtClean="0"/>
              <a:t>maneger</a:t>
            </a:r>
            <a:r>
              <a:rPr lang="en-US" sz="2000" dirty="0" smtClean="0"/>
              <a:t>, APMC managers and even housewives. </a:t>
            </a:r>
          </a:p>
          <a:p>
            <a:endParaRPr lang="en-US" sz="2000"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13</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78" y="928670"/>
            <a:ext cx="8501122" cy="785810"/>
          </a:xfrm>
        </p:spPr>
        <p:txBody>
          <a:bodyPr>
            <a:normAutofit fontScale="90000"/>
          </a:bodyPr>
          <a:lstStyle/>
          <a:p>
            <a:r>
              <a:rPr lang="en-US" sz="2800" dirty="0" smtClean="0"/>
              <a:t>Step-by-step approach for chain actors to improve their performance along the sustainable and inclusive food value chain</a:t>
            </a:r>
            <a:r>
              <a:rPr lang="en-US" dirty="0" smtClean="0"/>
              <a:t/>
            </a:r>
            <a:br>
              <a:rPr lang="en-US" dirty="0" smtClean="0"/>
            </a:br>
            <a:endParaRPr lang="en-US" dirty="0"/>
          </a:p>
        </p:txBody>
      </p:sp>
      <p:sp>
        <p:nvSpPr>
          <p:cNvPr id="3" name="Content Placeholder 2"/>
          <p:cNvSpPr>
            <a:spLocks noGrp="1"/>
          </p:cNvSpPr>
          <p:nvPr>
            <p:ph idx="1"/>
          </p:nvPr>
        </p:nvSpPr>
        <p:spPr>
          <a:xfrm>
            <a:off x="642910" y="1643050"/>
            <a:ext cx="8286808" cy="1285884"/>
          </a:xfrm>
        </p:spPr>
        <p:txBody>
          <a:bodyPr>
            <a:normAutofit fontScale="92500" lnSpcReduction="10000"/>
          </a:bodyPr>
          <a:lstStyle/>
          <a:p>
            <a:pPr marL="0" indent="0" algn="just">
              <a:buNone/>
            </a:pPr>
            <a:r>
              <a:rPr lang="en-US" sz="2000" dirty="0" smtClean="0"/>
              <a:t>The three steps are visually outlined below in Figure</a:t>
            </a:r>
          </a:p>
          <a:p>
            <a:pPr marL="0" indent="0" algn="just">
              <a:buNone/>
            </a:pPr>
            <a:endParaRPr lang="en-US" sz="2000" dirty="0" smtClean="0"/>
          </a:p>
          <a:p>
            <a:pPr algn="ctr">
              <a:buNone/>
            </a:pPr>
            <a:r>
              <a:rPr lang="en-US" sz="2000" b="1" dirty="0" smtClean="0"/>
              <a:t>Step-by-step approach for how to improve performance along the sustainable and inclusive food value chain</a:t>
            </a:r>
          </a:p>
          <a:p>
            <a:pPr marL="0" indent="0" algn="just">
              <a:buNone/>
            </a:pPr>
            <a:endParaRPr lang="en-US" sz="2000" dirty="0" smtClean="0"/>
          </a:p>
          <a:p>
            <a:pPr>
              <a:buNone/>
            </a:pPr>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14</a:t>
            </a:fld>
            <a:endParaRPr lang="en-IN"/>
          </a:p>
        </p:txBody>
      </p:sp>
      <p:pic>
        <p:nvPicPr>
          <p:cNvPr id="3074" name="Picture 2"/>
          <p:cNvPicPr>
            <a:picLocks noChangeAspect="1" noChangeArrowheads="1"/>
          </p:cNvPicPr>
          <p:nvPr/>
        </p:nvPicPr>
        <p:blipFill>
          <a:blip r:embed="rId2"/>
          <a:srcRect l="1508" r="3125" b="3125"/>
          <a:stretch>
            <a:fillRect/>
          </a:stretch>
        </p:blipFill>
        <p:spPr bwMode="auto">
          <a:xfrm>
            <a:off x="785786" y="2857496"/>
            <a:ext cx="8001056" cy="3643338"/>
          </a:xfrm>
          <a:prstGeom prst="rect">
            <a:avLst/>
          </a:prstGeom>
          <a:noFill/>
          <a:ln w="9525">
            <a:noFill/>
            <a:miter lim="800000"/>
            <a:headEnd/>
            <a:tailEnd/>
          </a:ln>
          <a:effectLst/>
        </p:spPr>
      </p:pic>
      <p:pic>
        <p:nvPicPr>
          <p:cNvPr id="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9"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4692"/>
          </a:xfrm>
        </p:spPr>
        <p:txBody>
          <a:bodyPr/>
          <a:lstStyle/>
          <a:p>
            <a:r>
              <a:rPr lang="en-US" sz="5400" dirty="0" smtClean="0"/>
              <a:t>Case Studies </a:t>
            </a:r>
            <a:endParaRPr lang="en-US" sz="5400"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15</a:t>
            </a:fld>
            <a:endParaRPr lang="en-IN"/>
          </a:p>
        </p:txBody>
      </p:sp>
      <p:pic>
        <p:nvPicPr>
          <p:cNvPr id="5" name="Content Placeholder 4" descr="3"/>
          <p:cNvPicPr>
            <a:picLocks noGrp="1" noChangeAspect="1" noChangeArrowheads="1"/>
          </p:cNvPicPr>
          <p:nvPr>
            <p:ph sz="half" idx="4294967295"/>
          </p:nvPr>
        </p:nvPicPr>
        <p:blipFill>
          <a:blip r:embed="rId2">
            <a:clrChange>
              <a:clrFrom>
                <a:srgbClr val="FFFFFF"/>
              </a:clrFrom>
              <a:clrTo>
                <a:srgbClr val="FFFFFF">
                  <a:alpha val="0"/>
                </a:srgbClr>
              </a:clrTo>
            </a:clrChange>
          </a:blip>
          <a:srcRect/>
          <a:stretch>
            <a:fillRect/>
          </a:stretch>
        </p:blipFill>
        <p:spPr>
          <a:xfrm>
            <a:off x="-152400" y="-173038"/>
            <a:ext cx="1447800" cy="1239838"/>
          </a:xfr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GDASS\Desktop\Pictures\Harvesting 1.jpg"/>
          <p:cNvPicPr>
            <a:picLocks noChangeAspect="1" noChangeArrowheads="1"/>
          </p:cNvPicPr>
          <p:nvPr/>
        </p:nvPicPr>
        <p:blipFill>
          <a:blip r:embed="rId2" cstate="print"/>
          <a:srcRect/>
          <a:stretch>
            <a:fillRect/>
          </a:stretch>
        </p:blipFill>
        <p:spPr bwMode="auto">
          <a:xfrm>
            <a:off x="4343400" y="1000108"/>
            <a:ext cx="4800600" cy="2919410"/>
          </a:xfrm>
          <a:prstGeom prst="rect">
            <a:avLst/>
          </a:prstGeom>
          <a:noFill/>
        </p:spPr>
      </p:pic>
      <p:pic>
        <p:nvPicPr>
          <p:cNvPr id="1027" name="Picture 3" descr="D:\Documents and Settings\GDASS\Desktop\Pictures\Harvesting 2.jpg"/>
          <p:cNvPicPr>
            <a:picLocks noChangeAspect="1" noChangeArrowheads="1"/>
          </p:cNvPicPr>
          <p:nvPr/>
        </p:nvPicPr>
        <p:blipFill>
          <a:blip r:embed="rId3" cstate="print"/>
          <a:srcRect/>
          <a:stretch>
            <a:fillRect/>
          </a:stretch>
        </p:blipFill>
        <p:spPr bwMode="auto">
          <a:xfrm>
            <a:off x="0" y="928670"/>
            <a:ext cx="4343400" cy="2919410"/>
          </a:xfrm>
          <a:prstGeom prst="rect">
            <a:avLst/>
          </a:prstGeom>
          <a:noFill/>
        </p:spPr>
      </p:pic>
      <p:pic>
        <p:nvPicPr>
          <p:cNvPr id="1028" name="Picture 4" descr="D:\Documents and Settings\GDASS\Desktop\Pictures\Potato heaps 1.jpg"/>
          <p:cNvPicPr>
            <a:picLocks noChangeAspect="1" noChangeArrowheads="1"/>
          </p:cNvPicPr>
          <p:nvPr/>
        </p:nvPicPr>
        <p:blipFill>
          <a:blip r:embed="rId4" cstate="print"/>
          <a:srcRect/>
          <a:stretch>
            <a:fillRect/>
          </a:stretch>
        </p:blipFill>
        <p:spPr bwMode="auto">
          <a:xfrm>
            <a:off x="0" y="3786190"/>
            <a:ext cx="4191000" cy="2857520"/>
          </a:xfrm>
          <a:prstGeom prst="rect">
            <a:avLst/>
          </a:prstGeom>
          <a:noFill/>
        </p:spPr>
      </p:pic>
      <p:pic>
        <p:nvPicPr>
          <p:cNvPr id="1029" name="Picture 5" descr="D:\Documents and Settings\GDASS\Desktop\Pictures\Potato heaps 2.jpg"/>
          <p:cNvPicPr>
            <a:picLocks noChangeAspect="1" noChangeArrowheads="1"/>
          </p:cNvPicPr>
          <p:nvPr/>
        </p:nvPicPr>
        <p:blipFill>
          <a:blip r:embed="rId5" cstate="print"/>
          <a:srcRect/>
          <a:stretch>
            <a:fillRect/>
          </a:stretch>
        </p:blipFill>
        <p:spPr bwMode="auto">
          <a:xfrm>
            <a:off x="4191000" y="3929065"/>
            <a:ext cx="4953000" cy="2928935"/>
          </a:xfrm>
          <a:prstGeom prst="rect">
            <a:avLst/>
          </a:prstGeom>
          <a:noFill/>
        </p:spPr>
      </p:pic>
      <p:pic>
        <p:nvPicPr>
          <p:cNvPr id="1030" name="Picture 6" descr="D:\Documents and Settings\GDASS\Desktop\Pictures\Covered potato heaps.JPG"/>
          <p:cNvPicPr>
            <a:picLocks noChangeAspect="1" noChangeArrowheads="1"/>
          </p:cNvPicPr>
          <p:nvPr/>
        </p:nvPicPr>
        <p:blipFill>
          <a:blip r:embed="rId6" cstate="print"/>
          <a:srcRect/>
          <a:stretch>
            <a:fillRect/>
          </a:stretch>
        </p:blipFill>
        <p:spPr bwMode="auto">
          <a:xfrm>
            <a:off x="2928926" y="2857496"/>
            <a:ext cx="3048000" cy="2057400"/>
          </a:xfrm>
          <a:prstGeom prst="rect">
            <a:avLst/>
          </a:prstGeom>
          <a:noFill/>
        </p:spPr>
      </p:pic>
      <p:pic>
        <p:nvPicPr>
          <p:cNvPr id="7" name="Picture 4" descr="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8"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9"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10" name="Picture 7" descr="nccsindia"/>
          <p:cNvPicPr>
            <a:picLocks noChangeAspect="1" noChangeArrowheads="1"/>
          </p:cNvPicPr>
          <p:nvPr/>
        </p:nvPicPr>
        <p:blipFill>
          <a:blip r:embed="rId8"/>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11" name="Rectangle 10"/>
          <p:cNvSpPr/>
          <p:nvPr/>
        </p:nvSpPr>
        <p:spPr>
          <a:xfrm>
            <a:off x="1428728" y="285728"/>
            <a:ext cx="7215238" cy="757130"/>
          </a:xfrm>
          <a:prstGeom prst="rect">
            <a:avLst/>
          </a:prstGeom>
        </p:spPr>
        <p:txBody>
          <a:bodyPr wrap="square">
            <a:spAutoFit/>
          </a:bodyPr>
          <a:lstStyle/>
          <a:p>
            <a:pPr algn="ctr">
              <a:lnSpc>
                <a:spcPct val="90000"/>
              </a:lnSpc>
            </a:pPr>
            <a:r>
              <a:rPr lang="en-US" sz="2000" b="1" dirty="0" smtClean="0"/>
              <a:t>McCain is an International Food Multinational Company. It selected Gujarat for its potato operations about 14 years back</a:t>
            </a:r>
            <a:r>
              <a:rPr lang="en-US" sz="2800" b="1"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89862"/>
            <a:ext cx="7128792" cy="537475"/>
          </a:xfrm>
        </p:spPr>
        <p:txBody>
          <a:bodyPr>
            <a:normAutofit/>
          </a:bodyPr>
          <a:lstStyle/>
          <a:p>
            <a:r>
              <a:rPr lang="en-US" sz="2800" dirty="0" smtClean="0"/>
              <a:t>Harvesting and Storage Loading</a:t>
            </a:r>
            <a:endParaRPr lang="en-US" sz="2800" dirty="0"/>
          </a:p>
        </p:txBody>
      </p:sp>
      <p:pic>
        <p:nvPicPr>
          <p:cNvPr id="147458" name="Picture 2" descr="D:\Documents and Settings\DAKUMAR\Desktop\Pic\IMG-20120217-00652.jpg"/>
          <p:cNvPicPr>
            <a:picLocks noGrp="1" noChangeAspect="1" noChangeArrowheads="1"/>
          </p:cNvPicPr>
          <p:nvPr>
            <p:ph idx="1"/>
          </p:nvPr>
        </p:nvPicPr>
        <p:blipFill>
          <a:blip r:embed="rId2"/>
          <a:srcRect/>
          <a:stretch>
            <a:fillRect/>
          </a:stretch>
        </p:blipFill>
        <p:spPr bwMode="auto">
          <a:xfrm>
            <a:off x="428596" y="1000108"/>
            <a:ext cx="4200524" cy="2938466"/>
          </a:xfrm>
          <a:prstGeom prst="rect">
            <a:avLst/>
          </a:prstGeom>
          <a:noFill/>
        </p:spPr>
      </p:pic>
      <p:sp>
        <p:nvSpPr>
          <p:cNvPr id="4" name="Slide Number Placeholder 3"/>
          <p:cNvSpPr>
            <a:spLocks noGrp="1"/>
          </p:cNvSpPr>
          <p:nvPr>
            <p:ph type="sldNum" sz="quarter" idx="12"/>
          </p:nvPr>
        </p:nvSpPr>
        <p:spPr/>
        <p:txBody>
          <a:bodyPr/>
          <a:lstStyle/>
          <a:p>
            <a:pPr>
              <a:defRPr/>
            </a:pPr>
            <a:fld id="{218B66AF-7D66-4384-BA47-8EDB53F9D36F}" type="slidenum">
              <a:rPr lang="en-US" smtClean="0"/>
              <a:pPr>
                <a:defRPr/>
              </a:pPr>
              <a:t>17</a:t>
            </a:fld>
            <a:endParaRPr lang="en-US" dirty="0"/>
          </a:p>
        </p:txBody>
      </p:sp>
      <p:pic>
        <p:nvPicPr>
          <p:cNvPr id="147459" name="Picture 3" descr="D:\Documents and Settings\DAKUMAR\Desktop\Pic\100_2066.JPG"/>
          <p:cNvPicPr>
            <a:picLocks noChangeAspect="1" noChangeArrowheads="1"/>
          </p:cNvPicPr>
          <p:nvPr/>
        </p:nvPicPr>
        <p:blipFill>
          <a:blip r:embed="rId3"/>
          <a:srcRect/>
          <a:stretch>
            <a:fillRect/>
          </a:stretch>
        </p:blipFill>
        <p:spPr bwMode="auto">
          <a:xfrm>
            <a:off x="4648200" y="1000108"/>
            <a:ext cx="4495800" cy="2938465"/>
          </a:xfrm>
          <a:prstGeom prst="rect">
            <a:avLst/>
          </a:prstGeom>
          <a:noFill/>
        </p:spPr>
      </p:pic>
      <p:pic>
        <p:nvPicPr>
          <p:cNvPr id="147460" name="Picture 4" descr="D:\Documents and Settings\DAKUMAR\Desktop\Pic\IMG-20120217-00663.jpg"/>
          <p:cNvPicPr>
            <a:picLocks noChangeAspect="1" noChangeArrowheads="1"/>
          </p:cNvPicPr>
          <p:nvPr/>
        </p:nvPicPr>
        <p:blipFill>
          <a:blip r:embed="rId4"/>
          <a:srcRect/>
          <a:stretch>
            <a:fillRect/>
          </a:stretch>
        </p:blipFill>
        <p:spPr bwMode="auto">
          <a:xfrm>
            <a:off x="357158" y="3929042"/>
            <a:ext cx="4286280" cy="2928958"/>
          </a:xfrm>
          <a:prstGeom prst="rect">
            <a:avLst/>
          </a:prstGeom>
          <a:noFill/>
        </p:spPr>
      </p:pic>
      <p:pic>
        <p:nvPicPr>
          <p:cNvPr id="9" name="Picture 2" descr="D:\Documents and Settings\DAKUMAR\Desktop\Pic\IMG-20120307-00807.jpg"/>
          <p:cNvPicPr>
            <a:picLocks noChangeAspect="1" noChangeArrowheads="1"/>
          </p:cNvPicPr>
          <p:nvPr/>
        </p:nvPicPr>
        <p:blipFill>
          <a:blip r:embed="rId5" cstate="print"/>
          <a:srcRect/>
          <a:stretch>
            <a:fillRect/>
          </a:stretch>
        </p:blipFill>
        <p:spPr bwMode="auto">
          <a:xfrm>
            <a:off x="4572000" y="3929066"/>
            <a:ext cx="4572000" cy="2714644"/>
          </a:xfrm>
          <a:prstGeom prst="rect">
            <a:avLst/>
          </a:prstGeom>
          <a:noFill/>
          <a:ln w="9525">
            <a:noFill/>
            <a:miter lim="800000"/>
            <a:headEnd/>
            <a:tailEnd/>
          </a:ln>
        </p:spPr>
      </p:pic>
      <p:pic>
        <p:nvPicPr>
          <p:cNvPr id="8" name="Picture 4" descr="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10"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1"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12" name="Picture 7" descr="nccsindia"/>
          <p:cNvPicPr>
            <a:picLocks noChangeAspect="1" noChangeArrowheads="1"/>
          </p:cNvPicPr>
          <p:nvPr/>
        </p:nvPicPr>
        <p:blipFill>
          <a:blip r:embed="rId7"/>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15616" y="428604"/>
            <a:ext cx="8028384" cy="562522"/>
          </a:xfrm>
          <a:noFill/>
          <a:ln/>
        </p:spPr>
        <p:txBody>
          <a:bodyPr lIns="92075" tIns="46038" rIns="92075" bIns="46038">
            <a:noAutofit/>
          </a:bodyPr>
          <a:lstStyle/>
          <a:p>
            <a:r>
              <a:rPr lang="en-US" sz="2000" b="1" dirty="0">
                <a:solidFill>
                  <a:schemeClr val="tx1"/>
                </a:solidFill>
                <a:latin typeface="Times New Roman"/>
                <a:cs typeface="+mj-cs"/>
              </a:rPr>
              <a:t>Our focus has been on </a:t>
            </a:r>
            <a:r>
              <a:rPr lang="en-US" sz="2000" b="1" dirty="0" smtClean="0">
                <a:solidFill>
                  <a:schemeClr val="tx1"/>
                </a:solidFill>
                <a:latin typeface="Times New Roman"/>
                <a:cs typeface="+mj-cs"/>
              </a:rPr>
              <a:t>Contract </a:t>
            </a:r>
            <a:r>
              <a:rPr lang="en-US" sz="2000" b="1" dirty="0">
                <a:solidFill>
                  <a:schemeClr val="tx1"/>
                </a:solidFill>
                <a:latin typeface="Times New Roman"/>
                <a:cs typeface="+mj-cs"/>
              </a:rPr>
              <a:t>farming. This is a win : win situation for the farmers and </a:t>
            </a:r>
            <a:r>
              <a:rPr lang="en-US" sz="2000" b="1" dirty="0" smtClean="0">
                <a:solidFill>
                  <a:schemeClr val="tx1"/>
                </a:solidFill>
                <a:latin typeface="Times New Roman"/>
                <a:cs typeface="+mj-cs"/>
              </a:rPr>
              <a:t>McCain.</a:t>
            </a:r>
            <a:endParaRPr lang="en-US" sz="2000" dirty="0">
              <a:solidFill>
                <a:schemeClr val="tx1"/>
              </a:solidFill>
            </a:endParaRPr>
          </a:p>
        </p:txBody>
      </p:sp>
      <p:sp>
        <p:nvSpPr>
          <p:cNvPr id="112643" name="Rectangle 3"/>
          <p:cNvSpPr>
            <a:spLocks noGrp="1" noChangeArrowheads="1"/>
          </p:cNvSpPr>
          <p:nvPr>
            <p:ph idx="1"/>
          </p:nvPr>
        </p:nvSpPr>
        <p:spPr>
          <a:xfrm>
            <a:off x="785786" y="990600"/>
            <a:ext cx="4000528" cy="5510234"/>
          </a:xfrm>
          <a:noFill/>
          <a:ln/>
        </p:spPr>
        <p:txBody>
          <a:bodyPr lIns="92075" tIns="46038" rIns="92075" bIns="46038">
            <a:normAutofit/>
          </a:bodyPr>
          <a:lstStyle/>
          <a:p>
            <a:pPr marL="230188" lvl="0" indent="-230188" algn="just" eaLnBrk="1" hangingPunct="1">
              <a:lnSpc>
                <a:spcPct val="90000"/>
              </a:lnSpc>
              <a:spcBef>
                <a:spcPct val="0"/>
              </a:spcBef>
              <a:spcAft>
                <a:spcPct val="40000"/>
              </a:spcAft>
              <a:buSzTx/>
              <a:buNone/>
            </a:pPr>
            <a:r>
              <a:rPr lang="en-US" sz="2000" b="1" u="sng" dirty="0">
                <a:solidFill>
                  <a:srgbClr val="000000"/>
                </a:solidFill>
                <a:latin typeface="Times New Roman"/>
                <a:cs typeface="+mn-cs"/>
              </a:rPr>
              <a:t>To  </a:t>
            </a:r>
            <a:r>
              <a:rPr lang="en-US" sz="2000" b="1" u="sng" dirty="0" smtClean="0">
                <a:solidFill>
                  <a:srgbClr val="000000"/>
                </a:solidFill>
                <a:latin typeface="Times New Roman"/>
                <a:cs typeface="+mn-cs"/>
              </a:rPr>
              <a:t>The Contract Growers </a:t>
            </a:r>
            <a:endParaRPr lang="en-US" sz="2000" b="1" u="sng" dirty="0">
              <a:solidFill>
                <a:srgbClr val="000000"/>
              </a:solidFill>
              <a:latin typeface="Times New Roman"/>
              <a:cs typeface="+mn-cs"/>
            </a:endParaRPr>
          </a:p>
          <a:p>
            <a:pPr marL="230188" lvl="0" indent="-230188" algn="just" eaLnBrk="1" hangingPunct="1">
              <a:lnSpc>
                <a:spcPct val="90000"/>
              </a:lnSpc>
              <a:spcBef>
                <a:spcPct val="0"/>
              </a:spcBef>
              <a:spcAft>
                <a:spcPct val="40000"/>
              </a:spcAft>
              <a:buSzTx/>
              <a:buFontTx/>
              <a:buChar char="•"/>
            </a:pPr>
            <a:r>
              <a:rPr lang="en-US" sz="2000" b="0" dirty="0">
                <a:solidFill>
                  <a:srgbClr val="000000"/>
                </a:solidFill>
                <a:latin typeface="Times New Roman"/>
                <a:cs typeface="+mn-cs"/>
              </a:rPr>
              <a:t>Exposure to world class </a:t>
            </a:r>
            <a:r>
              <a:rPr lang="en-US" sz="2000" b="0" dirty="0" smtClean="0">
                <a:solidFill>
                  <a:srgbClr val="000000"/>
                </a:solidFill>
                <a:latin typeface="Times New Roman"/>
                <a:cs typeface="+mn-cs"/>
              </a:rPr>
              <a:t>mechanized </a:t>
            </a:r>
            <a:r>
              <a:rPr lang="en-US" sz="2000" b="0" dirty="0">
                <a:solidFill>
                  <a:srgbClr val="000000"/>
                </a:solidFill>
                <a:latin typeface="Times New Roman"/>
                <a:cs typeface="+mn-cs"/>
              </a:rPr>
              <a:t>agro technology</a:t>
            </a:r>
          </a:p>
          <a:p>
            <a:pPr marL="230188" lvl="0" indent="-230188" algn="just" eaLnBrk="1" hangingPunct="1">
              <a:lnSpc>
                <a:spcPct val="110000"/>
              </a:lnSpc>
              <a:spcBef>
                <a:spcPct val="0"/>
              </a:spcBef>
              <a:spcAft>
                <a:spcPct val="40000"/>
              </a:spcAft>
              <a:buSzTx/>
              <a:buFontTx/>
              <a:buChar char="•"/>
            </a:pPr>
            <a:r>
              <a:rPr lang="en-US" sz="2000" b="0" dirty="0">
                <a:solidFill>
                  <a:srgbClr val="000000"/>
                </a:solidFill>
                <a:latin typeface="Times New Roman"/>
                <a:cs typeface="+mn-cs"/>
              </a:rPr>
              <a:t>Obtains an assured up front price and market outlet for this produce. </a:t>
            </a:r>
          </a:p>
          <a:p>
            <a:pPr marL="230188" lvl="0" indent="-230188" algn="just" eaLnBrk="1" hangingPunct="1">
              <a:lnSpc>
                <a:spcPct val="110000"/>
              </a:lnSpc>
              <a:spcBef>
                <a:spcPct val="0"/>
              </a:spcBef>
              <a:spcAft>
                <a:spcPct val="40000"/>
              </a:spcAft>
              <a:buSzTx/>
              <a:buFontTx/>
              <a:buChar char="•"/>
            </a:pPr>
            <a:r>
              <a:rPr lang="en-US" sz="2000" b="0" dirty="0">
                <a:solidFill>
                  <a:srgbClr val="000000"/>
                </a:solidFill>
                <a:latin typeface="Times New Roman"/>
                <a:cs typeface="+mn-cs"/>
              </a:rPr>
              <a:t>Crop monitoring on a regular basis. Technical advice, free of cost at his doorstep.</a:t>
            </a:r>
          </a:p>
          <a:p>
            <a:pPr marL="230188" lvl="0" indent="-230188" algn="just" eaLnBrk="1" hangingPunct="1">
              <a:lnSpc>
                <a:spcPct val="110000"/>
              </a:lnSpc>
              <a:spcBef>
                <a:spcPct val="0"/>
              </a:spcBef>
              <a:spcAft>
                <a:spcPct val="40000"/>
              </a:spcAft>
              <a:buSzTx/>
              <a:buFontTx/>
              <a:buChar char="•"/>
            </a:pPr>
            <a:r>
              <a:rPr lang="en-US" sz="2000" b="0" dirty="0">
                <a:solidFill>
                  <a:srgbClr val="000000"/>
                </a:solidFill>
                <a:latin typeface="Times New Roman"/>
                <a:cs typeface="+mn-cs"/>
              </a:rPr>
              <a:t>Supplies of healthy disease free seeds</a:t>
            </a:r>
          </a:p>
          <a:p>
            <a:pPr marL="230188" lvl="0" indent="-230188" algn="just" eaLnBrk="1" hangingPunct="1">
              <a:lnSpc>
                <a:spcPct val="110000"/>
              </a:lnSpc>
              <a:spcBef>
                <a:spcPct val="0"/>
              </a:spcBef>
              <a:spcAft>
                <a:spcPct val="40000"/>
              </a:spcAft>
              <a:buSzTx/>
              <a:buFontTx/>
              <a:buChar char="•"/>
            </a:pPr>
            <a:r>
              <a:rPr lang="en-US" sz="2000" b="0" dirty="0">
                <a:solidFill>
                  <a:srgbClr val="000000"/>
                </a:solidFill>
                <a:latin typeface="Times New Roman"/>
                <a:cs typeface="+mn-cs"/>
              </a:rPr>
              <a:t>Remunerative returns</a:t>
            </a:r>
          </a:p>
          <a:p>
            <a:pPr marL="230188" lvl="0" indent="-230188" algn="just" eaLnBrk="1" hangingPunct="1">
              <a:lnSpc>
                <a:spcPct val="110000"/>
              </a:lnSpc>
              <a:spcBef>
                <a:spcPct val="0"/>
              </a:spcBef>
              <a:spcAft>
                <a:spcPct val="40000"/>
              </a:spcAft>
              <a:buSzTx/>
              <a:buFontTx/>
              <a:buChar char="•"/>
            </a:pPr>
            <a:r>
              <a:rPr lang="en-US" sz="2000" b="0" dirty="0" smtClean="0">
                <a:solidFill>
                  <a:srgbClr val="000000"/>
                </a:solidFill>
                <a:latin typeface="Times New Roman"/>
                <a:cs typeface="+mn-cs"/>
              </a:rPr>
              <a:t>Agri. </a:t>
            </a:r>
            <a:r>
              <a:rPr lang="en-US" sz="2000" b="0" dirty="0">
                <a:solidFill>
                  <a:srgbClr val="000000"/>
                </a:solidFill>
                <a:latin typeface="Times New Roman"/>
                <a:cs typeface="+mn-cs"/>
              </a:rPr>
              <a:t>technology spreads to other crops and to farmers who are not under “Buyback  farming”.</a:t>
            </a:r>
          </a:p>
          <a:p>
            <a:pPr>
              <a:lnSpc>
                <a:spcPct val="90000"/>
              </a:lnSpc>
            </a:pPr>
            <a:endParaRPr lang="en-US" sz="1800" dirty="0"/>
          </a:p>
        </p:txBody>
      </p:sp>
      <p:sp>
        <p:nvSpPr>
          <p:cNvPr id="2" name="TextBox 1"/>
          <p:cNvSpPr txBox="1"/>
          <p:nvPr/>
        </p:nvSpPr>
        <p:spPr>
          <a:xfrm>
            <a:off x="5013939" y="1038282"/>
            <a:ext cx="3702286" cy="4832092"/>
          </a:xfrm>
          <a:prstGeom prst="rect">
            <a:avLst/>
          </a:prstGeom>
          <a:noFill/>
        </p:spPr>
        <p:txBody>
          <a:bodyPr wrap="square" rtlCol="0">
            <a:spAutoFit/>
          </a:bodyPr>
          <a:lstStyle/>
          <a:p>
            <a:pPr marL="230188" lvl="0" indent="-230188" algn="just">
              <a:spcBef>
                <a:spcPct val="20000"/>
              </a:spcBef>
              <a:spcAft>
                <a:spcPct val="70000"/>
              </a:spcAft>
            </a:pPr>
            <a:r>
              <a:rPr lang="en-US" sz="2000" b="1" u="sng" dirty="0">
                <a:latin typeface="Times New Roman" charset="0"/>
                <a:ea typeface="+mn-ea"/>
              </a:rPr>
              <a:t>To  </a:t>
            </a:r>
            <a:r>
              <a:rPr lang="en-US" sz="2000" b="1" u="sng" dirty="0" smtClean="0">
                <a:latin typeface="Times New Roman" charset="0"/>
                <a:ea typeface="+mn-ea"/>
              </a:rPr>
              <a:t>McCain.</a:t>
            </a:r>
          </a:p>
          <a:p>
            <a:pPr marL="230188" lvl="0" indent="-230188" algn="just">
              <a:spcBef>
                <a:spcPct val="20000"/>
              </a:spcBef>
              <a:spcAft>
                <a:spcPct val="70000"/>
              </a:spcAft>
              <a:buFontTx/>
              <a:buChar char="•"/>
            </a:pPr>
            <a:r>
              <a:rPr lang="en-US" sz="2000" dirty="0" smtClean="0">
                <a:latin typeface="Times New Roman" charset="0"/>
                <a:ea typeface="+mn-ea"/>
              </a:rPr>
              <a:t>Uninterrupted and regular flow of raw material.</a:t>
            </a:r>
          </a:p>
          <a:p>
            <a:pPr marL="230188" lvl="0" indent="-230188" algn="just">
              <a:spcBef>
                <a:spcPct val="20000"/>
              </a:spcBef>
              <a:spcAft>
                <a:spcPct val="70000"/>
              </a:spcAft>
              <a:buFontTx/>
              <a:buChar char="•"/>
            </a:pPr>
            <a:r>
              <a:rPr lang="en-US" sz="2000" dirty="0" smtClean="0">
                <a:latin typeface="Times New Roman" charset="0"/>
                <a:ea typeface="+mn-ea"/>
              </a:rPr>
              <a:t>Clarity </a:t>
            </a:r>
            <a:r>
              <a:rPr lang="en-US" sz="2000" dirty="0">
                <a:latin typeface="Times New Roman" charset="0"/>
                <a:ea typeface="+mn-ea"/>
              </a:rPr>
              <a:t>on prices in advance</a:t>
            </a:r>
          </a:p>
          <a:p>
            <a:pPr marL="230188" lvl="0" indent="-230188" algn="just">
              <a:spcBef>
                <a:spcPct val="20000"/>
              </a:spcBef>
              <a:spcAft>
                <a:spcPct val="70000"/>
              </a:spcAft>
              <a:buFontTx/>
              <a:buChar char="•"/>
            </a:pPr>
            <a:r>
              <a:rPr lang="en-US" sz="2000" dirty="0" smtClean="0">
                <a:latin typeface="Times New Roman" charset="0"/>
                <a:ea typeface="+mn-ea"/>
              </a:rPr>
              <a:t>Minimizing the unproductive  middlemen.</a:t>
            </a:r>
            <a:endParaRPr lang="en-US" sz="2000" dirty="0">
              <a:latin typeface="Times New Roman" charset="0"/>
              <a:ea typeface="+mn-ea"/>
            </a:endParaRPr>
          </a:p>
          <a:p>
            <a:pPr marL="230188" lvl="0" indent="-230188" algn="just">
              <a:spcBef>
                <a:spcPct val="20000"/>
              </a:spcBef>
              <a:spcAft>
                <a:spcPct val="70000"/>
              </a:spcAft>
              <a:buFontTx/>
              <a:buChar char="•"/>
            </a:pPr>
            <a:r>
              <a:rPr lang="en-US" sz="2000" dirty="0">
                <a:latin typeface="Times New Roman" charset="0"/>
                <a:ea typeface="+mn-ea"/>
              </a:rPr>
              <a:t>Builds long term commitment improvement in quality.</a:t>
            </a:r>
          </a:p>
          <a:p>
            <a:pPr marL="230188" lvl="0" indent="-230188" algn="just">
              <a:spcBef>
                <a:spcPct val="20000"/>
              </a:spcBef>
              <a:spcAft>
                <a:spcPct val="70000"/>
              </a:spcAft>
              <a:buFontTx/>
              <a:buChar char="•"/>
            </a:pPr>
            <a:r>
              <a:rPr lang="en-US" sz="2000" dirty="0">
                <a:latin typeface="Times New Roman" charset="0"/>
                <a:ea typeface="+mn-ea"/>
              </a:rPr>
              <a:t>Dedicated supplier base</a:t>
            </a:r>
            <a:r>
              <a:rPr lang="en-US" sz="2000" dirty="0" smtClean="0">
                <a:latin typeface="Times New Roman" charset="0"/>
                <a:ea typeface="+mn-ea"/>
              </a:rPr>
              <a:t>.</a:t>
            </a:r>
          </a:p>
          <a:p>
            <a:pPr marL="230188" lvl="0" indent="-230188" algn="just">
              <a:spcBef>
                <a:spcPct val="20000"/>
              </a:spcBef>
              <a:spcAft>
                <a:spcPct val="70000"/>
              </a:spcAft>
              <a:buFontTx/>
              <a:buChar char="•"/>
            </a:pPr>
            <a:r>
              <a:rPr lang="en-US" sz="2000" dirty="0" smtClean="0">
                <a:latin typeface="Times New Roman" charset="0"/>
                <a:ea typeface="+mn-ea"/>
              </a:rPr>
              <a:t>Traceability of product.</a:t>
            </a:r>
            <a:endParaRPr lang="en-US" sz="2000" dirty="0"/>
          </a:p>
        </p:txBody>
      </p:sp>
      <p:pic>
        <p:nvPicPr>
          <p:cNvPr id="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extLst>
      <p:ext uri="{BB962C8B-B14F-4D97-AF65-F5344CB8AC3E}">
        <p14:creationId xmlns="" xmlns:p14="http://schemas.microsoft.com/office/powerpoint/2010/main" val="24338044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428604"/>
            <a:ext cx="8229600" cy="1143000"/>
          </a:xfrm>
        </p:spPr>
        <p:txBody>
          <a:bodyPr>
            <a:normAutofit fontScale="90000"/>
          </a:bodyPr>
          <a:lstStyle/>
          <a:p>
            <a:r>
              <a:rPr lang="en-US" sz="2400" b="1" dirty="0" smtClean="0"/>
              <a:t>JAOL Current Farmers Support Programmes</a:t>
            </a:r>
            <a:br>
              <a:rPr lang="en-US" sz="2400" b="1" dirty="0" smtClean="0"/>
            </a:br>
            <a:r>
              <a:rPr lang="en-US" sz="2400" b="1" dirty="0" err="1" smtClean="0"/>
              <a:t>Jayant</a:t>
            </a:r>
            <a:r>
              <a:rPr lang="en-US" sz="2400" b="1" dirty="0" smtClean="0"/>
              <a:t> Agro Ltd., Banaskantha, Gujarat  </a:t>
            </a:r>
            <a:br>
              <a:rPr lang="en-US" sz="2400" b="1" dirty="0" smtClean="0"/>
            </a:b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785786" y="1428735"/>
            <a:ext cx="8158160" cy="5429265"/>
          </a:xfrm>
        </p:spPr>
        <p:txBody>
          <a:bodyPr>
            <a:normAutofit/>
          </a:bodyPr>
          <a:lstStyle/>
          <a:p>
            <a:pPr marL="0" indent="0">
              <a:buNone/>
            </a:pPr>
            <a:r>
              <a:rPr lang="en-US" sz="2400" b="1" u="sng" dirty="0" smtClean="0"/>
              <a:t>Objective </a:t>
            </a:r>
          </a:p>
          <a:p>
            <a:pPr marL="0" indent="0">
              <a:buNone/>
            </a:pPr>
            <a:endParaRPr lang="en-US" sz="2400" b="1" u="sng" dirty="0" smtClean="0"/>
          </a:p>
          <a:p>
            <a:pPr marL="0" indent="0">
              <a:buNone/>
            </a:pPr>
            <a:r>
              <a:rPr lang="en-US" sz="2400" dirty="0" smtClean="0"/>
              <a:t>To make farmer aware about scientific farming  of castor seeds and value added Agri-produce to realize </a:t>
            </a:r>
          </a:p>
          <a:p>
            <a:pPr marL="0" indent="0">
              <a:buNone/>
            </a:pPr>
            <a:endParaRPr lang="en-US" sz="2400" dirty="0" smtClean="0"/>
          </a:p>
          <a:p>
            <a:r>
              <a:rPr lang="en-US" sz="2400" dirty="0" smtClean="0"/>
              <a:t>Maximum return from farming and</a:t>
            </a:r>
          </a:p>
          <a:p>
            <a:r>
              <a:rPr lang="en-US" sz="2400" dirty="0" smtClean="0"/>
              <a:t>Achieve sustainable livelihood. </a:t>
            </a:r>
          </a:p>
          <a:p>
            <a:pPr>
              <a:buNone/>
            </a:pPr>
            <a:endParaRPr lang="en-US" sz="2400" dirty="0" smtClean="0"/>
          </a:p>
          <a:p>
            <a:pPr marL="0" indent="0">
              <a:buNone/>
            </a:pPr>
            <a:r>
              <a:rPr lang="en-US" sz="2400" dirty="0" smtClean="0"/>
              <a:t>The Chairman JAOL’s vision to make farmers – stakeholders in real sense and support them to achieve better quality of life.  </a:t>
            </a:r>
          </a:p>
          <a:p>
            <a:pPr algn="just">
              <a:spcAft>
                <a:spcPts val="600"/>
              </a:spcAft>
              <a:buNone/>
            </a:pP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9"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extLst>
      <p:ext uri="{BB962C8B-B14F-4D97-AF65-F5344CB8AC3E}">
        <p14:creationId xmlns:p14="http://schemas.microsoft.com/office/powerpoint/2010/main" xmlns="" val="134598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00042"/>
            <a:ext cx="8215338" cy="714380"/>
          </a:xfrm>
        </p:spPr>
        <p:txBody>
          <a:bodyPr>
            <a:normAutofit/>
          </a:bodyPr>
          <a:lstStyle/>
          <a:p>
            <a:r>
              <a:rPr lang="en-US" sz="4000" dirty="0" smtClean="0"/>
              <a:t>Sustainable Food Value Chain </a:t>
            </a:r>
            <a:endParaRPr lang="en-US" sz="4000" dirty="0"/>
          </a:p>
        </p:txBody>
      </p:sp>
      <p:sp>
        <p:nvSpPr>
          <p:cNvPr id="3" name="Content Placeholder 2"/>
          <p:cNvSpPr>
            <a:spLocks noGrp="1"/>
          </p:cNvSpPr>
          <p:nvPr>
            <p:ph idx="1"/>
          </p:nvPr>
        </p:nvSpPr>
        <p:spPr>
          <a:xfrm>
            <a:off x="642910" y="1142984"/>
            <a:ext cx="8215370" cy="5715016"/>
          </a:xfrm>
        </p:spPr>
        <p:txBody>
          <a:bodyPr>
            <a:normAutofit/>
          </a:bodyPr>
          <a:lstStyle/>
          <a:p>
            <a:r>
              <a:rPr lang="en-US" sz="2400" dirty="0" smtClean="0"/>
              <a:t>Currently a Food Value Chain exists</a:t>
            </a:r>
          </a:p>
          <a:p>
            <a:pPr>
              <a:buNone/>
            </a:pPr>
            <a:r>
              <a:rPr lang="en-US" sz="2400" dirty="0" smtClean="0"/>
              <a:t>	It operates for </a:t>
            </a:r>
          </a:p>
          <a:p>
            <a:pPr marL="1031875" indent="-398463">
              <a:buFont typeface="Wingdings" pitchFamily="2" charset="2"/>
              <a:buChar char="ü"/>
            </a:pPr>
            <a:r>
              <a:rPr lang="en-US" sz="2400" dirty="0" smtClean="0"/>
              <a:t>Small farmers – to local traders – APMC – wholesaler – retailers – consumers  </a:t>
            </a:r>
          </a:p>
          <a:p>
            <a:pPr marL="1031875" indent="-398463">
              <a:buFont typeface="Wingdings" pitchFamily="2" charset="2"/>
              <a:buChar char="ü"/>
            </a:pPr>
            <a:endParaRPr lang="en-US" sz="2400" dirty="0" smtClean="0"/>
          </a:p>
          <a:p>
            <a:pPr marL="1031875" indent="-398463">
              <a:buFont typeface="Wingdings" pitchFamily="2" charset="2"/>
              <a:buChar char="ü"/>
            </a:pPr>
            <a:r>
              <a:rPr lang="en-US" sz="2400" dirty="0" smtClean="0"/>
              <a:t>Big farmers -  APMC – wholesaler – retailers  - consumers </a:t>
            </a:r>
          </a:p>
          <a:p>
            <a:pPr marL="1031875" indent="-692150">
              <a:buNone/>
            </a:pPr>
            <a:endParaRPr lang="en-US" sz="2400" dirty="0" smtClean="0"/>
          </a:p>
          <a:p>
            <a:pPr marL="1031875" indent="-692150">
              <a:buNone/>
            </a:pPr>
            <a:r>
              <a:rPr lang="en-US" sz="2400" dirty="0" smtClean="0"/>
              <a:t>Milk in Gujarat </a:t>
            </a:r>
          </a:p>
          <a:p>
            <a:pPr marL="1031875" indent="-398463">
              <a:buFont typeface="Wingdings" pitchFamily="2" charset="2"/>
              <a:buChar char="ü"/>
            </a:pPr>
            <a:r>
              <a:rPr lang="en-US" sz="2400" dirty="0" smtClean="0"/>
              <a:t>Animal holder – milk produce societies – district union – market federation </a:t>
            </a:r>
          </a:p>
        </p:txBody>
      </p:sp>
      <p:pic>
        <p:nvPicPr>
          <p:cNvPr id="4"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5"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6"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7"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571480"/>
            <a:ext cx="8129614" cy="6112349"/>
          </a:xfrm>
        </p:spPr>
        <p:txBody>
          <a:bodyPr>
            <a:normAutofit/>
          </a:bodyPr>
          <a:lstStyle/>
          <a:p>
            <a:pPr marL="0" indent="0">
              <a:buNone/>
            </a:pPr>
            <a:r>
              <a:rPr lang="en-US" sz="2400" dirty="0" smtClean="0"/>
              <a:t>Capacity building programme for scientific cultivation of castor including  selection of quality seeds, balance use of fertilizers based on Soil Health Analysis</a:t>
            </a:r>
          </a:p>
          <a:p>
            <a:pPr>
              <a:buNone/>
            </a:pPr>
            <a:endParaRPr lang="en-US" sz="2400" dirty="0" smtClean="0"/>
          </a:p>
          <a:p>
            <a:pPr>
              <a:buNone/>
            </a:pPr>
            <a:r>
              <a:rPr lang="en-US" sz="2400" dirty="0" smtClean="0"/>
              <a:t>Guidance about harvesting  		</a:t>
            </a:r>
          </a:p>
          <a:p>
            <a:pPr lvl="0">
              <a:buNone/>
            </a:pPr>
            <a:r>
              <a:rPr lang="en-US" sz="2400" dirty="0" smtClean="0"/>
              <a:t>						- Time </a:t>
            </a:r>
          </a:p>
          <a:p>
            <a:pPr lvl="0">
              <a:buNone/>
            </a:pPr>
            <a:r>
              <a:rPr lang="en-US" sz="2400" dirty="0" smtClean="0"/>
              <a:t>						- Method  </a:t>
            </a:r>
          </a:p>
          <a:p>
            <a:pPr>
              <a:buNone/>
            </a:pPr>
            <a:r>
              <a:rPr lang="en-US" sz="2400" dirty="0" smtClean="0"/>
              <a:t>Grading 	 </a:t>
            </a:r>
          </a:p>
          <a:p>
            <a:pPr>
              <a:buNone/>
            </a:pPr>
            <a:r>
              <a:rPr lang="en-US" sz="2400" dirty="0" smtClean="0"/>
              <a:t>Cleaning	     of castor seeds</a:t>
            </a:r>
          </a:p>
          <a:p>
            <a:pPr>
              <a:buNone/>
            </a:pPr>
            <a:r>
              <a:rPr lang="en-US" sz="2400" dirty="0" smtClean="0"/>
              <a:t>Sorting </a:t>
            </a:r>
          </a:p>
          <a:p>
            <a:pPr>
              <a:buNone/>
            </a:pPr>
            <a:r>
              <a:rPr lang="en-US" sz="2400" dirty="0" smtClean="0"/>
              <a:t> </a:t>
            </a:r>
          </a:p>
          <a:p>
            <a:pPr marL="0" indent="0">
              <a:buNone/>
            </a:pPr>
            <a:r>
              <a:rPr lang="en-US" sz="2400" dirty="0" smtClean="0"/>
              <a:t>To realize maximum value of castor seeds .JAOL has interacted with over 500 farmers . </a:t>
            </a:r>
          </a:p>
          <a:p>
            <a:pPr algn="just">
              <a:spcAft>
                <a:spcPts val="600"/>
              </a:spcAft>
            </a:pPr>
            <a:endParaRPr lang="en-US" sz="24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4" name="Right Brace 3"/>
          <p:cNvSpPr/>
          <p:nvPr/>
        </p:nvSpPr>
        <p:spPr>
          <a:xfrm>
            <a:off x="2057400" y="3581400"/>
            <a:ext cx="3810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ysClr val="windowText" lastClr="000000"/>
              </a:solidFill>
            </a:endParaRPr>
          </a:p>
        </p:txBody>
      </p:sp>
      <p:pic>
        <p:nvPicPr>
          <p:cNvPr id="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9"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extLst>
      <p:ext uri="{BB962C8B-B14F-4D97-AF65-F5344CB8AC3E}">
        <p14:creationId xmlns:p14="http://schemas.microsoft.com/office/powerpoint/2010/main" xmlns="" val="134598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Value Added Agriculture </a:t>
            </a:r>
            <a:endParaRPr lang="en-US" dirty="0"/>
          </a:p>
        </p:txBody>
      </p:sp>
      <p:sp>
        <p:nvSpPr>
          <p:cNvPr id="3" name="Content Placeholder 2"/>
          <p:cNvSpPr>
            <a:spLocks noGrp="1"/>
          </p:cNvSpPr>
          <p:nvPr>
            <p:ph idx="1"/>
          </p:nvPr>
        </p:nvSpPr>
        <p:spPr>
          <a:xfrm>
            <a:off x="785786" y="914400"/>
            <a:ext cx="8129614" cy="5769429"/>
          </a:xfrm>
        </p:spPr>
        <p:txBody>
          <a:bodyPr>
            <a:normAutofit/>
          </a:bodyPr>
          <a:lstStyle/>
          <a:p>
            <a:pPr>
              <a:buNone/>
            </a:pPr>
            <a:r>
              <a:rPr lang="en-US" dirty="0" smtClean="0"/>
              <a:t> </a:t>
            </a:r>
          </a:p>
          <a:p>
            <a:pPr lvl="0"/>
            <a:r>
              <a:rPr lang="en-US" sz="2400" dirty="0" smtClean="0"/>
              <a:t>JAOL is purchasing castor seeds at farmers’ door step</a:t>
            </a:r>
          </a:p>
          <a:p>
            <a:pPr lvl="0"/>
            <a:endParaRPr lang="en-US" sz="2400" dirty="0" smtClean="0"/>
          </a:p>
          <a:p>
            <a:pPr lvl="0"/>
            <a:r>
              <a:rPr lang="en-US" sz="2400" dirty="0" smtClean="0"/>
              <a:t>It provides them price of the day which is prevalent in the market</a:t>
            </a:r>
          </a:p>
          <a:p>
            <a:pPr lvl="0"/>
            <a:endParaRPr lang="en-US" sz="2400" dirty="0" smtClean="0"/>
          </a:p>
          <a:p>
            <a:pPr lvl="0"/>
            <a:r>
              <a:rPr lang="en-US" sz="2400" dirty="0" smtClean="0"/>
              <a:t>It provides bags for packaging and cleaning equipment</a:t>
            </a:r>
          </a:p>
          <a:p>
            <a:pPr lvl="0"/>
            <a:endParaRPr lang="en-US" sz="2400" dirty="0" smtClean="0"/>
          </a:p>
          <a:p>
            <a:pPr lvl="0"/>
            <a:r>
              <a:rPr lang="en-US" sz="2400" dirty="0" smtClean="0"/>
              <a:t>It assists farmers to form group – village association so that a truck load of seeds can be sent</a:t>
            </a:r>
          </a:p>
          <a:p>
            <a:pPr lvl="0"/>
            <a:r>
              <a:rPr lang="en-US" sz="2400" dirty="0" smtClean="0"/>
              <a:t>Farmers have got price of castor seeds which prevalent in </a:t>
            </a:r>
            <a:r>
              <a:rPr lang="en-US" sz="2400" dirty="0" err="1" smtClean="0"/>
              <a:t>Deesa</a:t>
            </a:r>
            <a:r>
              <a:rPr lang="en-US" sz="2400" dirty="0" smtClean="0"/>
              <a:t> Market in their own village</a:t>
            </a:r>
          </a:p>
          <a:p>
            <a:pPr marL="0" indent="0" algn="just">
              <a:spcAft>
                <a:spcPts val="600"/>
              </a:spcAft>
              <a:buNone/>
            </a:pP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6"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9"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extLst>
      <p:ext uri="{BB962C8B-B14F-4D97-AF65-F5344CB8AC3E}">
        <p14:creationId xmlns:p14="http://schemas.microsoft.com/office/powerpoint/2010/main" xmlns="" val="1345982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C704A14B-36C1-4D6F-B89B-B4EBF8793568}" type="slidenum">
              <a:rPr lang="en-US" smtClean="0"/>
              <a:pPr/>
              <a:t>22</a:t>
            </a:fld>
            <a:endParaRPr lang="en-US" smtClean="0"/>
          </a:p>
        </p:txBody>
      </p:sp>
      <p:pic>
        <p:nvPicPr>
          <p:cNvPr id="3077"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8"/>
            <a:ext cx="1447800" cy="1239838"/>
          </a:xfrm>
          <a:noFill/>
        </p:spPr>
      </p:pic>
      <p:sp>
        <p:nvSpPr>
          <p:cNvPr id="3078"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3079" name="Rectangle 6"/>
          <p:cNvSpPr>
            <a:spLocks noChangeArrowheads="1"/>
          </p:cNvSpPr>
          <p:nvPr/>
        </p:nvSpPr>
        <p:spPr bwMode="blackWhite">
          <a:xfrm>
            <a:off x="1295400" y="0"/>
            <a:ext cx="7848600" cy="304800"/>
          </a:xfrm>
          <a:prstGeom prst="rect">
            <a:avLst/>
          </a:prstGeom>
          <a:solidFill>
            <a:srgbClr val="008000"/>
          </a:solidFill>
          <a:ln w="9525">
            <a:solidFill>
              <a:schemeClr val="tx1">
                <a:lumMod val="95000"/>
                <a:lumOff val="5000"/>
              </a:schemeClr>
            </a:solidFill>
            <a:miter lim="800000"/>
            <a:headEnd/>
            <a:tailEnd/>
          </a:ln>
        </p:spPr>
        <p:txBody>
          <a:bodyPr wrap="none" lIns="92075" tIns="0" rIns="92075" bIns="46038"/>
          <a:lstStyle/>
          <a:p>
            <a:pPr algn="r" eaLnBrk="1" hangingPunct="1"/>
            <a:r>
              <a:rPr lang="en-US" sz="1600" b="1" i="1" dirty="0">
                <a:ln w="19050">
                  <a:solidFill>
                    <a:schemeClr val="bg2">
                      <a:lumMod val="90000"/>
                    </a:schemeClr>
                  </a:solidFill>
                  <a:prstDash val="solid"/>
                </a:ln>
                <a:solidFill>
                  <a:srgbClr val="FFFF00"/>
                </a:solidFill>
                <a:latin typeface="Times New Roman" pitchFamily="18" charset="0"/>
              </a:rPr>
              <a:t>National Council for Climate Change, Sustainable Development and Public Leadership</a:t>
            </a:r>
          </a:p>
        </p:txBody>
      </p:sp>
      <p:pic>
        <p:nvPicPr>
          <p:cNvPr id="3080"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8" name="Rectangle 7"/>
          <p:cNvSpPr/>
          <p:nvPr/>
        </p:nvSpPr>
        <p:spPr>
          <a:xfrm>
            <a:off x="1752600" y="1524000"/>
            <a:ext cx="6324600" cy="1446550"/>
          </a:xfrm>
          <a:prstGeom prst="rect">
            <a:avLst/>
          </a:prstGeom>
          <a:noFill/>
        </p:spPr>
        <p:txBody>
          <a:bodyPr wrap="square" lIns="91440" tIns="45720" rIns="91440" bIns="45720">
            <a:spAutoFit/>
          </a:bodyPr>
          <a:lstStyle/>
          <a:p>
            <a:pPr algn="ctr"/>
            <a:r>
              <a:rPr lang="en-US" sz="8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itchFamily="66" charset="0"/>
              </a:rPr>
              <a:t>Thank You</a:t>
            </a:r>
          </a:p>
        </p:txBody>
      </p:sp>
      <p:pic>
        <p:nvPicPr>
          <p:cNvPr id="9" name="Picture 2" descr="NCCSD"/>
          <p:cNvPicPr>
            <a:picLocks noChangeAspect="1" noChangeArrowheads="1"/>
          </p:cNvPicPr>
          <p:nvPr/>
        </p:nvPicPr>
        <p:blipFill>
          <a:blip r:embed="rId5">
            <a:clrChange>
              <a:clrFrom>
                <a:srgbClr val="FFFFFF"/>
              </a:clrFrom>
              <a:clrTo>
                <a:srgbClr val="FFFFFF">
                  <a:alpha val="0"/>
                </a:srgbClr>
              </a:clrTo>
            </a:clrChange>
          </a:blip>
          <a:srcRect l="5155" t="4762" r="3093" b="4762"/>
          <a:stretch>
            <a:fillRect/>
          </a:stretch>
        </p:blipFill>
        <p:spPr bwMode="auto">
          <a:xfrm>
            <a:off x="2667000" y="2857496"/>
            <a:ext cx="4724400" cy="2171704"/>
          </a:xfrm>
          <a:prstGeom prst="rect">
            <a:avLst/>
          </a:prstGeom>
          <a:noFill/>
          <a:ln w="0">
            <a:noFill/>
            <a:miter lim="800000"/>
            <a:headEnd/>
            <a:tailEnd/>
          </a:ln>
        </p:spPr>
      </p:pic>
      <p:sp>
        <p:nvSpPr>
          <p:cNvPr id="10" name="Rectangle 9"/>
          <p:cNvSpPr/>
          <p:nvPr/>
        </p:nvSpPr>
        <p:spPr>
          <a:xfrm>
            <a:off x="990600" y="5029200"/>
            <a:ext cx="7924800" cy="1384995"/>
          </a:xfrm>
          <a:prstGeom prst="rect">
            <a:avLst/>
          </a:prstGeom>
        </p:spPr>
        <p:txBody>
          <a:bodyPr wrap="square">
            <a:spAutoFit/>
          </a:bodyPr>
          <a:lstStyle/>
          <a:p>
            <a:pPr algn="ctr"/>
            <a:r>
              <a:rPr lang="en-US" sz="1400" b="1" dirty="0" smtClean="0">
                <a:solidFill>
                  <a:srgbClr val="0000FF"/>
                </a:solidFill>
                <a:latin typeface="Arial" charset="0"/>
                <a:cs typeface="Arial" charset="0"/>
              </a:rPr>
              <a:t>National Council for Climate Change, Sustainable Development </a:t>
            </a:r>
          </a:p>
          <a:p>
            <a:pPr algn="ctr"/>
            <a:r>
              <a:rPr lang="en-US" sz="1400" b="1" dirty="0" smtClean="0">
                <a:solidFill>
                  <a:srgbClr val="0000FF"/>
                </a:solidFill>
                <a:latin typeface="Arial" charset="0"/>
                <a:cs typeface="Arial" charset="0"/>
              </a:rPr>
              <a:t>and Public Leadership (NCCSD)</a:t>
            </a:r>
          </a:p>
          <a:p>
            <a:pPr algn="ctr"/>
            <a:r>
              <a:rPr lang="en-US" sz="1400" b="1" dirty="0" smtClean="0">
                <a:solidFill>
                  <a:srgbClr val="0000FF"/>
                </a:solidFill>
                <a:latin typeface="Arial" charset="0"/>
                <a:cs typeface="Arial" charset="0"/>
              </a:rPr>
              <a:t>Patel Block, </a:t>
            </a:r>
            <a:r>
              <a:rPr lang="en-US" sz="1400" b="1" dirty="0" err="1" smtClean="0">
                <a:solidFill>
                  <a:srgbClr val="0000FF"/>
                </a:solidFill>
                <a:latin typeface="Arial" charset="0"/>
                <a:cs typeface="Arial" charset="0"/>
              </a:rPr>
              <a:t>Rajdeep</a:t>
            </a:r>
            <a:r>
              <a:rPr lang="en-US" sz="1400" b="1" dirty="0" smtClean="0">
                <a:solidFill>
                  <a:srgbClr val="0000FF"/>
                </a:solidFill>
                <a:latin typeface="Arial" charset="0"/>
                <a:cs typeface="Arial" charset="0"/>
              </a:rPr>
              <a:t> Electronics Compound, Stadium Circle, </a:t>
            </a:r>
          </a:p>
          <a:p>
            <a:pPr algn="ctr"/>
            <a:r>
              <a:rPr lang="en-US" sz="1400" b="1" dirty="0" smtClean="0">
                <a:solidFill>
                  <a:srgbClr val="0000FF"/>
                </a:solidFill>
                <a:latin typeface="Arial" charset="0"/>
                <a:cs typeface="Arial" charset="0"/>
              </a:rPr>
              <a:t>Navrangpura, Ahmedabad – 380 014. Gujarat, INDIA.</a:t>
            </a:r>
          </a:p>
          <a:p>
            <a:pPr algn="ctr"/>
            <a:r>
              <a:rPr lang="en-US" sz="1400" b="1" dirty="0" smtClean="0">
                <a:solidFill>
                  <a:srgbClr val="0000FF"/>
                </a:solidFill>
                <a:latin typeface="Arial" charset="0"/>
                <a:cs typeface="Arial" charset="0"/>
              </a:rPr>
              <a:t>Phone: + 91 79-26421580 (Off)</a:t>
            </a:r>
          </a:p>
          <a:p>
            <a:pPr algn="ctr"/>
            <a:r>
              <a:rPr lang="en-US" sz="1400" b="1" dirty="0" smtClean="0">
                <a:solidFill>
                  <a:srgbClr val="0000FF"/>
                </a:solidFill>
                <a:latin typeface="Arial" charset="0"/>
                <a:cs typeface="Arial" charset="0"/>
              </a:rPr>
              <a:t>Email: info@nccsdindia.org Website: www.nccsdindia.org </a:t>
            </a:r>
            <a:endParaRPr lang="en-US" sz="1400" b="1" dirty="0">
              <a:solidFill>
                <a:srgbClr val="0000FF"/>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214422"/>
            <a:ext cx="8001055" cy="4572032"/>
          </a:xfrm>
        </p:spPr>
        <p:txBody>
          <a:bodyPr>
            <a:normAutofit/>
          </a:bodyPr>
          <a:lstStyle/>
          <a:p>
            <a:pPr marL="236538" indent="-236538" algn="just">
              <a:lnSpc>
                <a:spcPct val="150000"/>
              </a:lnSpc>
              <a:spcBef>
                <a:spcPts val="0"/>
              </a:spcBef>
            </a:pPr>
            <a:r>
              <a:rPr lang="en-US" sz="2400" dirty="0" smtClean="0"/>
              <a:t>But current value chain does not pay attention to losses harvesting – to marketing – up to consumer level – these  range from 5% to 25%</a:t>
            </a:r>
          </a:p>
          <a:p>
            <a:pPr marL="236538" indent="-236538" algn="just">
              <a:lnSpc>
                <a:spcPct val="150000"/>
              </a:lnSpc>
              <a:spcBef>
                <a:spcPts val="0"/>
              </a:spcBef>
            </a:pPr>
            <a:endParaRPr lang="en-US" sz="2400" dirty="0" smtClean="0"/>
          </a:p>
          <a:p>
            <a:pPr marL="236538" indent="-236538" algn="just">
              <a:lnSpc>
                <a:spcPct val="150000"/>
              </a:lnSpc>
              <a:spcBef>
                <a:spcPts val="0"/>
              </a:spcBef>
            </a:pPr>
            <a:r>
              <a:rPr lang="en-US" sz="2400" dirty="0" smtClean="0"/>
              <a:t>If they are plugged,  farmers can get increased income by 5% to 25% . So will be food stock enhanced by same percentage.</a:t>
            </a:r>
          </a:p>
          <a:p>
            <a:pPr marL="236538" indent="-236538" algn="just">
              <a:lnSpc>
                <a:spcPct val="150000"/>
              </a:lnSpc>
              <a:spcBef>
                <a:spcPts val="0"/>
              </a:spcBef>
            </a:pPr>
            <a:endParaRPr lang="en-US" sz="2400" dirty="0" smtClean="0"/>
          </a:p>
          <a:p>
            <a:pPr marL="236538" indent="-236538" algn="just">
              <a:lnSpc>
                <a:spcPct val="150000"/>
              </a:lnSpc>
              <a:spcBef>
                <a:spcPts val="0"/>
              </a:spcBef>
            </a:pPr>
            <a:r>
              <a:rPr lang="en-US" sz="2400" dirty="0" smtClean="0"/>
              <a:t>This help both – Sustainable Livelihood and Food Security    </a:t>
            </a:r>
          </a:p>
          <a:p>
            <a:pPr>
              <a:buNone/>
            </a:pPr>
            <a:endParaRPr lang="en-US" dirty="0"/>
          </a:p>
        </p:txBody>
      </p:sp>
      <p:pic>
        <p:nvPicPr>
          <p:cNvPr id="4"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5"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6"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7"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Causes of food losses and waste</a:t>
            </a:r>
            <a:r>
              <a:rPr lang="en-US" dirty="0" smtClean="0"/>
              <a:t/>
            </a:r>
            <a:br>
              <a:rPr lang="en-US" dirty="0" smtClean="0"/>
            </a:br>
            <a:endParaRPr lang="en-US" dirty="0"/>
          </a:p>
        </p:txBody>
      </p:sp>
      <p:sp>
        <p:nvSpPr>
          <p:cNvPr id="3" name="Content Placeholder 2"/>
          <p:cNvSpPr>
            <a:spLocks noGrp="1"/>
          </p:cNvSpPr>
          <p:nvPr>
            <p:ph idx="1"/>
          </p:nvPr>
        </p:nvSpPr>
        <p:spPr>
          <a:xfrm>
            <a:off x="785786" y="1000108"/>
            <a:ext cx="8072494" cy="5429288"/>
          </a:xfrm>
        </p:spPr>
        <p:txBody>
          <a:bodyPr>
            <a:normAutofit fontScale="92500" lnSpcReduction="10000"/>
          </a:bodyPr>
          <a:lstStyle/>
          <a:p>
            <a:pPr marL="0" indent="0">
              <a:buNone/>
            </a:pPr>
            <a:r>
              <a:rPr lang="en-US" sz="2200" dirty="0" smtClean="0"/>
              <a:t>Food is mostly lost and wasted, because of the way food is:</a:t>
            </a:r>
          </a:p>
          <a:p>
            <a:pPr>
              <a:buNone/>
            </a:pPr>
            <a:r>
              <a:rPr lang="en-US" sz="2200" dirty="0" smtClean="0"/>
              <a:t>• produced;</a:t>
            </a:r>
          </a:p>
          <a:p>
            <a:pPr>
              <a:buNone/>
            </a:pPr>
            <a:r>
              <a:rPr lang="en-US" sz="2200" dirty="0" smtClean="0"/>
              <a:t>• handled after harvest;</a:t>
            </a:r>
          </a:p>
          <a:p>
            <a:pPr>
              <a:buNone/>
            </a:pPr>
            <a:r>
              <a:rPr lang="en-US" sz="2200" dirty="0" smtClean="0"/>
              <a:t>• stored;</a:t>
            </a:r>
          </a:p>
          <a:p>
            <a:pPr>
              <a:buNone/>
            </a:pPr>
            <a:r>
              <a:rPr lang="en-US" sz="2200" dirty="0" smtClean="0"/>
              <a:t>• preserved; and</a:t>
            </a:r>
          </a:p>
          <a:p>
            <a:pPr>
              <a:buNone/>
            </a:pPr>
            <a:r>
              <a:rPr lang="en-US" sz="2200" dirty="0" smtClean="0"/>
              <a:t>• processed</a:t>
            </a:r>
          </a:p>
          <a:p>
            <a:pPr marL="176213" indent="-176213"/>
            <a:r>
              <a:rPr lang="en-US" sz="2200" dirty="0" smtClean="0"/>
              <a:t>Transported</a:t>
            </a:r>
          </a:p>
          <a:p>
            <a:pPr>
              <a:buNone/>
            </a:pPr>
            <a:endParaRPr lang="en-US" sz="2200" dirty="0" smtClean="0"/>
          </a:p>
          <a:p>
            <a:pPr marL="0" indent="0">
              <a:buNone/>
            </a:pPr>
            <a:r>
              <a:rPr lang="en-US" sz="2200" dirty="0" smtClean="0"/>
              <a:t>In addition, food is lost and wasted due to people’s lack of access to better market as a result of:</a:t>
            </a:r>
          </a:p>
          <a:p>
            <a:pPr>
              <a:buNone/>
            </a:pPr>
            <a:r>
              <a:rPr lang="en-US" sz="2200" dirty="0" smtClean="0"/>
              <a:t>• insufficient income;</a:t>
            </a:r>
          </a:p>
          <a:p>
            <a:pPr marL="176213" indent="-176213">
              <a:buNone/>
            </a:pPr>
            <a:r>
              <a:rPr lang="en-US" sz="2200" dirty="0" smtClean="0"/>
              <a:t>• forced to make sale to local traders cum money lender – for example in Gujarat 54% farmers are indebted while in Andhra Pradesh is 84%</a:t>
            </a:r>
          </a:p>
          <a:p>
            <a:pPr marL="176213" indent="-176213">
              <a:buNone/>
            </a:pPr>
            <a:r>
              <a:rPr lang="en-US" sz="2200" dirty="0" smtClean="0"/>
              <a:t>• lack of or inadequate infrastructure, such as roads, railways, waterways, port infrastructure.</a:t>
            </a:r>
          </a:p>
          <a:p>
            <a:pPr marL="176213" indent="-176213"/>
            <a:r>
              <a:rPr lang="en-US" sz="2200" dirty="0" smtClean="0"/>
              <a:t>Lack of facility of bulk transport at local level </a:t>
            </a:r>
          </a:p>
          <a:p>
            <a:pPr>
              <a:buNone/>
            </a:pPr>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4</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600200"/>
            <a:ext cx="7829576" cy="4525963"/>
          </a:xfrm>
        </p:spPr>
        <p:txBody>
          <a:bodyPr/>
          <a:lstStyle/>
          <a:p>
            <a:pPr marL="0" indent="0" algn="just">
              <a:buNone/>
            </a:pPr>
            <a:r>
              <a:rPr lang="en-US" sz="2400" b="1" dirty="0" smtClean="0"/>
              <a:t>With the end users – consumers it is due to :</a:t>
            </a:r>
          </a:p>
          <a:p>
            <a:pPr algn="just"/>
            <a:r>
              <a:rPr lang="en-US" sz="2400" b="1" dirty="0" smtClean="0"/>
              <a:t>how food is stored;</a:t>
            </a:r>
          </a:p>
          <a:p>
            <a:pPr algn="just"/>
            <a:endParaRPr lang="en-US" sz="2400" b="1" dirty="0" smtClean="0"/>
          </a:p>
          <a:p>
            <a:pPr algn="just"/>
            <a:r>
              <a:rPr lang="en-US" sz="2400" b="1" dirty="0" smtClean="0"/>
              <a:t>prepared and cooked; in case of vegetable and fruits – how it is sliced and </a:t>
            </a:r>
          </a:p>
          <a:p>
            <a:pPr algn="just"/>
            <a:endParaRPr lang="en-US" sz="2400" b="1" dirty="0" smtClean="0"/>
          </a:p>
          <a:p>
            <a:pPr algn="just"/>
            <a:r>
              <a:rPr lang="en-US" sz="2400" b="1" dirty="0" smtClean="0"/>
              <a:t>Wastage due to people buying more food than they need, take  more food in their plates than they can eat – leave residue in the plate and finally throw all these in garbage.</a:t>
            </a:r>
          </a:p>
          <a:p>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5</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928670"/>
          </a:xfrm>
        </p:spPr>
        <p:txBody>
          <a:bodyPr>
            <a:normAutofit fontScale="90000"/>
          </a:bodyPr>
          <a:lstStyle/>
          <a:p>
            <a:r>
              <a:rPr lang="en-US" dirty="0" smtClean="0"/>
              <a:t/>
            </a:r>
            <a:br>
              <a:rPr lang="en-US" dirty="0" smtClean="0"/>
            </a:br>
            <a:r>
              <a:rPr lang="en-US" dirty="0" smtClean="0"/>
              <a:t>Food production stage</a:t>
            </a:r>
            <a:br>
              <a:rPr lang="en-US" dirty="0" smtClean="0"/>
            </a:br>
            <a:endParaRPr lang="en-US" dirty="0"/>
          </a:p>
        </p:txBody>
      </p:sp>
      <p:sp>
        <p:nvSpPr>
          <p:cNvPr id="3" name="Content Placeholder 2"/>
          <p:cNvSpPr>
            <a:spLocks noGrp="1"/>
          </p:cNvSpPr>
          <p:nvPr>
            <p:ph idx="1"/>
          </p:nvPr>
        </p:nvSpPr>
        <p:spPr>
          <a:xfrm>
            <a:off x="714348" y="785794"/>
            <a:ext cx="8215370" cy="5786478"/>
          </a:xfrm>
        </p:spPr>
        <p:txBody>
          <a:bodyPr/>
          <a:lstStyle/>
          <a:p>
            <a:pPr algn="ctr">
              <a:buNone/>
            </a:pPr>
            <a:r>
              <a:rPr lang="en-US" sz="1800" b="1" u="sng" dirty="0" smtClean="0"/>
              <a:t>Vegetable commodities and products</a:t>
            </a:r>
          </a:p>
          <a:p>
            <a:pPr marL="236538" indent="-236538" algn="just"/>
            <a:r>
              <a:rPr lang="en-US" sz="1800" dirty="0" smtClean="0"/>
              <a:t>Pre-harvest cultivating and harvesting practices influence the post-harvest life of products due to decisions made regarding what, when and how to plant and when to harvest (FAO, 1998). </a:t>
            </a:r>
          </a:p>
          <a:p>
            <a:pPr marL="236538" indent="-236538" algn="just"/>
            <a:endParaRPr lang="en-US" sz="1800" dirty="0" smtClean="0"/>
          </a:p>
          <a:p>
            <a:pPr marL="236538" indent="-236538" algn="just"/>
            <a:r>
              <a:rPr lang="en-US" sz="1800" dirty="0" smtClean="0"/>
              <a:t>Pre-harvest – this includes selection crop, quality of seeds, cultivation practices, quantity of water, type of soil all affect post-harvest quality, shelf life and post-harvest losses. The selection of crop should be based on soil fertility and farmers should be guided by soil health analysis. </a:t>
            </a:r>
          </a:p>
          <a:p>
            <a:pPr marL="236538" indent="-236538" algn="just"/>
            <a:endParaRPr lang="en-US" sz="1800" dirty="0" smtClean="0"/>
          </a:p>
          <a:p>
            <a:pPr marL="236538" indent="-236538" algn="just"/>
            <a:r>
              <a:rPr lang="en-US" sz="1800" dirty="0" smtClean="0"/>
              <a:t>Good post-harvest practices can also prolong the post-harvest life particularly of fruits and vegetables. </a:t>
            </a:r>
          </a:p>
          <a:p>
            <a:pPr marL="236538" indent="-236538" algn="just"/>
            <a:endParaRPr lang="en-US" sz="1800" dirty="0" smtClean="0"/>
          </a:p>
          <a:p>
            <a:pPr marL="236538" indent="-236538" algn="just"/>
            <a:r>
              <a:rPr lang="en-US" sz="1800" dirty="0" smtClean="0"/>
              <a:t>Sometimes food may be lost due to premature harvesting as farmers may decide to harvest crops earlier, because they are food insecure or need to generate income. </a:t>
            </a:r>
          </a:p>
          <a:p>
            <a:pPr marL="236538" indent="-236538" algn="just"/>
            <a:endParaRPr lang="en-US" sz="1800" dirty="0" smtClean="0"/>
          </a:p>
          <a:p>
            <a:pPr marL="236538" indent="-236538" algn="just"/>
            <a:r>
              <a:rPr lang="en-US" sz="1800" dirty="0" smtClean="0"/>
              <a:t>It may also happen that harvesting is undertaken too late or that losses occur during harvesting due to damage and/or spillage. </a:t>
            </a:r>
          </a:p>
          <a:p>
            <a:pPr>
              <a:buNone/>
            </a:pPr>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6</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571480"/>
            <a:ext cx="8215370" cy="5929354"/>
          </a:xfrm>
        </p:spPr>
        <p:txBody>
          <a:bodyPr/>
          <a:lstStyle/>
          <a:p>
            <a:pPr algn="ctr">
              <a:buNone/>
            </a:pPr>
            <a:r>
              <a:rPr lang="en-US" sz="2000" b="1" u="sng" dirty="0" smtClean="0"/>
              <a:t>Smart agricultural practices and rules of harvesting</a:t>
            </a:r>
          </a:p>
          <a:p>
            <a:pPr marL="176213" indent="-176213" algn="just"/>
            <a:r>
              <a:rPr lang="en-US" sz="2000" dirty="0" smtClean="0"/>
              <a:t>Smart agricultural practices involve adequate soil management, selection of crop which soil fertility can support, use of certified seeds, management of weeds, crop protection and maintenance of crop hygiene.</a:t>
            </a:r>
          </a:p>
          <a:p>
            <a:pPr marL="176213" indent="-176213" algn="just"/>
            <a:r>
              <a:rPr lang="en-US" sz="2000" dirty="0" smtClean="0"/>
              <a:t>The latter involves the collection and removal of decaying plants, fruits and weed that can lead to infections in vegetables and fruits, which may result in post-harvest losses and waste. </a:t>
            </a:r>
          </a:p>
          <a:p>
            <a:pPr marL="176213" indent="-176213" algn="just">
              <a:buNone/>
            </a:pPr>
            <a:endParaRPr lang="en-US" sz="2000" dirty="0" smtClean="0"/>
          </a:p>
          <a:p>
            <a:pPr marL="0" indent="0" algn="just">
              <a:buNone/>
            </a:pPr>
            <a:r>
              <a:rPr lang="en-US" sz="2000" dirty="0" smtClean="0"/>
              <a:t>The basic rules of harvesting with the aim to get the crops in the best possible condition to the market are:</a:t>
            </a:r>
          </a:p>
          <a:p>
            <a:r>
              <a:rPr lang="en-US" sz="2000" dirty="0" smtClean="0"/>
              <a:t>harvest during the lowest temperature of the day: early morning or late afternoon;</a:t>
            </a:r>
          </a:p>
          <a:p>
            <a:r>
              <a:rPr lang="en-US" sz="2000" dirty="0" smtClean="0"/>
              <a:t>do not harvest produce when it is raining or when there is dew, when the produce is wet it is more likely to decay as well as it is more vulnerable to damage; and</a:t>
            </a:r>
          </a:p>
          <a:p>
            <a:r>
              <a:rPr lang="en-US" sz="2000" dirty="0" smtClean="0"/>
              <a:t>make sure to protect the harvested produce from sunlight if it cannot be immediately transported.</a:t>
            </a:r>
          </a:p>
          <a:p>
            <a:pPr algn="just">
              <a:buNone/>
            </a:pPr>
            <a:endParaRPr lang="en-US" sz="2000"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7</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0042"/>
            <a:ext cx="8229600" cy="1060472"/>
          </a:xfrm>
        </p:spPr>
        <p:txBody>
          <a:bodyPr>
            <a:normAutofit fontScale="90000"/>
          </a:bodyPr>
          <a:lstStyle/>
          <a:p>
            <a:r>
              <a:rPr lang="en-US" sz="3200" dirty="0" smtClean="0"/>
              <a:t>Post-harvest handling and food storage stage and food processing stage</a:t>
            </a:r>
            <a:r>
              <a:rPr lang="en-US" dirty="0" smtClean="0"/>
              <a:t/>
            </a:r>
            <a:br>
              <a:rPr lang="en-US" dirty="0" smtClean="0"/>
            </a:br>
            <a:endParaRPr lang="en-US" dirty="0"/>
          </a:p>
        </p:txBody>
      </p:sp>
      <p:sp>
        <p:nvSpPr>
          <p:cNvPr id="3" name="Content Placeholder 2"/>
          <p:cNvSpPr>
            <a:spLocks noGrp="1"/>
          </p:cNvSpPr>
          <p:nvPr>
            <p:ph idx="1"/>
          </p:nvPr>
        </p:nvSpPr>
        <p:spPr>
          <a:xfrm>
            <a:off x="642910" y="1357298"/>
            <a:ext cx="8215370" cy="5143536"/>
          </a:xfrm>
        </p:spPr>
        <p:txBody>
          <a:bodyPr>
            <a:normAutofit lnSpcReduction="10000"/>
          </a:bodyPr>
          <a:lstStyle/>
          <a:p>
            <a:pPr marL="0" indent="0" algn="just">
              <a:buNone/>
            </a:pPr>
            <a:r>
              <a:rPr lang="en-US" sz="2200" b="1" u="sng" dirty="0" smtClean="0"/>
              <a:t>Vegetable commodities, livestock and dairy products and fish commodities</a:t>
            </a:r>
          </a:p>
          <a:p>
            <a:pPr marL="0" indent="0" algn="just">
              <a:buNone/>
            </a:pPr>
            <a:r>
              <a:rPr lang="en-US" sz="2200" dirty="0" smtClean="0"/>
              <a:t>Food losses and waste of crop, livestock and fish products at the post-harvest handling &amp; storage stages and at the processing stage may occur due to:</a:t>
            </a:r>
          </a:p>
          <a:p>
            <a:pPr marL="176213" indent="-176213" algn="just"/>
            <a:r>
              <a:rPr lang="en-US" sz="2200" dirty="0" smtClean="0"/>
              <a:t>spoilage, as a result of lack of or inadequate cooling facilities and lack of adequate infrastructure for transportation;</a:t>
            </a:r>
          </a:p>
          <a:p>
            <a:pPr marL="176213" indent="-176213" algn="just"/>
            <a:r>
              <a:rPr lang="en-US" sz="2200" dirty="0" smtClean="0"/>
              <a:t>spillage, contamination, and degradation are a result of poor and inadequate handling during transport and storage. They are also due to processing, such as during washing, peeling, slicing and boiling of fruits, vegetables. </a:t>
            </a:r>
          </a:p>
          <a:p>
            <a:pPr marL="176213" indent="-176213" algn="just"/>
            <a:r>
              <a:rPr lang="en-US" sz="2200" dirty="0" smtClean="0"/>
              <a:t>inadequate preservation of the products;</a:t>
            </a:r>
          </a:p>
          <a:p>
            <a:pPr marL="0" indent="0" algn="just">
              <a:buNone/>
            </a:pPr>
            <a:r>
              <a:rPr lang="en-US" sz="2200" dirty="0" smtClean="0"/>
              <a:t>• packaging, as a result of damaging due to use of poor quality containers.</a:t>
            </a:r>
          </a:p>
          <a:p>
            <a:pPr marL="0" indent="0" algn="r">
              <a:buNone/>
            </a:pPr>
            <a:r>
              <a:rPr lang="nb-NO" sz="2200" dirty="0" smtClean="0"/>
              <a:t>(FAO, 1989; Parfitt </a:t>
            </a:r>
            <a:r>
              <a:rPr lang="nb-NO" sz="2200" i="1" dirty="0" smtClean="0"/>
              <a:t>et al., 2010; FAO, 2010b; FAO, 2011d)</a:t>
            </a:r>
          </a:p>
          <a:p>
            <a:pPr>
              <a:buNone/>
            </a:pPr>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8</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785794"/>
            <a:ext cx="8001056" cy="5715040"/>
          </a:xfrm>
        </p:spPr>
        <p:txBody>
          <a:bodyPr/>
          <a:lstStyle/>
          <a:p>
            <a:pPr marL="0" indent="0" algn="ctr">
              <a:buNone/>
            </a:pPr>
            <a:r>
              <a:rPr lang="en-US" sz="2000" b="1" u="sng" dirty="0" smtClean="0"/>
              <a:t>Good post-harvest handling and storage practices</a:t>
            </a:r>
          </a:p>
          <a:p>
            <a:pPr marL="0" indent="0" algn="just">
              <a:buNone/>
            </a:pPr>
            <a:r>
              <a:rPr lang="en-US" sz="2000" dirty="0" smtClean="0"/>
              <a:t>A variety of practices and technologies are available for reducing post-harvest losses related to post-harvest handling and storage. Good handling practices in order to avoid mechanical damages include ensuring that:</a:t>
            </a:r>
          </a:p>
          <a:p>
            <a:pPr marL="280988" indent="-280988" algn="just"/>
            <a:r>
              <a:rPr lang="en-US" sz="2000" dirty="0" smtClean="0"/>
              <a:t>Bags are not too full if they need to be stacked on top of each other;</a:t>
            </a:r>
          </a:p>
          <a:p>
            <a:pPr marL="280988" indent="-280988" algn="just"/>
            <a:r>
              <a:rPr lang="en-US" sz="2000" dirty="0" smtClean="0"/>
              <a:t>Bags are not dropped or thrown;</a:t>
            </a:r>
          </a:p>
          <a:p>
            <a:pPr marL="280988" indent="-280988" algn="just"/>
            <a:r>
              <a:rPr lang="en-US" sz="2000" dirty="0" smtClean="0"/>
              <a:t>produce is not directly put on the soil, in particular soil with a high moisture content;</a:t>
            </a:r>
          </a:p>
          <a:p>
            <a:pPr marL="280988" indent="-280988" algn="just"/>
            <a:r>
              <a:rPr lang="en-US" sz="2000" dirty="0" smtClean="0"/>
              <a:t>containers and field containers are clean;</a:t>
            </a:r>
          </a:p>
          <a:p>
            <a:pPr marL="280988" indent="-280988" algn="just"/>
            <a:r>
              <a:rPr lang="en-US" sz="2000" dirty="0" smtClean="0"/>
              <a:t>the produce is not brought into contact with oil, gasoline or chemicals that should not be applied;</a:t>
            </a:r>
          </a:p>
          <a:p>
            <a:pPr marL="280988" indent="-280988" algn="just"/>
            <a:r>
              <a:rPr lang="en-US" sz="2000" dirty="0" smtClean="0"/>
              <a:t>produce is largely kept in the shade to reduce the temperature of fresh produce;</a:t>
            </a:r>
          </a:p>
          <a:p>
            <a:pPr marL="280988" indent="-280988" algn="just"/>
            <a:r>
              <a:rPr lang="en-US" sz="2000" dirty="0" smtClean="0"/>
              <a:t>produce is field packaged, which reduces costs by improving the speed of post-harvest handling and reduces losses and waste</a:t>
            </a:r>
          </a:p>
          <a:p>
            <a:pPr marL="0" indent="0" algn="r">
              <a:buNone/>
            </a:pPr>
            <a:r>
              <a:rPr lang="en-US" sz="2000" dirty="0" smtClean="0"/>
              <a:t>(FAO, 1989)</a:t>
            </a:r>
          </a:p>
          <a:p>
            <a:pPr>
              <a:buNone/>
            </a:pPr>
            <a:endParaRPr lang="en-US" dirty="0"/>
          </a:p>
        </p:txBody>
      </p:sp>
      <p:sp>
        <p:nvSpPr>
          <p:cNvPr id="4" name="Slide Number Placeholder 3"/>
          <p:cNvSpPr>
            <a:spLocks noGrp="1"/>
          </p:cNvSpPr>
          <p:nvPr>
            <p:ph type="sldNum" sz="quarter" idx="12"/>
          </p:nvPr>
        </p:nvSpPr>
        <p:spPr/>
        <p:txBody>
          <a:bodyPr/>
          <a:lstStyle/>
          <a:p>
            <a:fld id="{7B0BD361-BBDE-4763-BC0A-9261A90693DF}" type="slidenum">
              <a:rPr lang="en-IN" smtClean="0"/>
              <a:pPr/>
              <a:t>9</a:t>
            </a:fld>
            <a:endParaRPr lang="en-IN"/>
          </a:p>
        </p:txBody>
      </p:sp>
      <p:pic>
        <p:nvPicPr>
          <p:cNvPr id="5"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a:xfrm>
            <a:off x="-152400" y="-173038"/>
            <a:ext cx="1447800" cy="1239838"/>
          </a:xfrm>
          <a:prstGeom prst="rect">
            <a:avLst/>
          </a:prstGeom>
          <a:noFill/>
        </p:spPr>
      </p:pic>
      <p:sp>
        <p:nvSpPr>
          <p:cNvPr id="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rPr>
              <a:t>National Council for Climate Change, Sustainable Development and Public Leadership</a:t>
            </a:r>
          </a:p>
        </p:txBody>
      </p:sp>
      <p:pic>
        <p:nvPicPr>
          <p:cNvPr id="8" name="Picture 7"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2937</TotalTime>
  <Words>1868</Words>
  <Application>Microsoft Office PowerPoint</Application>
  <PresentationFormat>On-screen Show (4:3)</PresentationFormat>
  <Paragraphs>214</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Sustainable Food Value Chain </vt:lpstr>
      <vt:lpstr>Slide 3</vt:lpstr>
      <vt:lpstr>Causes of food losses and waste </vt:lpstr>
      <vt:lpstr>Slide 5</vt:lpstr>
      <vt:lpstr> Food production stage </vt:lpstr>
      <vt:lpstr>Slide 7</vt:lpstr>
      <vt:lpstr>Post-harvest handling and food storage stage and food processing stage </vt:lpstr>
      <vt:lpstr>Slide 9</vt:lpstr>
      <vt:lpstr>Slide 10</vt:lpstr>
      <vt:lpstr>Public Distributions System </vt:lpstr>
      <vt:lpstr>Public actions to support food chain interventions to reduce, reuse or recycle food stuffs </vt:lpstr>
      <vt:lpstr>Slide 13</vt:lpstr>
      <vt:lpstr>Step-by-step approach for chain actors to improve their performance along the sustainable and inclusive food value chain </vt:lpstr>
      <vt:lpstr>Case Studies </vt:lpstr>
      <vt:lpstr>Slide 16</vt:lpstr>
      <vt:lpstr>Harvesting and Storage Loading</vt:lpstr>
      <vt:lpstr>Our focus has been on Contract farming. This is a win : win situation for the farmers and McCain.</vt:lpstr>
      <vt:lpstr>JAOL Current Farmers Support Programmes Jayant Agro Ltd., Banaskantha, Gujarat    </vt:lpstr>
      <vt:lpstr>Slide 20</vt:lpstr>
      <vt:lpstr>Value Added Agriculture </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Sidhu</dc:creator>
  <cp:lastModifiedBy>LISHA</cp:lastModifiedBy>
  <cp:revision>298</cp:revision>
  <dcterms:created xsi:type="dcterms:W3CDTF">2012-04-02T15:59:19Z</dcterms:created>
  <dcterms:modified xsi:type="dcterms:W3CDTF">2015-07-02T11:06:38Z</dcterms:modified>
</cp:coreProperties>
</file>