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90"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 id="275" r:id="rId19"/>
    <p:sldId id="277" r:id="rId20"/>
    <p:sldId id="278" r:id="rId21"/>
    <p:sldId id="279" r:id="rId22"/>
    <p:sldId id="289" r:id="rId23"/>
    <p:sldId id="280" r:id="rId24"/>
    <p:sldId id="281" r:id="rId25"/>
    <p:sldId id="282" r:id="rId26"/>
    <p:sldId id="283" r:id="rId27"/>
    <p:sldId id="284" r:id="rId28"/>
    <p:sldId id="28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699417-F4B3-4EDC-A3FE-D9537EE36FE3}" type="datetimeFigureOut">
              <a:rPr lang="en-US" smtClean="0"/>
              <a:pPr/>
              <a:t>03/08/2015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915CE9-B409-4B2B-8C29-4F7E52524A6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CB74D3-86F3-4F74-A674-D771F744032D}" type="datetimeFigureOut">
              <a:rPr lang="en-US" smtClean="0"/>
              <a:pPr/>
              <a:t>03/08/2015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720239-5CC8-481F-93CA-5F840128B5E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E8075A3-76A7-4B18-A263-847CFC1B36CB}" type="slidenum">
              <a:rPr lang="en-US" smtClean="0"/>
              <a:pPr/>
              <a:t>3</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A22F1EB-CF02-43B3-B26E-130866C175AD}" type="slidenum">
              <a:rPr lang="en-US" smtClean="0"/>
              <a:pPr/>
              <a:t>21</a:t>
            </a:fld>
            <a:endParaRPr lang="en-US"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A22F1EB-CF02-43B3-B26E-130866C175AD}" type="slidenum">
              <a:rPr lang="en-US" smtClean="0"/>
              <a:pPr/>
              <a:t>22</a:t>
            </a:fld>
            <a:endParaRPr lang="en-US"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A22F1EB-CF02-43B3-B26E-130866C175AD}" type="slidenum">
              <a:rPr lang="en-US" smtClean="0"/>
              <a:pPr/>
              <a:t>23</a:t>
            </a:fld>
            <a:endParaRPr lang="en-US"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4753" y="8685552"/>
            <a:ext cx="2971697" cy="456889"/>
          </a:xfrm>
          <a:prstGeom prst="rect">
            <a:avLst/>
          </a:prstGeom>
          <a:noFill/>
          <a:ln w="9525">
            <a:noFill/>
            <a:miter lim="800000"/>
            <a:headEnd/>
            <a:tailEnd/>
          </a:ln>
        </p:spPr>
        <p:txBody>
          <a:bodyPr lIns="91397" tIns="45700" rIns="91397" bIns="45700" anchor="b"/>
          <a:lstStyle/>
          <a:p>
            <a:pPr algn="r" defTabSz="912730"/>
            <a:fld id="{869EEC8F-E85B-4224-9C2F-8745FE000AF8}" type="slidenum">
              <a:rPr lang="en-US" sz="1200"/>
              <a:pPr algn="r" defTabSz="912730"/>
              <a:t>5</a:t>
            </a:fld>
            <a:endParaRPr lang="en-US" sz="1200" dirty="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xfrm>
            <a:off x="914607" y="4342779"/>
            <a:ext cx="5028787" cy="4115111"/>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753" y="8685552"/>
            <a:ext cx="2971697" cy="456889"/>
          </a:xfrm>
          <a:prstGeom prst="rect">
            <a:avLst/>
          </a:prstGeom>
          <a:noFill/>
          <a:ln w="9525">
            <a:noFill/>
            <a:miter lim="800000"/>
            <a:headEnd/>
            <a:tailEnd/>
          </a:ln>
        </p:spPr>
        <p:txBody>
          <a:bodyPr lIns="91397" tIns="45700" rIns="91397" bIns="45700" anchor="b"/>
          <a:lstStyle/>
          <a:p>
            <a:pPr algn="r" defTabSz="912730"/>
            <a:fld id="{6B939B96-1FFE-4307-AA6A-A4A3A62A3507}" type="slidenum">
              <a:rPr lang="en-US" sz="1200"/>
              <a:pPr algn="r" defTabSz="912730"/>
              <a:t>6</a:t>
            </a:fld>
            <a:endParaRPr lang="en-US" sz="1200" dirty="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xfrm>
            <a:off x="914607" y="4342779"/>
            <a:ext cx="5028787" cy="4115111"/>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D06E89F-078C-40FE-9D76-A09D00DFAF40}" type="slidenum">
              <a:rPr lang="en-US" smtClean="0"/>
              <a:pPr/>
              <a:t>8</a:t>
            </a:fld>
            <a:endParaRPr lang="en-US" smtClean="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I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FACA812-FAE5-4009-A3CE-88555BD1309C}" type="slidenum">
              <a:rPr lang="en-US" smtClean="0"/>
              <a:pPr/>
              <a:t>9</a:t>
            </a:fld>
            <a:endParaRPr lang="en-US"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A6BF66-3396-434C-99BB-8EE838797273}" type="slidenum">
              <a:rPr lang="en-US" smtClean="0"/>
              <a:pPr/>
              <a:t>10</a:t>
            </a:fld>
            <a:endParaRPr lang="en-US"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D6A193-87EB-4C81-B405-BCE6E21462F7}" type="slidenum">
              <a:rPr lang="en-US" smtClean="0">
                <a:latin typeface="Arial" charset="0"/>
              </a:rPr>
              <a:pPr/>
              <a:t>11</a:t>
            </a:fld>
            <a:endParaRPr lang="en-US" smtClean="0">
              <a:latin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IN"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8911B40-558A-47EE-9F4E-46B69C145AFD}" type="slidenum">
              <a:rPr lang="en-US" smtClean="0">
                <a:latin typeface="Arial" charset="0"/>
              </a:rPr>
              <a:pPr/>
              <a:t>12</a:t>
            </a:fld>
            <a:endParaRPr lang="en-US" smtClean="0">
              <a:latin typeface="Arial"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IN"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0172DA4-ADAA-4850-94D6-152A6D1F3C09}" type="slidenum">
              <a:rPr lang="en-US" smtClean="0">
                <a:latin typeface="Arial" charset="0"/>
              </a:rPr>
              <a:pPr/>
              <a:t>16</a:t>
            </a:fld>
            <a:endParaRPr lang="en-US" smtClean="0">
              <a:latin typeface="Arial"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IN"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03/08/2015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drkiritshelat@gmail.com"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33600" y="228600"/>
            <a:ext cx="5367358" cy="1371600"/>
          </a:xfrm>
          <a:prstGeom prst="roundRect">
            <a:avLst>
              <a:gd name="adj" fmla="val 16667"/>
            </a:avLst>
          </a:prstGeom>
          <a:solidFill>
            <a:schemeClr val="accent6">
              <a:lumMod val="75000"/>
            </a:schemeClr>
          </a:solidFill>
          <a:ln w="28575">
            <a:solidFill>
              <a:srgbClr val="00B050"/>
            </a:solidFill>
            <a:round/>
          </a:ln>
        </p:spPr>
        <p:txBody>
          <a:bodyPr>
            <a:normAutofit fontScale="90000"/>
          </a:bodyPr>
          <a:lstStyle/>
          <a:p>
            <a:r>
              <a:rPr lang="en-US" sz="2400" b="1" dirty="0" smtClean="0">
                <a:solidFill>
                  <a:srgbClr val="0D970D"/>
                </a:solidFill>
              </a:rPr>
              <a:t/>
            </a:r>
            <a:br>
              <a:rPr lang="en-US" sz="2400" b="1" dirty="0" smtClean="0">
                <a:solidFill>
                  <a:srgbClr val="0D970D"/>
                </a:solidFill>
              </a:rPr>
            </a:br>
            <a:r>
              <a:rPr lang="en-US" sz="2400" b="1" dirty="0" smtClean="0">
                <a:solidFill>
                  <a:srgbClr val="0D970D"/>
                </a:solidFill>
              </a:rPr>
              <a:t/>
            </a:r>
            <a:br>
              <a:rPr lang="en-US" sz="2400" b="1" dirty="0" smtClean="0">
                <a:solidFill>
                  <a:srgbClr val="0D970D"/>
                </a:solidFill>
              </a:rPr>
            </a:br>
            <a:r>
              <a:rPr lang="en-US" sz="2400" b="1" dirty="0" smtClean="0">
                <a:solidFill>
                  <a:srgbClr val="0D970D"/>
                </a:solidFill>
              </a:rPr>
              <a:t/>
            </a:r>
            <a:br>
              <a:rPr lang="en-US" sz="2400" b="1" dirty="0" smtClean="0">
                <a:solidFill>
                  <a:srgbClr val="0D970D"/>
                </a:solidFill>
              </a:rPr>
            </a:br>
            <a:r>
              <a:rPr lang="en-US" sz="2400" b="1" dirty="0" smtClean="0">
                <a:solidFill>
                  <a:srgbClr val="0D970D"/>
                </a:solidFill>
              </a:rPr>
              <a:t/>
            </a:r>
            <a:br>
              <a:rPr lang="en-US" sz="2400" b="1" dirty="0" smtClean="0">
                <a:solidFill>
                  <a:srgbClr val="0D970D"/>
                </a:solidFill>
              </a:rPr>
            </a:br>
            <a:r>
              <a:rPr lang="en-US" sz="2400" b="1" dirty="0" smtClean="0">
                <a:solidFill>
                  <a:srgbClr val="0D970D"/>
                </a:solidFill>
              </a:rPr>
              <a:t/>
            </a:r>
            <a:br>
              <a:rPr lang="en-US" sz="2400" b="1" dirty="0" smtClean="0">
                <a:solidFill>
                  <a:srgbClr val="0D970D"/>
                </a:solidFill>
              </a:rPr>
            </a:br>
            <a:r>
              <a:rPr lang="en-US" sz="2400" b="1" dirty="0" smtClean="0"/>
              <a:t>“</a:t>
            </a:r>
            <a:r>
              <a:rPr lang="en-US" sz="4000" b="1" dirty="0" smtClean="0">
                <a:latin typeface="+mn-lt"/>
              </a:rPr>
              <a:t>GUJARAT AGRICULTURE”</a:t>
            </a:r>
            <a:br>
              <a:rPr lang="en-US" sz="4000" b="1" dirty="0" smtClean="0">
                <a:latin typeface="+mn-lt"/>
              </a:rPr>
            </a:br>
            <a:r>
              <a:rPr lang="en-GB" sz="3100" b="1" i="1" dirty="0" smtClean="0">
                <a:latin typeface="+mn-lt"/>
                <a:cs typeface="Times New Roman" pitchFamily="18" charset="0"/>
              </a:rPr>
              <a:t/>
            </a:r>
            <a:br>
              <a:rPr lang="en-GB" sz="3100" b="1" i="1" dirty="0" smtClean="0">
                <a:latin typeface="+mn-lt"/>
                <a:cs typeface="Times New Roman" pitchFamily="18" charset="0"/>
              </a:rPr>
            </a:br>
            <a:r>
              <a:rPr lang="en-US" sz="3100" b="1" dirty="0" smtClean="0">
                <a:latin typeface="+mn-lt"/>
              </a:rPr>
              <a:t>THE CURRENT SITUATION </a:t>
            </a:r>
            <a:br>
              <a:rPr lang="en-US" sz="3100" b="1" dirty="0" smtClean="0">
                <a:latin typeface="+mn-lt"/>
              </a:rPr>
            </a:br>
            <a:r>
              <a:rPr lang="en-GB" sz="3100" b="1" i="1" dirty="0" smtClean="0">
                <a:latin typeface="+mn-lt"/>
                <a:cs typeface="Times New Roman" pitchFamily="18" charset="0"/>
              </a:rPr>
              <a:t> </a:t>
            </a:r>
            <a:r>
              <a:rPr lang="en-US" sz="3100" b="1" dirty="0" smtClean="0">
                <a:latin typeface="+mn-lt"/>
              </a:rPr>
              <a:t/>
            </a:r>
            <a:br>
              <a:rPr lang="en-US" sz="3100" b="1" dirty="0" smtClean="0">
                <a:latin typeface="+mn-lt"/>
              </a:rPr>
            </a:br>
            <a:r>
              <a:rPr lang="en-US" sz="3100" b="1" dirty="0" smtClean="0">
                <a:solidFill>
                  <a:srgbClr val="0D970D"/>
                </a:solidFill>
                <a:latin typeface="+mn-lt"/>
              </a:rPr>
              <a:t/>
            </a:r>
            <a:br>
              <a:rPr lang="en-US" sz="3100" b="1" dirty="0" smtClean="0">
                <a:solidFill>
                  <a:srgbClr val="0D970D"/>
                </a:solidFill>
                <a:latin typeface="+mn-lt"/>
              </a:rPr>
            </a:br>
            <a:r>
              <a:rPr lang="en-US" sz="3100" b="1" dirty="0" smtClean="0">
                <a:solidFill>
                  <a:srgbClr val="0D970D"/>
                </a:solidFill>
                <a:latin typeface="+mn-lt"/>
              </a:rPr>
              <a:t/>
            </a:r>
            <a:br>
              <a:rPr lang="en-US" sz="3100" b="1" dirty="0" smtClean="0">
                <a:solidFill>
                  <a:srgbClr val="0D970D"/>
                </a:solidFill>
                <a:latin typeface="+mn-lt"/>
              </a:rPr>
            </a:br>
            <a:endParaRPr lang="en-US" sz="3100" dirty="0" smtClean="0">
              <a:latin typeface="+mn-lt"/>
            </a:endParaRPr>
          </a:p>
        </p:txBody>
      </p:sp>
      <p:sp>
        <p:nvSpPr>
          <p:cNvPr id="3078" name="Content Placeholder 7"/>
          <p:cNvSpPr>
            <a:spLocks noGrp="1"/>
          </p:cNvSpPr>
          <p:nvPr>
            <p:ph idx="1"/>
          </p:nvPr>
        </p:nvSpPr>
        <p:spPr>
          <a:xfrm>
            <a:off x="1828800" y="4800600"/>
            <a:ext cx="6629400" cy="1295400"/>
          </a:xfrm>
          <a:solidFill>
            <a:srgbClr val="00B050"/>
          </a:solidFill>
          <a:ln>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noAutofit/>
          </a:bodyPr>
          <a:lstStyle/>
          <a:p>
            <a:pPr algn="ctr">
              <a:buFont typeface="Wingdings" pitchFamily="2" charset="2"/>
              <a:buNone/>
            </a:pPr>
            <a:r>
              <a:rPr lang="en-US" sz="1800" b="1" dirty="0" smtClean="0"/>
              <a:t>Presented by</a:t>
            </a:r>
          </a:p>
          <a:p>
            <a:pPr algn="ctr">
              <a:buFont typeface="Wingdings" pitchFamily="2" charset="2"/>
              <a:buNone/>
            </a:pPr>
            <a:r>
              <a:rPr lang="en-US" sz="1800" b="1" dirty="0" smtClean="0"/>
              <a:t>DR. KIRIT N SHELAT, I.A.S. (</a:t>
            </a:r>
            <a:r>
              <a:rPr lang="en-US" sz="1800" b="1" dirty="0" err="1" smtClean="0"/>
              <a:t>Rtd</a:t>
            </a:r>
            <a:r>
              <a:rPr lang="en-US" sz="1800" b="1" dirty="0" smtClean="0"/>
              <a:t>)</a:t>
            </a:r>
          </a:p>
          <a:p>
            <a:pPr algn="ctr">
              <a:buFont typeface="Wingdings" pitchFamily="2" charset="2"/>
              <a:buNone/>
            </a:pPr>
            <a:r>
              <a:rPr lang="en-US" sz="1800" b="1" dirty="0" smtClean="0"/>
              <a:t>NCCSD</a:t>
            </a:r>
          </a:p>
        </p:txBody>
      </p:sp>
      <p:sp>
        <p:nvSpPr>
          <p:cNvPr id="3075" name="Slide Number Placeholder 5"/>
          <p:cNvSpPr>
            <a:spLocks noGrp="1"/>
          </p:cNvSpPr>
          <p:nvPr>
            <p:ph type="sldNum" sz="quarter" idx="12"/>
          </p:nvPr>
        </p:nvSpPr>
        <p:spPr>
          <a:noFill/>
        </p:spPr>
        <p:txBody>
          <a:bodyPr/>
          <a:lstStyle/>
          <a:p>
            <a:fld id="{A090BF2E-E01D-49F2-8CB7-FBF411CBF40D}" type="slidenum">
              <a:rPr lang="en-US" smtClean="0"/>
              <a:pPr/>
              <a:t>1</a:t>
            </a:fld>
            <a:endParaRPr lang="en-US" sz="1400" dirty="0" smtClean="0"/>
          </a:p>
        </p:txBody>
      </p:sp>
      <p:sp>
        <p:nvSpPr>
          <p:cNvPr id="1026" name="AutoShape 2" descr="Image result for image of prakash javadekar minister env and forest"/>
          <p:cNvSpPr>
            <a:spLocks noChangeAspect="1" noChangeArrowheads="1"/>
          </p:cNvSpPr>
          <p:nvPr/>
        </p:nvSpPr>
        <p:spPr bwMode="auto">
          <a:xfrm>
            <a:off x="155575" y="-547688"/>
            <a:ext cx="193357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image of prakash javadekar minister env and forest"/>
          <p:cNvSpPr>
            <a:spLocks noChangeAspect="1" noChangeArrowheads="1"/>
          </p:cNvSpPr>
          <p:nvPr/>
        </p:nvSpPr>
        <p:spPr bwMode="auto">
          <a:xfrm>
            <a:off x="155575" y="-547688"/>
            <a:ext cx="193357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
          <p:cNvPicPr>
            <a:picLocks noChangeAspect="1" noChangeArrowheads="1"/>
          </p:cNvPicPr>
          <p:nvPr/>
        </p:nvPicPr>
        <p:blipFill rotWithShape="1">
          <a:blip r:embed="rId2" cstate="print">
            <a:extLst>
              <a:ext uri="{BEBA8EAE-BF5A-486C-A8C5-ECC9F3942E4B}">
                <a14:imgProps xmlns:a14="http://schemas.microsoft.com/office/drawing/2010/main" xmlns="">
                  <a14:imgLayer r:embed="">
                    <a14:imgEffect>
                      <a14:sharpenSoften amount="-26000"/>
                    </a14:imgEffect>
                    <a14:imgEffect>
                      <a14:brightnessContrast bright="4000"/>
                    </a14:imgEffect>
                  </a14:imgLayer>
                </a14:imgProps>
              </a:ext>
            </a:extLst>
          </a:blip>
          <a:srcRect r="48333" b="47778"/>
          <a:stretch/>
        </p:blipFill>
        <p:spPr bwMode="auto">
          <a:xfrm>
            <a:off x="1" y="0"/>
            <a:ext cx="1905000" cy="2232253"/>
          </a:xfrm>
          <a:prstGeom prst="rect">
            <a:avLst/>
          </a:prstGeom>
          <a:noFill/>
          <a:ln w="9525">
            <a:noFill/>
            <a:miter lim="800000"/>
            <a:headEnd/>
            <a:tailEnd/>
          </a:ln>
        </p:spPr>
      </p:pic>
      <p:pic>
        <p:nvPicPr>
          <p:cNvPr id="13" name="Picture 12" descr="https://encrypted-tbn3.gstatic.com/images?q=tbn:ANd9GcSNMh6Rji0eztXv77_14_w4SwaHJ56XFGHRCHA6UahykaDZCVuXHQ"/>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546" r="17877" b="25510"/>
          <a:stretch/>
        </p:blipFill>
        <p:spPr bwMode="auto">
          <a:xfrm>
            <a:off x="7543800" y="304800"/>
            <a:ext cx="1415143" cy="103305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ounded Rectangle 9"/>
          <p:cNvSpPr/>
          <p:nvPr/>
        </p:nvSpPr>
        <p:spPr>
          <a:xfrm>
            <a:off x="1676400" y="2057400"/>
            <a:ext cx="6858000" cy="23622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Presentation made to </a:t>
            </a:r>
          </a:p>
          <a:p>
            <a:pPr algn="ctr"/>
            <a:r>
              <a:rPr lang="en-US" sz="2400" b="1" dirty="0" err="1" smtClean="0">
                <a:solidFill>
                  <a:schemeClr val="tx1"/>
                </a:solidFill>
              </a:rPr>
              <a:t>Shri</a:t>
            </a:r>
            <a:r>
              <a:rPr lang="en-US" sz="2400" b="1" dirty="0" smtClean="0">
                <a:solidFill>
                  <a:schemeClr val="tx1"/>
                </a:solidFill>
              </a:rPr>
              <a:t> </a:t>
            </a:r>
            <a:r>
              <a:rPr lang="en-US" sz="2400" b="1" dirty="0" err="1" smtClean="0">
                <a:solidFill>
                  <a:schemeClr val="tx1"/>
                </a:solidFill>
              </a:rPr>
              <a:t>Babubhai</a:t>
            </a:r>
            <a:r>
              <a:rPr lang="en-US" sz="2400" b="1" dirty="0" smtClean="0">
                <a:solidFill>
                  <a:schemeClr val="tx1"/>
                </a:solidFill>
              </a:rPr>
              <a:t> B. </a:t>
            </a:r>
            <a:r>
              <a:rPr lang="en-US" sz="2400" b="1" dirty="0" err="1" smtClean="0">
                <a:solidFill>
                  <a:schemeClr val="tx1"/>
                </a:solidFill>
              </a:rPr>
              <a:t>Bokhiriya</a:t>
            </a:r>
            <a:endParaRPr lang="en-US" sz="2400" b="1" dirty="0" smtClean="0">
              <a:solidFill>
                <a:schemeClr val="tx1"/>
              </a:solidFill>
            </a:endParaRPr>
          </a:p>
          <a:p>
            <a:pPr algn="ctr"/>
            <a:r>
              <a:rPr lang="en-US" sz="2400" b="1" dirty="0" err="1" smtClean="0">
                <a:solidFill>
                  <a:schemeClr val="tx1"/>
                </a:solidFill>
              </a:rPr>
              <a:t>Hon’ble</a:t>
            </a:r>
            <a:r>
              <a:rPr lang="en-US" sz="2400" b="1" dirty="0" smtClean="0">
                <a:solidFill>
                  <a:schemeClr val="tx1"/>
                </a:solidFill>
              </a:rPr>
              <a:t> Minister Agriculture and Water Resource</a:t>
            </a:r>
          </a:p>
          <a:p>
            <a:pPr algn="ctr"/>
            <a:r>
              <a:rPr lang="en-US" sz="2400" b="1" dirty="0" smtClean="0">
                <a:solidFill>
                  <a:schemeClr val="tx1"/>
                </a:solidFill>
              </a:rPr>
              <a:t>Government of Gujarat</a:t>
            </a:r>
          </a:p>
          <a:p>
            <a:pPr algn="ctr"/>
            <a:r>
              <a:rPr lang="en-US" sz="2400" b="1" dirty="0" smtClean="0">
                <a:solidFill>
                  <a:schemeClr val="tx1"/>
                </a:solidFill>
              </a:rPr>
              <a:t>On 5</a:t>
            </a:r>
            <a:r>
              <a:rPr lang="en-US" sz="2400" b="1" baseline="30000" dirty="0" smtClean="0">
                <a:solidFill>
                  <a:schemeClr val="tx1"/>
                </a:solidFill>
              </a:rPr>
              <a:t>th</a:t>
            </a:r>
            <a:r>
              <a:rPr lang="en-US" sz="2400" b="1" dirty="0" smtClean="0">
                <a:solidFill>
                  <a:schemeClr val="tx1"/>
                </a:solidFill>
              </a:rPr>
              <a:t> August 2015</a:t>
            </a:r>
          </a:p>
          <a:p>
            <a:r>
              <a:rPr lang="en-US" sz="2400" b="1" dirty="0" smtClean="0"/>
              <a:t> </a:t>
            </a:r>
          </a:p>
          <a:p>
            <a:pPr algn="ct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Date Placeholder 8"/>
          <p:cNvSpPr>
            <a:spLocks noGrp="1"/>
          </p:cNvSpPr>
          <p:nvPr>
            <p:ph type="dt" sz="half" idx="10"/>
          </p:nvPr>
        </p:nvSpPr>
        <p:spPr>
          <a:noFill/>
        </p:spPr>
        <p:txBody>
          <a:bodyPr/>
          <a:lstStyle/>
          <a:p>
            <a:fld id="{A3A2C2AC-FA88-4DA3-A0F0-86CFDB895477}" type="datetime1">
              <a:rPr lang="en-US" smtClean="0"/>
              <a:pPr/>
              <a:t>03/08/2015</a:t>
            </a:fld>
            <a:endParaRPr lang="en-US" smtClean="0"/>
          </a:p>
        </p:txBody>
      </p:sp>
      <p:sp>
        <p:nvSpPr>
          <p:cNvPr id="63490" name="Slide Number Placeholder 3"/>
          <p:cNvSpPr>
            <a:spLocks noGrp="1"/>
          </p:cNvSpPr>
          <p:nvPr>
            <p:ph type="sldNum" sz="quarter" idx="12"/>
          </p:nvPr>
        </p:nvSpPr>
        <p:spPr>
          <a:noFill/>
        </p:spPr>
        <p:txBody>
          <a:bodyPr/>
          <a:lstStyle/>
          <a:p>
            <a:fld id="{A9A04225-BB68-4751-9D4F-059A7CE694F7}" type="slidenum">
              <a:rPr lang="en-US" smtClean="0"/>
              <a:pPr/>
              <a:t>10</a:t>
            </a:fld>
            <a:endParaRPr lang="en-US" smtClean="0"/>
          </a:p>
        </p:txBody>
      </p:sp>
      <p:sp>
        <p:nvSpPr>
          <p:cNvPr id="63491" name="Rectangle 2"/>
          <p:cNvSpPr>
            <a:spLocks noGrp="1"/>
          </p:cNvSpPr>
          <p:nvPr>
            <p:ph type="title" idx="4294967295"/>
          </p:nvPr>
        </p:nvSpPr>
        <p:spPr>
          <a:xfrm>
            <a:off x="2590800" y="533400"/>
            <a:ext cx="6096000" cy="762000"/>
          </a:xfrm>
        </p:spPr>
        <p:txBody>
          <a:bodyPr lIns="0" rIns="0" bIns="0"/>
          <a:lstStyle/>
          <a:p>
            <a:pPr algn="ctr"/>
            <a:r>
              <a:rPr lang="en-US" sz="2800" b="1" dirty="0" smtClean="0">
                <a:latin typeface="Calibri" pitchFamily="34" charset="0"/>
              </a:rPr>
              <a:t>Wasteland – Wetland Development</a:t>
            </a:r>
          </a:p>
        </p:txBody>
      </p:sp>
      <p:sp>
        <p:nvSpPr>
          <p:cNvPr id="63492" name="Rectangle 3"/>
          <p:cNvSpPr>
            <a:spLocks noGrp="1"/>
          </p:cNvSpPr>
          <p:nvPr>
            <p:ph type="body" sz="half" idx="4294967295"/>
          </p:nvPr>
        </p:nvSpPr>
        <p:spPr>
          <a:xfrm>
            <a:off x="1447800" y="1447800"/>
            <a:ext cx="7086600" cy="5029200"/>
          </a:xfrm>
        </p:spPr>
        <p:txBody>
          <a:bodyPr/>
          <a:lstStyle/>
          <a:p>
            <a:pPr algn="just">
              <a:lnSpc>
                <a:spcPct val="90000"/>
              </a:lnSpc>
              <a:buClr>
                <a:srgbClr val="996633"/>
              </a:buClr>
            </a:pPr>
            <a:r>
              <a:rPr lang="en-US" sz="2400" dirty="0" smtClean="0">
                <a:latin typeface="Book Antiqua" pitchFamily="18" charset="0"/>
              </a:rPr>
              <a:t>A private-public partnership </a:t>
            </a:r>
            <a:r>
              <a:rPr lang="en-US" sz="2400" dirty="0" err="1" smtClean="0">
                <a:latin typeface="Book Antiqua" pitchFamily="18" charset="0"/>
              </a:rPr>
              <a:t>programme</a:t>
            </a:r>
            <a:r>
              <a:rPr lang="en-US" sz="2400" dirty="0" smtClean="0">
                <a:latin typeface="Book Antiqua" pitchFamily="18" charset="0"/>
              </a:rPr>
              <a:t> may introduced by following initiatives. </a:t>
            </a:r>
          </a:p>
          <a:p>
            <a:pPr algn="just">
              <a:lnSpc>
                <a:spcPct val="90000"/>
              </a:lnSpc>
              <a:buClr>
                <a:srgbClr val="996633"/>
              </a:buClr>
            </a:pPr>
            <a:endParaRPr lang="en-US" sz="2400" dirty="0" smtClean="0">
              <a:latin typeface="Book Antiqua" pitchFamily="18" charset="0"/>
            </a:endParaRPr>
          </a:p>
          <a:p>
            <a:pPr algn="just">
              <a:lnSpc>
                <a:spcPct val="90000"/>
              </a:lnSpc>
              <a:buClr>
                <a:srgbClr val="996633"/>
              </a:buClr>
            </a:pPr>
            <a:r>
              <a:rPr lang="en-US" sz="2400" dirty="0" smtClean="0">
                <a:latin typeface="Book Antiqua" pitchFamily="18" charset="0"/>
              </a:rPr>
              <a:t>State may take wasteland development through Public-private will be given added incentives.</a:t>
            </a:r>
          </a:p>
          <a:p>
            <a:pPr algn="just">
              <a:lnSpc>
                <a:spcPct val="90000"/>
              </a:lnSpc>
              <a:buClr>
                <a:srgbClr val="996633"/>
              </a:buClr>
            </a:pPr>
            <a:r>
              <a:rPr lang="en-US" sz="2400" dirty="0" smtClean="0">
                <a:latin typeface="Book Antiqua" pitchFamily="18" charset="0"/>
              </a:rPr>
              <a:t>Development of wasteland will be accepted as a part of CSR of Companies under IT Act.</a:t>
            </a:r>
          </a:p>
          <a:p>
            <a:pPr algn="just">
              <a:lnSpc>
                <a:spcPct val="90000"/>
              </a:lnSpc>
              <a:buClr>
                <a:srgbClr val="996633"/>
              </a:buClr>
            </a:pPr>
            <a:r>
              <a:rPr lang="en-US" sz="2400" dirty="0" smtClean="0">
                <a:latin typeface="Book Antiqua" pitchFamily="18" charset="0"/>
              </a:rPr>
              <a:t>While giving license for new area under mining, licensee will sign an agreement to compensate area lost by taking up equal wasteland. Similarly for large urban and Industrial township as well expansion of urban area for Urban Development Authorities. </a:t>
            </a:r>
          </a:p>
        </p:txBody>
      </p:sp>
      <p:pic>
        <p:nvPicPr>
          <p:cNvPr id="63493"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0" y="-173038"/>
            <a:ext cx="1447800" cy="123983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9" name="Date Placeholder 8"/>
          <p:cNvSpPr>
            <a:spLocks noGrp="1"/>
          </p:cNvSpPr>
          <p:nvPr>
            <p:ph type="dt" sz="half" idx="10"/>
          </p:nvPr>
        </p:nvSpPr>
        <p:spPr>
          <a:noFill/>
        </p:spPr>
        <p:txBody>
          <a:bodyPr/>
          <a:lstStyle/>
          <a:p>
            <a:fld id="{453A59A2-6B1A-4649-8995-F193F10C37A3}" type="datetime1">
              <a:rPr lang="en-US" smtClean="0"/>
              <a:pPr/>
              <a:t>03/08/2015</a:t>
            </a:fld>
            <a:endParaRPr lang="en-US" smtClean="0"/>
          </a:p>
        </p:txBody>
      </p:sp>
      <p:sp>
        <p:nvSpPr>
          <p:cNvPr id="66562" name="Slide Number Placeholder 3"/>
          <p:cNvSpPr>
            <a:spLocks noGrp="1"/>
          </p:cNvSpPr>
          <p:nvPr>
            <p:ph type="sldNum" sz="quarter" idx="12"/>
          </p:nvPr>
        </p:nvSpPr>
        <p:spPr>
          <a:noFill/>
        </p:spPr>
        <p:txBody>
          <a:bodyPr/>
          <a:lstStyle/>
          <a:p>
            <a:fld id="{6A220BD9-606B-4316-8BAD-59A192937888}" type="slidenum">
              <a:rPr lang="en-US" smtClean="0">
                <a:latin typeface="Arial" charset="0"/>
              </a:rPr>
              <a:pPr/>
              <a:t>11</a:t>
            </a:fld>
            <a:endParaRPr lang="en-US" smtClean="0">
              <a:latin typeface="Arial" charset="0"/>
            </a:endParaRPr>
          </a:p>
        </p:txBody>
      </p:sp>
      <p:sp>
        <p:nvSpPr>
          <p:cNvPr id="66563" name="Rectangle 2"/>
          <p:cNvSpPr>
            <a:spLocks/>
          </p:cNvSpPr>
          <p:nvPr/>
        </p:nvSpPr>
        <p:spPr bwMode="auto">
          <a:xfrm>
            <a:off x="1295400" y="685800"/>
            <a:ext cx="7315200" cy="523220"/>
          </a:xfrm>
          <a:prstGeom prst="rect">
            <a:avLst/>
          </a:prstGeom>
          <a:noFill/>
          <a:ln w="9525">
            <a:noFill/>
            <a:miter lim="800000"/>
            <a:headEnd/>
            <a:tailEnd/>
          </a:ln>
        </p:spPr>
        <p:txBody>
          <a:bodyPr>
            <a:spAutoFit/>
          </a:bodyPr>
          <a:lstStyle/>
          <a:p>
            <a:pPr algn="ctr"/>
            <a:r>
              <a:rPr lang="en-US" sz="2800" b="1" dirty="0" smtClean="0">
                <a:latin typeface="Calibri" pitchFamily="34" charset="0"/>
                <a:ea typeface="Arial Unicode MS" pitchFamily="34" charset="-128"/>
                <a:cs typeface="Arial" charset="0"/>
              </a:rPr>
              <a:t>URBAN </a:t>
            </a:r>
            <a:r>
              <a:rPr lang="en-US" sz="2800" b="1" dirty="0">
                <a:latin typeface="Calibri" pitchFamily="34" charset="0"/>
                <a:ea typeface="Arial Unicode MS" pitchFamily="34" charset="-128"/>
                <a:cs typeface="Arial" charset="0"/>
              </a:rPr>
              <a:t>AGRICULTURE </a:t>
            </a:r>
          </a:p>
        </p:txBody>
      </p:sp>
      <p:sp>
        <p:nvSpPr>
          <p:cNvPr id="66564" name="Rectangle 3"/>
          <p:cNvSpPr>
            <a:spLocks/>
          </p:cNvSpPr>
          <p:nvPr/>
        </p:nvSpPr>
        <p:spPr bwMode="auto">
          <a:xfrm>
            <a:off x="533400" y="1828800"/>
            <a:ext cx="8382000" cy="4876800"/>
          </a:xfrm>
          <a:prstGeom prst="rect">
            <a:avLst/>
          </a:prstGeom>
          <a:noFill/>
          <a:ln w="9525">
            <a:noFill/>
            <a:miter lim="800000"/>
            <a:headEnd/>
            <a:tailEnd/>
          </a:ln>
        </p:spPr>
        <p:txBody>
          <a:bodyPr/>
          <a:lstStyle/>
          <a:p>
            <a:pPr marL="342900" indent="-342900" algn="just">
              <a:spcBef>
                <a:spcPct val="20000"/>
              </a:spcBef>
            </a:pPr>
            <a:r>
              <a:rPr lang="en-US" sz="1800">
                <a:latin typeface="Book Antiqua" pitchFamily="18" charset="0"/>
              </a:rPr>
              <a:t>There is need to promote Urban Agriculture</a:t>
            </a:r>
          </a:p>
          <a:p>
            <a:pPr marL="342900" indent="-342900" algn="just">
              <a:spcBef>
                <a:spcPct val="20000"/>
              </a:spcBef>
              <a:buFontTx/>
              <a:buChar char="•"/>
            </a:pPr>
            <a:r>
              <a:rPr lang="en-US" sz="1800">
                <a:latin typeface="Book Antiqua" pitchFamily="18" charset="0"/>
              </a:rPr>
              <a:t>This exists almost with majority of urban households who have some open land.</a:t>
            </a:r>
          </a:p>
          <a:p>
            <a:pPr marL="342900" indent="-342900" algn="just">
              <a:spcBef>
                <a:spcPct val="20000"/>
              </a:spcBef>
              <a:buFontTx/>
              <a:buChar char="•"/>
            </a:pPr>
            <a:endParaRPr lang="en-US" sz="1800">
              <a:latin typeface="Book Antiqua" pitchFamily="18" charset="0"/>
            </a:endParaRPr>
          </a:p>
          <a:p>
            <a:pPr marL="342900" indent="-342900" algn="just">
              <a:spcBef>
                <a:spcPct val="20000"/>
              </a:spcBef>
              <a:buFontTx/>
              <a:buChar char="•"/>
            </a:pPr>
            <a:r>
              <a:rPr lang="en-US" sz="1800">
                <a:latin typeface="Book Antiqua" pitchFamily="18" charset="0"/>
              </a:rPr>
              <a:t>Even in the multistory building, there is some kind of tree growing, grasses or ornamental plants.</a:t>
            </a:r>
          </a:p>
          <a:p>
            <a:pPr marL="342900" indent="-342900" algn="just">
              <a:spcBef>
                <a:spcPct val="20000"/>
              </a:spcBef>
              <a:buFontTx/>
              <a:buChar char="•"/>
            </a:pPr>
            <a:endParaRPr lang="en-US" sz="1800">
              <a:latin typeface="Book Antiqua" pitchFamily="18" charset="0"/>
            </a:endParaRPr>
          </a:p>
          <a:p>
            <a:pPr marL="342900" indent="-342900" algn="just">
              <a:spcBef>
                <a:spcPct val="20000"/>
              </a:spcBef>
              <a:buFontTx/>
              <a:buChar char="•"/>
            </a:pPr>
            <a:r>
              <a:rPr lang="en-US" sz="1800">
                <a:latin typeface="Book Antiqua" pitchFamily="18" charset="0"/>
              </a:rPr>
              <a:t>Even people staying in the flats like to keep plants in pots in lobby area.</a:t>
            </a:r>
          </a:p>
          <a:p>
            <a:pPr marL="342900" indent="-342900" algn="just">
              <a:spcBef>
                <a:spcPct val="20000"/>
              </a:spcBef>
              <a:buFontTx/>
              <a:buChar char="•"/>
            </a:pPr>
            <a:endParaRPr lang="en-US" sz="1800">
              <a:latin typeface="Book Antiqua" pitchFamily="18" charset="0"/>
            </a:endParaRPr>
          </a:p>
          <a:p>
            <a:pPr marL="342900" indent="-342900" algn="just">
              <a:spcBef>
                <a:spcPct val="20000"/>
              </a:spcBef>
              <a:buFontTx/>
              <a:buChar char="•"/>
            </a:pPr>
            <a:r>
              <a:rPr lang="en-US" sz="1800">
                <a:latin typeface="Book Antiqua" pitchFamily="18" charset="0"/>
              </a:rPr>
              <a:t>But there is a gap about knowledge of agricultural practices, what plants they should grow and how to treat them. There are no urban agriculture extension centers or even Agro Service  centers where such guidance could be available along with basic inputs of seeds, fertilizers, farm equipments</a:t>
            </a:r>
          </a:p>
        </p:txBody>
      </p:sp>
      <p:pic>
        <p:nvPicPr>
          <p:cNvPr id="66565"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3" name="Date Placeholder 8"/>
          <p:cNvSpPr>
            <a:spLocks noGrp="1"/>
          </p:cNvSpPr>
          <p:nvPr>
            <p:ph type="dt" sz="half" idx="10"/>
          </p:nvPr>
        </p:nvSpPr>
        <p:spPr>
          <a:noFill/>
        </p:spPr>
        <p:txBody>
          <a:bodyPr/>
          <a:lstStyle/>
          <a:p>
            <a:fld id="{3A6768FA-2024-47DB-A458-59A0F466BAD6}" type="datetime1">
              <a:rPr lang="en-US" smtClean="0"/>
              <a:pPr/>
              <a:t>03/08/2015</a:t>
            </a:fld>
            <a:endParaRPr lang="en-US" smtClean="0"/>
          </a:p>
        </p:txBody>
      </p:sp>
      <p:sp>
        <p:nvSpPr>
          <p:cNvPr id="67586" name="Slide Number Placeholder 3"/>
          <p:cNvSpPr>
            <a:spLocks noGrp="1"/>
          </p:cNvSpPr>
          <p:nvPr>
            <p:ph type="sldNum" sz="quarter" idx="12"/>
          </p:nvPr>
        </p:nvSpPr>
        <p:spPr>
          <a:noFill/>
        </p:spPr>
        <p:txBody>
          <a:bodyPr/>
          <a:lstStyle/>
          <a:p>
            <a:fld id="{AE8E4E8B-378B-4FB1-BFA9-727E096A9955}" type="slidenum">
              <a:rPr lang="en-US" smtClean="0">
                <a:latin typeface="Arial" charset="0"/>
              </a:rPr>
              <a:pPr/>
              <a:t>12</a:t>
            </a:fld>
            <a:endParaRPr lang="en-US" smtClean="0">
              <a:latin typeface="Arial" charset="0"/>
            </a:endParaRPr>
          </a:p>
        </p:txBody>
      </p:sp>
      <p:sp>
        <p:nvSpPr>
          <p:cNvPr id="67587" name="Rectangle 2"/>
          <p:cNvSpPr>
            <a:spLocks noGrp="1"/>
          </p:cNvSpPr>
          <p:nvPr>
            <p:ph type="title" idx="4294967295"/>
          </p:nvPr>
        </p:nvSpPr>
        <p:spPr>
          <a:xfrm>
            <a:off x="1600200" y="228601"/>
            <a:ext cx="7010400" cy="461665"/>
          </a:xfrm>
        </p:spPr>
        <p:txBody>
          <a:bodyPr wrap="square" anchor="t">
            <a:spAutoFit/>
          </a:bodyPr>
          <a:lstStyle/>
          <a:p>
            <a:pPr algn="ctr" eaLnBrk="1" hangingPunct="1"/>
            <a:r>
              <a:rPr lang="en-US" sz="2400" b="1" dirty="0" smtClean="0">
                <a:latin typeface="Calibri" pitchFamily="34" charset="0"/>
                <a:ea typeface="Arial Unicode MS" pitchFamily="34" charset="-128"/>
                <a:cs typeface="Arial" charset="0"/>
              </a:rPr>
              <a:t>OPEN AREAS IN URBAN CENTRES </a:t>
            </a:r>
          </a:p>
        </p:txBody>
      </p:sp>
      <p:sp>
        <p:nvSpPr>
          <p:cNvPr id="67588" name="Rectangle 3"/>
          <p:cNvSpPr>
            <a:spLocks noGrp="1"/>
          </p:cNvSpPr>
          <p:nvPr>
            <p:ph type="body" idx="4294967295"/>
          </p:nvPr>
        </p:nvSpPr>
        <p:spPr>
          <a:xfrm>
            <a:off x="762000" y="914400"/>
            <a:ext cx="8001000" cy="5715000"/>
          </a:xfrm>
        </p:spPr>
        <p:txBody>
          <a:bodyPr/>
          <a:lstStyle/>
          <a:p>
            <a:pPr algn="just" eaLnBrk="1" hangingPunct="1">
              <a:lnSpc>
                <a:spcPct val="80000"/>
              </a:lnSpc>
              <a:buClr>
                <a:srgbClr val="996633"/>
              </a:buClr>
              <a:buFont typeface="Wingdings" pitchFamily="2" charset="2"/>
              <a:buChar char="Ø"/>
            </a:pPr>
            <a:r>
              <a:rPr lang="en-US" sz="1600" dirty="0" smtClean="0">
                <a:latin typeface="Book Antiqua" pitchFamily="18" charset="0"/>
                <a:cs typeface="Arial" charset="0"/>
              </a:rPr>
              <a:t>Increasing urbanization and development of infrastructure, highways, express highways and railways has led to reduction of  cultivable land. </a:t>
            </a:r>
          </a:p>
          <a:p>
            <a:pPr algn="just" eaLnBrk="1" hangingPunct="1">
              <a:lnSpc>
                <a:spcPct val="80000"/>
              </a:lnSpc>
              <a:buClr>
                <a:srgbClr val="996633"/>
              </a:buClr>
              <a:buFont typeface="Wingdings" pitchFamily="2" charset="2"/>
              <a:buChar char="Ø"/>
            </a:pPr>
            <a:endParaRPr lang="en-US" sz="1600" dirty="0" smtClean="0">
              <a:latin typeface="Book Antiqua" pitchFamily="18" charset="0"/>
              <a:cs typeface="Arial" charset="0"/>
            </a:endParaRPr>
          </a:p>
          <a:p>
            <a:pPr algn="just" eaLnBrk="1" hangingPunct="1">
              <a:lnSpc>
                <a:spcPct val="80000"/>
              </a:lnSpc>
              <a:buClr>
                <a:srgbClr val="996633"/>
              </a:buClr>
              <a:buFont typeface="Wingdings" pitchFamily="2" charset="2"/>
              <a:buChar char="Ø"/>
            </a:pPr>
            <a:r>
              <a:rPr lang="en-US" sz="1600" dirty="0" smtClean="0">
                <a:latin typeface="Book Antiqua" pitchFamily="18" charset="0"/>
                <a:cs typeface="Arial" charset="0"/>
              </a:rPr>
              <a:t>Due to abnormal increase in land prices, there is an increasing tendency by land developers and now even retail investor to invest in land on outskirts of even small urban </a:t>
            </a:r>
            <a:r>
              <a:rPr lang="en-US" sz="1600" dirty="0" err="1" smtClean="0">
                <a:latin typeface="Book Antiqua" pitchFamily="18" charset="0"/>
                <a:cs typeface="Arial" charset="0"/>
              </a:rPr>
              <a:t>centres</a:t>
            </a:r>
            <a:r>
              <a:rPr lang="en-US" sz="1600" dirty="0" smtClean="0">
                <a:latin typeface="Book Antiqua" pitchFamily="18" charset="0"/>
                <a:cs typeface="Arial" charset="0"/>
              </a:rPr>
              <a:t> or developed villages. If one looks at metropolitan towns like Mumbai, </a:t>
            </a:r>
            <a:r>
              <a:rPr lang="en-US" sz="1600" dirty="0" err="1" smtClean="0">
                <a:latin typeface="Book Antiqua" pitchFamily="18" charset="0"/>
                <a:cs typeface="Arial" charset="0"/>
              </a:rPr>
              <a:t>Ahmedabad</a:t>
            </a:r>
            <a:r>
              <a:rPr lang="en-US" sz="1600" dirty="0" smtClean="0">
                <a:latin typeface="Book Antiqua" pitchFamily="18" charset="0"/>
                <a:cs typeface="Arial" charset="0"/>
              </a:rPr>
              <a:t> or Hyderabad land obtained as an investment are spread over approximately 50 to 100 </a:t>
            </a:r>
            <a:r>
              <a:rPr lang="en-US" sz="1600" dirty="0" err="1" smtClean="0">
                <a:latin typeface="Book Antiqua" pitchFamily="18" charset="0"/>
                <a:cs typeface="Arial" charset="0"/>
              </a:rPr>
              <a:t>Kms</a:t>
            </a:r>
            <a:r>
              <a:rPr lang="en-US" sz="1600" dirty="0" smtClean="0">
                <a:latin typeface="Book Antiqua" pitchFamily="18" charset="0"/>
                <a:cs typeface="Arial" charset="0"/>
              </a:rPr>
              <a:t> on outskirts of such cities. This has a massive impact on resulting such lands as fallow land. </a:t>
            </a:r>
          </a:p>
          <a:p>
            <a:pPr algn="just" eaLnBrk="1" hangingPunct="1">
              <a:lnSpc>
                <a:spcPct val="80000"/>
              </a:lnSpc>
              <a:buClr>
                <a:srgbClr val="996633"/>
              </a:buClr>
              <a:buFont typeface="Wingdings" pitchFamily="2" charset="2"/>
              <a:buNone/>
            </a:pPr>
            <a:endParaRPr lang="en-US" sz="1600" dirty="0" smtClean="0">
              <a:latin typeface="Book Antiqua" pitchFamily="18" charset="0"/>
              <a:cs typeface="Arial" charset="0"/>
            </a:endParaRPr>
          </a:p>
          <a:p>
            <a:pPr algn="just" eaLnBrk="1" hangingPunct="1">
              <a:lnSpc>
                <a:spcPct val="80000"/>
              </a:lnSpc>
              <a:buClr>
                <a:srgbClr val="996633"/>
              </a:buClr>
              <a:buFont typeface="Wingdings" pitchFamily="2" charset="2"/>
              <a:buChar char="Ø"/>
            </a:pPr>
            <a:r>
              <a:rPr lang="en-US" sz="1600" dirty="0" smtClean="0">
                <a:latin typeface="Book Antiqua" pitchFamily="18" charset="0"/>
                <a:cs typeface="Arial" charset="0"/>
              </a:rPr>
              <a:t>Town Planning rules need to develop a policy for minimum requirement of plantation of perennial crops on all such  open areas of housing, business centers, Infrastructure projects and  manufacturing activities before granting building use permission. </a:t>
            </a:r>
          </a:p>
          <a:p>
            <a:pPr algn="just" eaLnBrk="1" hangingPunct="1">
              <a:lnSpc>
                <a:spcPct val="80000"/>
              </a:lnSpc>
              <a:buClr>
                <a:srgbClr val="996633"/>
              </a:buClr>
              <a:buFont typeface="Wingdings" pitchFamily="2" charset="2"/>
              <a:buNone/>
            </a:pPr>
            <a:endParaRPr lang="en-US" sz="1600" dirty="0" smtClean="0">
              <a:latin typeface="Book Antiqua" pitchFamily="18" charset="0"/>
              <a:cs typeface="Arial" charset="0"/>
            </a:endParaRPr>
          </a:p>
          <a:p>
            <a:pPr algn="just" eaLnBrk="1" hangingPunct="1">
              <a:lnSpc>
                <a:spcPct val="80000"/>
              </a:lnSpc>
              <a:buClr>
                <a:srgbClr val="996633"/>
              </a:buClr>
              <a:buFont typeface="Wingdings" pitchFamily="2" charset="2"/>
              <a:buChar char="Ø"/>
            </a:pPr>
            <a:r>
              <a:rPr lang="en-US" sz="1600" dirty="0" smtClean="0">
                <a:latin typeface="Book Antiqua" pitchFamily="18" charset="0"/>
                <a:cs typeface="Arial" charset="0"/>
              </a:rPr>
              <a:t>Similarly whenever an agriculture land is to converted to non-agriculture land, NA permission must provide for minimum plantation and green cover. </a:t>
            </a:r>
          </a:p>
          <a:p>
            <a:pPr algn="just" eaLnBrk="1" hangingPunct="1">
              <a:lnSpc>
                <a:spcPct val="80000"/>
              </a:lnSpc>
              <a:buClr>
                <a:srgbClr val="996633"/>
              </a:buClr>
              <a:buFont typeface="Wingdings" pitchFamily="2" charset="2"/>
              <a:buChar char="Ø"/>
            </a:pPr>
            <a:endParaRPr lang="en-US" sz="1600" dirty="0" smtClean="0">
              <a:latin typeface="Book Antiqua" pitchFamily="18" charset="0"/>
              <a:cs typeface="Arial" charset="0"/>
            </a:endParaRPr>
          </a:p>
          <a:p>
            <a:pPr algn="just" eaLnBrk="1" hangingPunct="1">
              <a:lnSpc>
                <a:spcPct val="80000"/>
              </a:lnSpc>
              <a:buClr>
                <a:srgbClr val="996633"/>
              </a:buClr>
              <a:buFont typeface="Wingdings" pitchFamily="2" charset="2"/>
              <a:buChar char="Ø"/>
            </a:pPr>
            <a:r>
              <a:rPr lang="en-US" sz="1600" dirty="0" smtClean="0">
                <a:latin typeface="Book Antiqua" pitchFamily="18" charset="0"/>
                <a:cs typeface="Arial" charset="0"/>
              </a:rPr>
              <a:t>It can also be thought for say 5% from development charges under TP scheme or premium charges for NA permission to be year mark and made available for expanding vegetative cover on waste land for which a public-private partnership scheme could be introduced. </a:t>
            </a:r>
          </a:p>
          <a:p>
            <a:pPr algn="just" eaLnBrk="1" hangingPunct="1">
              <a:lnSpc>
                <a:spcPct val="80000"/>
              </a:lnSpc>
              <a:buClr>
                <a:srgbClr val="996633"/>
              </a:buClr>
              <a:buNone/>
            </a:pPr>
            <a:endParaRPr lang="en-US" sz="1600" dirty="0" smtClean="0">
              <a:latin typeface="Book Antiqua" pitchFamily="18" charset="0"/>
              <a:cs typeface="Arial" charset="0"/>
            </a:endParaRPr>
          </a:p>
          <a:p>
            <a:pPr algn="just" eaLnBrk="1" hangingPunct="1">
              <a:lnSpc>
                <a:spcPct val="80000"/>
              </a:lnSpc>
              <a:buClr>
                <a:srgbClr val="996633"/>
              </a:buClr>
              <a:buFont typeface="Wingdings" pitchFamily="2" charset="2"/>
              <a:buChar char="Ø"/>
            </a:pPr>
            <a:r>
              <a:rPr lang="en-US" sz="1600" dirty="0" smtClean="0">
                <a:latin typeface="Book Antiqua" pitchFamily="18" charset="0"/>
                <a:cs typeface="Arial" charset="0"/>
              </a:rPr>
              <a:t>Department of Urban Development need to issue directive to Urban Municipal &amp; Development bodies – including Industries and Mining Township.</a:t>
            </a:r>
            <a:endParaRPr lang="en-US" sz="1600" dirty="0" smtClean="0">
              <a:latin typeface="Book Antiqua" pitchFamily="18" charset="0"/>
            </a:endParaRPr>
          </a:p>
        </p:txBody>
      </p:sp>
      <p:pic>
        <p:nvPicPr>
          <p:cNvPr id="67589"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0"/>
            <a:ext cx="8229600" cy="914400"/>
          </a:xfrm>
        </p:spPr>
        <p:txBody>
          <a:bodyPr>
            <a:noAutofit/>
          </a:bodyPr>
          <a:lstStyle/>
          <a:p>
            <a:pPr algn="ctr">
              <a:defRPr/>
            </a:pPr>
            <a:r>
              <a:rPr lang="en-US" sz="2400" b="1" dirty="0" smtClean="0"/>
              <a:t/>
            </a:r>
            <a:br>
              <a:rPr lang="en-US" sz="2400" b="1" dirty="0" smtClean="0"/>
            </a:br>
            <a:r>
              <a:rPr lang="en-US" sz="2400" b="1" dirty="0" smtClean="0"/>
              <a:t>Development of Sustainable Food Value Chain for Climate Smart Agriculture </a:t>
            </a:r>
            <a:br>
              <a:rPr lang="en-US" sz="2400" b="1" dirty="0" smtClean="0"/>
            </a:br>
            <a:endParaRPr lang="en-US" sz="2400" b="1" dirty="0"/>
          </a:p>
        </p:txBody>
      </p:sp>
      <p:sp>
        <p:nvSpPr>
          <p:cNvPr id="60420" name="Rectangle 3"/>
          <p:cNvSpPr>
            <a:spLocks noGrp="1" noChangeArrowheads="1"/>
          </p:cNvSpPr>
          <p:nvPr>
            <p:ph idx="1"/>
          </p:nvPr>
        </p:nvSpPr>
        <p:spPr>
          <a:xfrm>
            <a:off x="533400" y="990600"/>
            <a:ext cx="8229600" cy="5516563"/>
          </a:xfrm>
        </p:spPr>
        <p:txBody>
          <a:bodyPr>
            <a:normAutofit fontScale="92500" lnSpcReduction="20000"/>
          </a:bodyPr>
          <a:lstStyle/>
          <a:p>
            <a:pPr marL="465138" indent="-465138" algn="just"/>
            <a:r>
              <a:rPr lang="en-US" sz="2400" dirty="0" smtClean="0"/>
              <a:t>This is key to sustain agriculture and increase income of farmers despite adverse effect of Climate Change</a:t>
            </a:r>
          </a:p>
          <a:p>
            <a:pPr marL="465138" indent="-465138" algn="just"/>
            <a:r>
              <a:rPr lang="en-US" sz="2400" dirty="0" smtClean="0"/>
              <a:t>World over demand for food products, dairy products – meat is growing and will increasingly grow due to increased urbanization and growing middle class.</a:t>
            </a:r>
          </a:p>
          <a:p>
            <a:pPr marL="465138" indent="-465138" algn="just"/>
            <a:r>
              <a:rPr lang="en-US" sz="2400" dirty="0" smtClean="0"/>
              <a:t>The gap lies - in linking the farm products to from farm to processing /packaging and ultimately to final retail outlet –</a:t>
            </a:r>
          </a:p>
          <a:p>
            <a:pPr marL="854075" indent="-854075" algn="just">
              <a:buNone/>
            </a:pPr>
            <a:r>
              <a:rPr lang="en-US" sz="2400" dirty="0" smtClean="0"/>
              <a:t>	–  Adverse weather impact – heat stress, spoil food/ </a:t>
            </a:r>
          </a:p>
          <a:p>
            <a:pPr marL="854075" indent="-854075" algn="just">
              <a:buNone/>
            </a:pPr>
            <a:r>
              <a:rPr lang="en-US" sz="2400" dirty="0" smtClean="0"/>
              <a:t>                  vegetable/ fruits/milk creates losses in transit which about   </a:t>
            </a:r>
          </a:p>
          <a:p>
            <a:pPr marL="854075" indent="-854075" algn="just">
              <a:buNone/>
            </a:pPr>
            <a:r>
              <a:rPr lang="en-US" sz="2400" dirty="0" smtClean="0"/>
              <a:t>                  up to 25%. This itself can enhance income by 2.5% to   2 to </a:t>
            </a:r>
          </a:p>
          <a:p>
            <a:pPr marL="854075" indent="-854075" algn="just">
              <a:buNone/>
            </a:pPr>
            <a:r>
              <a:rPr lang="en-US" sz="2400" dirty="0" smtClean="0"/>
              <a:t>                  some extent in stock of food grains and agriculture </a:t>
            </a:r>
          </a:p>
          <a:p>
            <a:pPr marL="854075" indent="-854075" algn="just">
              <a:buNone/>
            </a:pPr>
            <a:r>
              <a:rPr lang="en-US" sz="2400" dirty="0" smtClean="0"/>
              <a:t>                 commodities. </a:t>
            </a:r>
          </a:p>
          <a:p>
            <a:pPr marL="854075" indent="-854075" algn="just">
              <a:buNone/>
            </a:pPr>
            <a:r>
              <a:rPr lang="en-US" sz="2400" dirty="0" smtClean="0"/>
              <a:t>	–  The middle man makes huge money who offers not </a:t>
            </a:r>
          </a:p>
          <a:p>
            <a:pPr marL="854075" indent="-854075" algn="just">
              <a:buNone/>
            </a:pPr>
            <a:r>
              <a:rPr lang="en-US" sz="2400" dirty="0" smtClean="0"/>
              <a:t>                  only low price but also further takes cut of an average </a:t>
            </a:r>
          </a:p>
          <a:p>
            <a:pPr marL="854075" indent="-854075" algn="just">
              <a:buNone/>
            </a:pPr>
            <a:r>
              <a:rPr lang="en-US" sz="2400" dirty="0" smtClean="0"/>
              <a:t>                   of 5% for storage losses.</a:t>
            </a:r>
          </a:p>
          <a:p>
            <a:pPr marL="228600" indent="-228600" algn="just">
              <a:lnSpc>
                <a:spcPct val="80000"/>
              </a:lnSpc>
              <a:buNone/>
            </a:pPr>
            <a:r>
              <a:rPr lang="en-US" sz="2200" dirty="0" smtClean="0">
                <a:latin typeface="Calibri" pitchFamily="34" charset="0"/>
              </a:rPr>
              <a:t>								(</a:t>
            </a:r>
            <a:r>
              <a:rPr lang="en-US" sz="2200" dirty="0" err="1" smtClean="0">
                <a:latin typeface="Calibri" pitchFamily="34" charset="0"/>
              </a:rPr>
              <a:t>contd</a:t>
            </a:r>
            <a:r>
              <a:rPr lang="en-US" sz="2200" dirty="0" smtClean="0">
                <a:latin typeface="Calibri" pitchFamily="34" charset="0"/>
              </a:rPr>
              <a:t>…)</a:t>
            </a:r>
          </a:p>
          <a:p>
            <a:pPr marL="228600" indent="-228600" algn="just">
              <a:lnSpc>
                <a:spcPct val="80000"/>
              </a:lnSpc>
            </a:pPr>
            <a:endParaRPr lang="en-US" sz="1800" dirty="0" smtClean="0"/>
          </a:p>
        </p:txBody>
      </p:sp>
      <p:sp>
        <p:nvSpPr>
          <p:cNvPr id="60424" name="Date Placeholder 7"/>
          <p:cNvSpPr>
            <a:spLocks noGrp="1"/>
          </p:cNvSpPr>
          <p:nvPr>
            <p:ph type="dt" sz="half" idx="10"/>
          </p:nvPr>
        </p:nvSpPr>
        <p:spPr>
          <a:noFill/>
        </p:spPr>
        <p:txBody>
          <a:bodyPr/>
          <a:lstStyle/>
          <a:p>
            <a:fld id="{F3F5A3CD-7AD4-4E7A-89DE-5B9926A668C1}" type="datetime1">
              <a:rPr lang="en-US" smtClean="0"/>
              <a:pPr/>
              <a:t>03/08/2015</a:t>
            </a:fld>
            <a:endParaRPr lang="en-US" smtClean="0"/>
          </a:p>
        </p:txBody>
      </p:sp>
      <p:sp>
        <p:nvSpPr>
          <p:cNvPr id="60418" name="Slide Number Placeholder 5"/>
          <p:cNvSpPr>
            <a:spLocks noGrp="1"/>
          </p:cNvSpPr>
          <p:nvPr>
            <p:ph type="sldNum" sz="quarter" idx="12"/>
          </p:nvPr>
        </p:nvSpPr>
        <p:spPr>
          <a:noFill/>
        </p:spPr>
        <p:txBody>
          <a:bodyPr/>
          <a:lstStyle/>
          <a:p>
            <a:fld id="{013757C4-12CF-4512-83E1-B5008BE7D995}" type="slidenum">
              <a:rPr lang="en-US" smtClean="0"/>
              <a:pPr/>
              <a:t>13</a:t>
            </a:fld>
            <a:endParaRPr lang="en-US" smtClean="0"/>
          </a:p>
        </p:txBody>
      </p:sp>
      <p:pic>
        <p:nvPicPr>
          <p:cNvPr id="60422" name="Picture 4" descr="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173038"/>
            <a:ext cx="1219200" cy="1044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0"/>
            <a:ext cx="8229600" cy="914400"/>
          </a:xfrm>
        </p:spPr>
        <p:txBody>
          <a:bodyPr>
            <a:noAutofit/>
          </a:bodyPr>
          <a:lstStyle/>
          <a:p>
            <a:pPr algn="ctr">
              <a:defRPr/>
            </a:pPr>
            <a:r>
              <a:rPr lang="en-US" sz="2400" b="1" dirty="0" smtClean="0"/>
              <a:t/>
            </a:r>
            <a:br>
              <a:rPr lang="en-US" sz="2400" b="1" dirty="0" smtClean="0"/>
            </a:br>
            <a:r>
              <a:rPr lang="en-US" sz="2400" b="1" dirty="0" smtClean="0"/>
              <a:t>Development of Sustainable Food Value Chain for Climate Smart Agriculture </a:t>
            </a:r>
            <a:br>
              <a:rPr lang="en-US" sz="2400" b="1" dirty="0" smtClean="0"/>
            </a:br>
            <a:endParaRPr lang="en-US" sz="2400" b="1" dirty="0"/>
          </a:p>
        </p:txBody>
      </p:sp>
      <p:sp>
        <p:nvSpPr>
          <p:cNvPr id="60420" name="Rectangle 3"/>
          <p:cNvSpPr>
            <a:spLocks noGrp="1" noChangeArrowheads="1"/>
          </p:cNvSpPr>
          <p:nvPr>
            <p:ph idx="1"/>
          </p:nvPr>
        </p:nvSpPr>
        <p:spPr>
          <a:xfrm>
            <a:off x="533400" y="990600"/>
            <a:ext cx="8382000" cy="5516563"/>
          </a:xfrm>
        </p:spPr>
        <p:txBody>
          <a:bodyPr>
            <a:normAutofit fontScale="85000" lnSpcReduction="20000"/>
          </a:bodyPr>
          <a:lstStyle/>
          <a:p>
            <a:pPr marL="0" indent="0">
              <a:buNone/>
            </a:pPr>
            <a:r>
              <a:rPr lang="en-US" sz="2400" b="1" dirty="0" smtClean="0"/>
              <a:t>Hence, a well managed food value chain is pre-requisite for sustainable livelihood. This includes-</a:t>
            </a:r>
          </a:p>
          <a:p>
            <a:pPr>
              <a:buNone/>
            </a:pPr>
            <a:endParaRPr lang="en-US" sz="2400" b="1" dirty="0" smtClean="0"/>
          </a:p>
          <a:p>
            <a:pPr marL="465138" indent="-465138" algn="just"/>
            <a:r>
              <a:rPr lang="en-US" sz="2400" dirty="0" smtClean="0"/>
              <a:t>Input supply</a:t>
            </a:r>
          </a:p>
          <a:p>
            <a:pPr marL="465138" indent="-465138" algn="just"/>
            <a:r>
              <a:rPr lang="en-US" sz="2400" dirty="0" smtClean="0"/>
              <a:t>Grading, sorting, packaging</a:t>
            </a:r>
          </a:p>
          <a:p>
            <a:pPr marL="465138" indent="-465138" algn="just"/>
            <a:r>
              <a:rPr lang="en-US" sz="2400" dirty="0" smtClean="0"/>
              <a:t>Storage – silos</a:t>
            </a:r>
          </a:p>
          <a:p>
            <a:pPr marL="465138" indent="-465138" algn="just"/>
            <a:r>
              <a:rPr lang="en-US" sz="2400" dirty="0" smtClean="0"/>
              <a:t>Processing</a:t>
            </a:r>
          </a:p>
          <a:p>
            <a:pPr marL="465138" indent="-465138" algn="just"/>
            <a:r>
              <a:rPr lang="en-US" sz="2400" dirty="0" smtClean="0"/>
              <a:t>Distribution</a:t>
            </a:r>
          </a:p>
          <a:p>
            <a:pPr marL="465138" indent="-465138" algn="just"/>
            <a:r>
              <a:rPr lang="en-US" sz="2400" dirty="0" smtClean="0"/>
              <a:t>Market price information and need / information on demand of quality and quantity of products</a:t>
            </a:r>
          </a:p>
          <a:p>
            <a:pPr marL="465138" indent="-465138" algn="just"/>
            <a:r>
              <a:rPr lang="en-US" sz="2400" dirty="0" smtClean="0"/>
              <a:t>Actual marketing – wholesale – retail outlet – inter linking of</a:t>
            </a:r>
          </a:p>
          <a:p>
            <a:pPr marL="465138" indent="-465138" algn="just"/>
            <a:r>
              <a:rPr lang="en-US" sz="2400" dirty="0" smtClean="0"/>
              <a:t>Small holders – we have not organized at village level to sell their products, they end of selling to local traders some time this happens due to their indebtedness with them.</a:t>
            </a:r>
          </a:p>
          <a:p>
            <a:pPr marL="465138" indent="-465138" algn="just"/>
            <a:endParaRPr lang="en-US" sz="2000" dirty="0" smtClean="0"/>
          </a:p>
          <a:p>
            <a:pPr marL="465138" indent="-465138" algn="just">
              <a:buNone/>
            </a:pPr>
            <a:endParaRPr lang="en-US" sz="2000" dirty="0" smtClean="0"/>
          </a:p>
          <a:p>
            <a:pPr marL="465138" indent="-465138" algn="just">
              <a:buNone/>
            </a:pPr>
            <a:endParaRPr lang="en-US" sz="2000" dirty="0" smtClean="0"/>
          </a:p>
          <a:p>
            <a:pPr marL="0" indent="0" algn="just">
              <a:lnSpc>
                <a:spcPct val="80000"/>
              </a:lnSpc>
              <a:buNone/>
            </a:pPr>
            <a:r>
              <a:rPr lang="en-US" sz="2200" dirty="0" smtClean="0">
                <a:latin typeface="Calibri" pitchFamily="34" charset="0"/>
              </a:rPr>
              <a:t>  </a:t>
            </a:r>
          </a:p>
          <a:p>
            <a:pPr marL="228600" indent="-228600" algn="just">
              <a:lnSpc>
                <a:spcPct val="80000"/>
              </a:lnSpc>
              <a:buNone/>
            </a:pPr>
            <a:r>
              <a:rPr lang="en-US" sz="1800" dirty="0" smtClean="0"/>
              <a:t>								(</a:t>
            </a:r>
            <a:r>
              <a:rPr lang="en-US" sz="1800" dirty="0" err="1" smtClean="0"/>
              <a:t>Contd</a:t>
            </a:r>
            <a:r>
              <a:rPr lang="en-US" sz="1800" dirty="0" smtClean="0"/>
              <a:t> ….)</a:t>
            </a:r>
          </a:p>
        </p:txBody>
      </p:sp>
      <p:sp>
        <p:nvSpPr>
          <p:cNvPr id="60424" name="Date Placeholder 7"/>
          <p:cNvSpPr>
            <a:spLocks noGrp="1"/>
          </p:cNvSpPr>
          <p:nvPr>
            <p:ph type="dt" sz="half" idx="10"/>
          </p:nvPr>
        </p:nvSpPr>
        <p:spPr>
          <a:noFill/>
        </p:spPr>
        <p:txBody>
          <a:bodyPr/>
          <a:lstStyle/>
          <a:p>
            <a:fld id="{F3F5A3CD-7AD4-4E7A-89DE-5B9926A668C1}" type="datetime1">
              <a:rPr lang="en-US" smtClean="0"/>
              <a:pPr/>
              <a:t>03/08/2015</a:t>
            </a:fld>
            <a:endParaRPr lang="en-US" smtClean="0"/>
          </a:p>
        </p:txBody>
      </p:sp>
      <p:sp>
        <p:nvSpPr>
          <p:cNvPr id="60418" name="Slide Number Placeholder 5"/>
          <p:cNvSpPr>
            <a:spLocks noGrp="1"/>
          </p:cNvSpPr>
          <p:nvPr>
            <p:ph type="sldNum" sz="quarter" idx="12"/>
          </p:nvPr>
        </p:nvSpPr>
        <p:spPr>
          <a:noFill/>
        </p:spPr>
        <p:txBody>
          <a:bodyPr/>
          <a:lstStyle/>
          <a:p>
            <a:fld id="{013757C4-12CF-4512-83E1-B5008BE7D995}" type="slidenum">
              <a:rPr lang="en-US" smtClean="0"/>
              <a:pPr/>
              <a:t>14</a:t>
            </a:fld>
            <a:endParaRPr lang="en-US" smtClean="0"/>
          </a:p>
        </p:txBody>
      </p:sp>
      <p:pic>
        <p:nvPicPr>
          <p:cNvPr id="60422" name="Picture 4" descr="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173038"/>
            <a:ext cx="1219200" cy="1044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0"/>
            <a:ext cx="8229600" cy="914400"/>
          </a:xfrm>
        </p:spPr>
        <p:txBody>
          <a:bodyPr>
            <a:noAutofit/>
          </a:bodyPr>
          <a:lstStyle/>
          <a:p>
            <a:pPr algn="ctr">
              <a:defRPr/>
            </a:pPr>
            <a:r>
              <a:rPr lang="en-US" sz="2400" b="1" dirty="0" smtClean="0"/>
              <a:t/>
            </a:r>
            <a:br>
              <a:rPr lang="en-US" sz="2400" b="1" dirty="0" smtClean="0"/>
            </a:br>
            <a:r>
              <a:rPr lang="en-US" sz="2400" b="1" dirty="0" smtClean="0"/>
              <a:t>Development of Sustainable Food Value Chain for Climate Smart Agriculture </a:t>
            </a:r>
            <a:br>
              <a:rPr lang="en-US" sz="2400" b="1" dirty="0" smtClean="0"/>
            </a:br>
            <a:endParaRPr lang="en-US" sz="2400" b="1" dirty="0"/>
          </a:p>
        </p:txBody>
      </p:sp>
      <p:sp>
        <p:nvSpPr>
          <p:cNvPr id="60420" name="Rectangle 3"/>
          <p:cNvSpPr>
            <a:spLocks noGrp="1" noChangeArrowheads="1"/>
          </p:cNvSpPr>
          <p:nvPr>
            <p:ph idx="1"/>
          </p:nvPr>
        </p:nvSpPr>
        <p:spPr>
          <a:xfrm>
            <a:off x="533400" y="990600"/>
            <a:ext cx="8229600" cy="5516563"/>
          </a:xfrm>
        </p:spPr>
        <p:txBody>
          <a:bodyPr>
            <a:normAutofit fontScale="92500" lnSpcReduction="10000"/>
          </a:bodyPr>
          <a:lstStyle/>
          <a:p>
            <a:pPr>
              <a:buNone/>
            </a:pPr>
            <a:r>
              <a:rPr lang="en-US" sz="2400" b="1" dirty="0" smtClean="0"/>
              <a:t>This involves –</a:t>
            </a:r>
          </a:p>
          <a:p>
            <a:pPr>
              <a:buNone/>
            </a:pPr>
            <a:endParaRPr lang="en-US" sz="2400" b="1" dirty="0" smtClean="0"/>
          </a:p>
          <a:p>
            <a:pPr algn="just"/>
            <a:r>
              <a:rPr lang="en-US" sz="2400" dirty="0" smtClean="0"/>
              <a:t>Public –Private partnership with farmers, with focus on small holder who are more than 80% of total farmers, with initiative and follow up from government and civil society and agri. marketing organization.</a:t>
            </a:r>
          </a:p>
          <a:p>
            <a:pPr algn="just"/>
            <a:r>
              <a:rPr lang="en-US" sz="2200" dirty="0" smtClean="0">
                <a:latin typeface="Calibri" pitchFamily="34" charset="0"/>
              </a:rPr>
              <a:t> This has already happened successfully in milk marketing. Challenge is to make it  happened in agriculture produce in case like </a:t>
            </a:r>
            <a:r>
              <a:rPr lang="en-US" sz="2200" dirty="0" err="1" smtClean="0">
                <a:latin typeface="Calibri" pitchFamily="34" charset="0"/>
              </a:rPr>
              <a:t>Macins</a:t>
            </a:r>
            <a:r>
              <a:rPr lang="en-US" sz="2200" dirty="0" smtClean="0">
                <a:latin typeface="Calibri" pitchFamily="34" charset="0"/>
              </a:rPr>
              <a:t> in North Gujarat</a:t>
            </a:r>
          </a:p>
          <a:p>
            <a:pPr algn="just">
              <a:buNone/>
            </a:pPr>
            <a:r>
              <a:rPr lang="en-US" sz="2200" dirty="0" smtClean="0">
                <a:latin typeface="Calibri" pitchFamily="34" charset="0"/>
              </a:rPr>
              <a:t>The Public Distribution system.</a:t>
            </a:r>
          </a:p>
          <a:p>
            <a:pPr algn="just">
              <a:buNone/>
            </a:pPr>
            <a:r>
              <a:rPr lang="en-US" sz="2200" dirty="0" smtClean="0">
                <a:latin typeface="Calibri" pitchFamily="34" charset="0"/>
              </a:rPr>
              <a:t>Even Government distribution and procurement system makes huge losses in transportation due to defective bags and bad storage conditions. There are staging losses due to this. As per an estimate, this is Rs.40,000 </a:t>
            </a:r>
            <a:r>
              <a:rPr lang="en-US" sz="2200" dirty="0" err="1" smtClean="0">
                <a:latin typeface="Calibri" pitchFamily="34" charset="0"/>
              </a:rPr>
              <a:t>crores</a:t>
            </a:r>
            <a:r>
              <a:rPr lang="en-US" sz="2200" dirty="0" smtClean="0">
                <a:latin typeface="Calibri" pitchFamily="34" charset="0"/>
              </a:rPr>
              <a:t>. </a:t>
            </a:r>
            <a:endParaRPr lang="en-US" sz="2400" dirty="0" smtClean="0"/>
          </a:p>
          <a:p>
            <a:pPr algn="just">
              <a:buNone/>
            </a:pPr>
            <a:endParaRPr lang="en-US" sz="2400" dirty="0" smtClean="0"/>
          </a:p>
          <a:p>
            <a:pPr algn="just">
              <a:buNone/>
            </a:pPr>
            <a:r>
              <a:rPr lang="en-US" sz="2400" dirty="0" smtClean="0"/>
              <a:t>								</a:t>
            </a:r>
          </a:p>
          <a:p>
            <a:pPr marL="228600" indent="-228600" algn="just">
              <a:lnSpc>
                <a:spcPct val="80000"/>
              </a:lnSpc>
              <a:buNone/>
            </a:pPr>
            <a:r>
              <a:rPr lang="en-US" sz="2200" dirty="0" smtClean="0">
                <a:latin typeface="Calibri" pitchFamily="34" charset="0"/>
              </a:rPr>
              <a:t> </a:t>
            </a:r>
          </a:p>
          <a:p>
            <a:pPr marL="228600" indent="-228600" algn="just">
              <a:lnSpc>
                <a:spcPct val="80000"/>
              </a:lnSpc>
            </a:pPr>
            <a:endParaRPr lang="en-US" sz="1800" dirty="0" smtClean="0"/>
          </a:p>
        </p:txBody>
      </p:sp>
      <p:sp>
        <p:nvSpPr>
          <p:cNvPr id="60424" name="Date Placeholder 7"/>
          <p:cNvSpPr>
            <a:spLocks noGrp="1"/>
          </p:cNvSpPr>
          <p:nvPr>
            <p:ph type="dt" sz="half" idx="10"/>
          </p:nvPr>
        </p:nvSpPr>
        <p:spPr>
          <a:noFill/>
        </p:spPr>
        <p:txBody>
          <a:bodyPr/>
          <a:lstStyle/>
          <a:p>
            <a:fld id="{F3F5A3CD-7AD4-4E7A-89DE-5B9926A668C1}" type="datetime1">
              <a:rPr lang="en-US" smtClean="0"/>
              <a:pPr/>
              <a:t>03/08/2015</a:t>
            </a:fld>
            <a:endParaRPr lang="en-US" dirty="0" smtClean="0"/>
          </a:p>
        </p:txBody>
      </p:sp>
      <p:sp>
        <p:nvSpPr>
          <p:cNvPr id="60418" name="Slide Number Placeholder 5"/>
          <p:cNvSpPr>
            <a:spLocks noGrp="1"/>
          </p:cNvSpPr>
          <p:nvPr>
            <p:ph type="sldNum" sz="quarter" idx="12"/>
          </p:nvPr>
        </p:nvSpPr>
        <p:spPr>
          <a:noFill/>
        </p:spPr>
        <p:txBody>
          <a:bodyPr/>
          <a:lstStyle/>
          <a:p>
            <a:fld id="{013757C4-12CF-4512-83E1-B5008BE7D995}" type="slidenum">
              <a:rPr lang="en-US" smtClean="0"/>
              <a:pPr/>
              <a:t>15</a:t>
            </a:fld>
            <a:endParaRPr lang="en-US" smtClean="0"/>
          </a:p>
        </p:txBody>
      </p:sp>
      <p:pic>
        <p:nvPicPr>
          <p:cNvPr id="60422" name="Picture 4" descr="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173038"/>
            <a:ext cx="1219200" cy="1044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7" name="Date Placeholder 8"/>
          <p:cNvSpPr>
            <a:spLocks noGrp="1"/>
          </p:cNvSpPr>
          <p:nvPr>
            <p:ph type="dt" sz="half" idx="10"/>
          </p:nvPr>
        </p:nvSpPr>
        <p:spPr>
          <a:noFill/>
        </p:spPr>
        <p:txBody>
          <a:bodyPr/>
          <a:lstStyle/>
          <a:p>
            <a:fld id="{6E92F983-7DD5-4966-9047-7EC24AF361FA}" type="datetime1">
              <a:rPr lang="en-US" smtClean="0"/>
              <a:pPr/>
              <a:t>03/08/2015</a:t>
            </a:fld>
            <a:endParaRPr lang="en-US" smtClean="0"/>
          </a:p>
        </p:txBody>
      </p:sp>
      <p:sp>
        <p:nvSpPr>
          <p:cNvPr id="68610" name="Slide Number Placeholder 3"/>
          <p:cNvSpPr>
            <a:spLocks noGrp="1"/>
          </p:cNvSpPr>
          <p:nvPr>
            <p:ph type="sldNum" sz="quarter" idx="12"/>
          </p:nvPr>
        </p:nvSpPr>
        <p:spPr>
          <a:noFill/>
        </p:spPr>
        <p:txBody>
          <a:bodyPr/>
          <a:lstStyle/>
          <a:p>
            <a:fld id="{71C67E19-DA37-4C4C-83C9-34CCDB153E34}" type="slidenum">
              <a:rPr lang="en-US" smtClean="0">
                <a:latin typeface="Arial" charset="0"/>
              </a:rPr>
              <a:pPr/>
              <a:t>16</a:t>
            </a:fld>
            <a:endParaRPr lang="en-US" smtClean="0">
              <a:latin typeface="Arial" charset="0"/>
            </a:endParaRPr>
          </a:p>
        </p:txBody>
      </p:sp>
      <p:sp>
        <p:nvSpPr>
          <p:cNvPr id="68611" name="Rectangle 3"/>
          <p:cNvSpPr>
            <a:spLocks noGrp="1"/>
          </p:cNvSpPr>
          <p:nvPr>
            <p:ph type="subTitle" idx="4294967295"/>
          </p:nvPr>
        </p:nvSpPr>
        <p:spPr>
          <a:xfrm>
            <a:off x="1143000" y="914400"/>
            <a:ext cx="7772400" cy="5638800"/>
          </a:xfrm>
        </p:spPr>
        <p:txBody>
          <a:bodyPr>
            <a:normAutofit/>
          </a:bodyPr>
          <a:lstStyle/>
          <a:p>
            <a:pPr algn="just" eaLnBrk="1" hangingPunct="1">
              <a:buFontTx/>
              <a:buNone/>
            </a:pPr>
            <a:r>
              <a:rPr lang="en-US" sz="2400" b="1" dirty="0" smtClean="0">
                <a:solidFill>
                  <a:srgbClr val="003300"/>
                </a:solidFill>
                <a:latin typeface="Book Antiqua" pitchFamily="18" charset="0"/>
                <a:cs typeface="Arial" charset="0"/>
              </a:rPr>
              <a:t> </a:t>
            </a:r>
            <a:r>
              <a:rPr lang="en-US" sz="2000" dirty="0" smtClean="0">
                <a:solidFill>
                  <a:srgbClr val="C00000"/>
                </a:solidFill>
                <a:latin typeface="Arial Unicode MS" pitchFamily="34" charset="-128"/>
              </a:rPr>
              <a:t> </a:t>
            </a:r>
            <a:r>
              <a:rPr lang="en-US" sz="2000" dirty="0" smtClean="0"/>
              <a:t>Women now occupy 90% of farming including cattle management, but treated as ‘workers’.</a:t>
            </a:r>
          </a:p>
          <a:p>
            <a:pPr algn="just"/>
            <a:r>
              <a:rPr lang="en-US" sz="2000" dirty="0" smtClean="0"/>
              <a:t>This is in addition to their household work, looking after children's education and household purchase.</a:t>
            </a:r>
          </a:p>
          <a:p>
            <a:pPr algn="just"/>
            <a:r>
              <a:rPr lang="en-US" sz="2000" dirty="0" smtClean="0"/>
              <a:t>But now they have become increasingly “decision takers” in all  operations including selection of crops, inputs and purchase of new livestock. </a:t>
            </a:r>
          </a:p>
          <a:p>
            <a:pPr algn="just"/>
            <a:r>
              <a:rPr lang="en-US" sz="2000" dirty="0" smtClean="0"/>
              <a:t>Women farmers therefore need better tools – to work both at home and in farm. Tools, which are efficient, reduce time and drudgery</a:t>
            </a:r>
          </a:p>
          <a:p>
            <a:pPr algn="just"/>
            <a:endParaRPr lang="en-US" sz="2000" dirty="0" smtClean="0"/>
          </a:p>
          <a:p>
            <a:pPr algn="just"/>
            <a:r>
              <a:rPr lang="en-US" sz="2000" dirty="0" smtClean="0"/>
              <a:t>They need to be provided Extension at door step – even All India Radio/ TV can play this role and guided about climate resilient agriculture and market trends of agriculture produce.   </a:t>
            </a:r>
          </a:p>
          <a:p>
            <a:pPr algn="just"/>
            <a:r>
              <a:rPr lang="en-US" sz="2000" dirty="0" smtClean="0"/>
              <a:t>Their name should be registered on land records and subsidy should be disbursed to them directly.  </a:t>
            </a:r>
          </a:p>
          <a:p>
            <a:pPr algn="just" eaLnBrk="1" hangingPunct="1">
              <a:buClr>
                <a:srgbClr val="996633"/>
              </a:buClr>
              <a:buFont typeface="Wingdings" pitchFamily="2" charset="2"/>
              <a:buNone/>
            </a:pPr>
            <a:endParaRPr lang="en-US" sz="2000" dirty="0" smtClean="0">
              <a:solidFill>
                <a:srgbClr val="C00000"/>
              </a:solidFill>
              <a:latin typeface="Arial Unicode MS" pitchFamily="34" charset="-128"/>
            </a:endParaRPr>
          </a:p>
        </p:txBody>
      </p:sp>
      <p:sp>
        <p:nvSpPr>
          <p:cNvPr id="10244" name="Rectangle 5"/>
          <p:cNvSpPr>
            <a:spLocks noGrp="1"/>
          </p:cNvSpPr>
          <p:nvPr>
            <p:ph type="ctrTitle" idx="4294967295"/>
          </p:nvPr>
        </p:nvSpPr>
        <p:spPr>
          <a:xfrm>
            <a:off x="2362200" y="228600"/>
            <a:ext cx="6324600" cy="609600"/>
          </a:xfrm>
        </p:spPr>
        <p:txBody>
          <a:bodyPr>
            <a:normAutofit/>
          </a:bodyPr>
          <a:lstStyle/>
          <a:p>
            <a:pPr algn="ctr" eaLnBrk="1" hangingPunct="1">
              <a:defRPr/>
            </a:pPr>
            <a:r>
              <a:rPr lang="en-US" sz="3200" b="1" cap="all" dirty="0" smtClean="0">
                <a:latin typeface="Calibri" pitchFamily="34" charset="0"/>
                <a:cs typeface="Arial" charset="0"/>
              </a:rPr>
              <a:t>MISSION FOR WOMEN FARMER</a:t>
            </a:r>
            <a:r>
              <a:rPr lang="en-US" sz="3200" b="1" cap="all" dirty="0" smtClean="0">
                <a:solidFill>
                  <a:srgbClr val="996633"/>
                </a:solidFill>
                <a:latin typeface="Calibri" pitchFamily="34" charset="0"/>
                <a:cs typeface="Arial" charset="0"/>
              </a:rPr>
              <a:t>S </a:t>
            </a:r>
          </a:p>
        </p:txBody>
      </p:sp>
      <p:pic>
        <p:nvPicPr>
          <p:cNvPr id="68613"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08038"/>
          </a:xfrm>
        </p:spPr>
        <p:txBody>
          <a:bodyPr>
            <a:normAutofit/>
          </a:bodyPr>
          <a:lstStyle/>
          <a:p>
            <a:pPr algn="ctr"/>
            <a:r>
              <a:rPr lang="en-US" b="1" dirty="0" smtClean="0"/>
              <a:t>“</a:t>
            </a:r>
            <a:r>
              <a:rPr lang="en-US" sz="2700" b="1" dirty="0" smtClean="0"/>
              <a:t>KNOWLEDGE MULTIPLIER HUB”-Why</a:t>
            </a:r>
            <a:r>
              <a:rPr lang="en-US" sz="4000" dirty="0" smtClean="0"/>
              <a:t>?</a:t>
            </a:r>
            <a:endParaRPr lang="en-US" sz="4000" dirty="0"/>
          </a:p>
        </p:txBody>
      </p:sp>
      <p:sp>
        <p:nvSpPr>
          <p:cNvPr id="3" name="Content Placeholder 2"/>
          <p:cNvSpPr>
            <a:spLocks noGrp="1"/>
          </p:cNvSpPr>
          <p:nvPr>
            <p:ph idx="1"/>
          </p:nvPr>
        </p:nvSpPr>
        <p:spPr>
          <a:xfrm>
            <a:off x="381000" y="1524000"/>
            <a:ext cx="8305800" cy="4876800"/>
          </a:xfrm>
        </p:spPr>
        <p:txBody>
          <a:bodyPr>
            <a:normAutofit/>
          </a:bodyPr>
          <a:lstStyle/>
          <a:p>
            <a:r>
              <a:rPr lang="en-IN" sz="2400" dirty="0" smtClean="0"/>
              <a:t>Current gaps in productivity between average and optimum point to the lack of effective </a:t>
            </a:r>
            <a:r>
              <a:rPr lang="en-US" sz="2400" dirty="0" smtClean="0"/>
              <a:t>knowledge transfer to farmers.</a:t>
            </a:r>
          </a:p>
          <a:p>
            <a:r>
              <a:rPr lang="en-US" sz="2400" dirty="0" smtClean="0"/>
              <a:t>The challenge to sustainable development is not about lack of knowledge and research. We have all these. But we are not able to transfer this effectively to all farmers, all villages of our country. We are faced with the challenge of a growing gap in productivity between average and optimum production between one farmer and another in the same location with similar conditions. The challenge is to know the reasons for such gaps and to develop implementation strategies to reduce them. </a:t>
            </a:r>
          </a:p>
          <a:p>
            <a:endParaRPr lang="en-US" sz="2400" dirty="0" smtClean="0"/>
          </a:p>
          <a:p>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Autofit/>
          </a:bodyPr>
          <a:lstStyle/>
          <a:p>
            <a:r>
              <a:rPr lang="en-IN" sz="2400" b="1" u="sng" dirty="0" smtClean="0"/>
              <a:t>Objectives of the Knowledge Multiplier Hub</a:t>
            </a:r>
            <a:endParaRPr lang="en-US" sz="2400" b="1" dirty="0"/>
          </a:p>
        </p:txBody>
      </p:sp>
      <p:sp>
        <p:nvSpPr>
          <p:cNvPr id="3" name="Content Placeholder 2"/>
          <p:cNvSpPr>
            <a:spLocks noGrp="1"/>
          </p:cNvSpPr>
          <p:nvPr>
            <p:ph idx="1"/>
          </p:nvPr>
        </p:nvSpPr>
        <p:spPr/>
        <p:txBody>
          <a:bodyPr>
            <a:normAutofit fontScale="70000" lnSpcReduction="20000"/>
          </a:bodyPr>
          <a:lstStyle/>
          <a:p>
            <a:pPr lvl="0"/>
            <a:r>
              <a:rPr lang="en-IN" dirty="0" smtClean="0"/>
              <a:t>To create awareness among farmer communities about the need and the  practice of Climate </a:t>
            </a:r>
            <a:r>
              <a:rPr lang="en-IN" dirty="0"/>
              <a:t>S</a:t>
            </a:r>
            <a:r>
              <a:rPr lang="en-IN" dirty="0" smtClean="0"/>
              <a:t>mart Agriculture..</a:t>
            </a:r>
            <a:endParaRPr lang="en-US" dirty="0" smtClean="0"/>
          </a:p>
          <a:p>
            <a:pPr lvl="0"/>
            <a:r>
              <a:rPr lang="en-IN" dirty="0" smtClean="0"/>
              <a:t>To collect, compile and share knowledge and practice on green livelihoods (agriculture, </a:t>
            </a:r>
            <a:r>
              <a:rPr lang="en-IN" dirty="0"/>
              <a:t>w</a:t>
            </a:r>
            <a:r>
              <a:rPr lang="en-IN" dirty="0" smtClean="0"/>
              <a:t>ater, forestry, fisheries, and energy) and initiate advocacy movement for adaptation on a larger scale.</a:t>
            </a:r>
            <a:endParaRPr lang="en-US" dirty="0" smtClean="0"/>
          </a:p>
          <a:p>
            <a:pPr lvl="0"/>
            <a:r>
              <a:rPr lang="en-IN" dirty="0" smtClean="0"/>
              <a:t>To provide capacity building and skill enhancement training on agriculture based livelihood and climate change mitigation efforts.</a:t>
            </a:r>
            <a:endParaRPr lang="en-US" dirty="0" smtClean="0"/>
          </a:p>
          <a:p>
            <a:pPr lvl="0"/>
            <a:r>
              <a:rPr lang="en-IN" dirty="0" smtClean="0"/>
              <a:t>To generate more sustainable  livelihood opportunities for the farmers </a:t>
            </a:r>
            <a:endParaRPr lang="en-US" dirty="0" smtClean="0"/>
          </a:p>
          <a:p>
            <a:pPr lvl="0"/>
            <a:r>
              <a:rPr lang="en-IN" dirty="0" smtClean="0"/>
              <a:t>To develop best practices and case studies in sustainable livelihood and agriculture. </a:t>
            </a:r>
            <a:endParaRPr lang="en-US" dirty="0" smtClean="0"/>
          </a:p>
          <a:p>
            <a:pPr lvl="0"/>
            <a:r>
              <a:rPr lang="en-IN" dirty="0" smtClean="0"/>
              <a:t>To act as a web based platform for promoting community based locally relevant and environmentally viable technology and knowledge dissemination initiatives.</a:t>
            </a:r>
            <a:endParaRPr lang="en-US" dirty="0" smtClean="0"/>
          </a:p>
          <a:p>
            <a:endParaRPr lang="en-US" dirty="0"/>
          </a:p>
        </p:txBody>
      </p:sp>
      <p:pic>
        <p:nvPicPr>
          <p:cNvPr id="4"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0" y="-173038"/>
            <a:ext cx="1447800" cy="123983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457200"/>
            <a:ext cx="8229600" cy="838200"/>
          </a:xfrm>
        </p:spPr>
        <p:txBody>
          <a:bodyPr>
            <a:normAutofit fontScale="90000"/>
          </a:bodyPr>
          <a:lstStyle/>
          <a:p>
            <a:pPr algn="ctr"/>
            <a:r>
              <a:rPr lang="en-US" sz="2800" dirty="0" smtClean="0">
                <a:latin typeface="Candara" pitchFamily="34" charset="0"/>
              </a:rPr>
              <a:t> </a:t>
            </a:r>
            <a:br>
              <a:rPr lang="en-US" sz="2800" dirty="0" smtClean="0">
                <a:latin typeface="Candara" pitchFamily="34" charset="0"/>
              </a:rPr>
            </a:br>
            <a:r>
              <a:rPr lang="en-US" sz="2800" b="1" dirty="0" smtClean="0">
                <a:solidFill>
                  <a:schemeClr val="tx1"/>
                </a:solidFill>
                <a:latin typeface="Candara" pitchFamily="34" charset="0"/>
              </a:rPr>
              <a:t>Multiple Source of Income </a:t>
            </a:r>
            <a:endParaRPr lang="en-US" sz="2800" b="1" dirty="0" smtClean="0">
              <a:solidFill>
                <a:schemeClr val="tx1"/>
              </a:solidFill>
            </a:endParaRPr>
          </a:p>
        </p:txBody>
      </p:sp>
      <p:sp>
        <p:nvSpPr>
          <p:cNvPr id="56323" name="Content Placeholder 2"/>
          <p:cNvSpPr>
            <a:spLocks noGrp="1"/>
          </p:cNvSpPr>
          <p:nvPr>
            <p:ph idx="1"/>
          </p:nvPr>
        </p:nvSpPr>
        <p:spPr>
          <a:xfrm>
            <a:off x="457200" y="1371600"/>
            <a:ext cx="8229600" cy="5257800"/>
          </a:xfrm>
        </p:spPr>
        <p:txBody>
          <a:bodyPr/>
          <a:lstStyle/>
          <a:p>
            <a:pPr>
              <a:buFont typeface="Arial" pitchFamily="34" charset="0"/>
              <a:buNone/>
              <a:defRPr/>
            </a:pPr>
            <a:r>
              <a:rPr lang="en-US" sz="2000" b="1" u="sng" cap="all" dirty="0" smtClean="0"/>
              <a:t> Multiple Source of Income</a:t>
            </a:r>
            <a:endParaRPr lang="en-US" sz="2000" dirty="0" smtClean="0"/>
          </a:p>
          <a:p>
            <a:pPr marL="0" indent="0" algn="just">
              <a:buFont typeface="Wingdings" pitchFamily="2" charset="2"/>
              <a:buNone/>
              <a:defRPr/>
            </a:pPr>
            <a:r>
              <a:rPr lang="en-US" sz="2000" dirty="0" smtClean="0">
                <a:latin typeface="Candara" pitchFamily="34" charset="0"/>
              </a:rPr>
              <a:t>Small farmers income needs added support and resilient to climate change. This can be made by providing multiple source of income. If one fails other sustains. This is initiative as to be guided local public governance system and civil society.  Already this existed in old IRDO approach. </a:t>
            </a:r>
          </a:p>
          <a:p>
            <a:pPr algn="just">
              <a:buFont typeface="Arial" pitchFamily="34" charset="0"/>
              <a:buNone/>
              <a:defRPr/>
            </a:pPr>
            <a:endParaRPr lang="en-US" sz="2000" dirty="0" smtClean="0">
              <a:latin typeface="Candara" pitchFamily="34" charset="0"/>
            </a:endParaRPr>
          </a:p>
          <a:p>
            <a:pPr algn="just">
              <a:buFont typeface="Arial" pitchFamily="34" charset="0"/>
              <a:buNone/>
              <a:defRPr/>
            </a:pPr>
            <a:r>
              <a:rPr lang="en-US" sz="2000" b="1" u="sng" dirty="0" smtClean="0">
                <a:latin typeface="Candara" pitchFamily="34" charset="0"/>
              </a:rPr>
              <a:t>Poultry / Cattle with Crop</a:t>
            </a:r>
            <a:endParaRPr lang="en-US" sz="2000" dirty="0" smtClean="0">
              <a:latin typeface="Candara" pitchFamily="34" charset="0"/>
            </a:endParaRPr>
          </a:p>
          <a:p>
            <a:pPr marL="0" indent="0" algn="just">
              <a:buFont typeface="Wingdings" pitchFamily="2" charset="2"/>
              <a:buNone/>
              <a:defRPr/>
            </a:pPr>
            <a:r>
              <a:rPr lang="en-US" sz="2000" dirty="0" smtClean="0">
                <a:latin typeface="Candara" pitchFamily="34" charset="0"/>
              </a:rPr>
              <a:t>Crop system and livestock when they are together, waste of one is resource for other. </a:t>
            </a:r>
            <a:r>
              <a:rPr lang="en-US" sz="2000" dirty="0" err="1" smtClean="0">
                <a:latin typeface="Candara" pitchFamily="34" charset="0"/>
              </a:rPr>
              <a:t>Milch</a:t>
            </a:r>
            <a:r>
              <a:rPr lang="en-US" sz="2000" dirty="0" smtClean="0">
                <a:latin typeface="Candara" pitchFamily="34" charset="0"/>
              </a:rPr>
              <a:t> cattle cows – weekly cash flow to family when incomes from crops are at the end of season. Animal like cow provide </a:t>
            </a:r>
            <a:r>
              <a:rPr lang="en-US" sz="2000" dirty="0" err="1" smtClean="0">
                <a:latin typeface="Candara" pitchFamily="34" charset="0"/>
              </a:rPr>
              <a:t>gobar</a:t>
            </a:r>
            <a:r>
              <a:rPr lang="en-US" sz="2000" dirty="0" smtClean="0">
                <a:latin typeface="Candara" pitchFamily="34" charset="0"/>
              </a:rPr>
              <a:t> and urine which is manure to crops. While most crops residue is feed to animals. Both reduces cost and enhance efficiency. Further livestock constitute a capital which can be converted into cash and incase even if one fail, other supports thus offer a way to escape poverty and provide coping mechanism in vulnerable and variable related environment. </a:t>
            </a:r>
          </a:p>
          <a:p>
            <a:pPr>
              <a:buFont typeface="Arial" pitchFamily="34" charset="0"/>
              <a:buNone/>
              <a:defRPr/>
            </a:pPr>
            <a:endParaRPr lang="en-US" sz="2000" dirty="0" smtClean="0"/>
          </a:p>
        </p:txBody>
      </p:sp>
      <p:sp>
        <p:nvSpPr>
          <p:cNvPr id="73732" name="Slide Number Placeholder 3"/>
          <p:cNvSpPr>
            <a:spLocks noGrp="1"/>
          </p:cNvSpPr>
          <p:nvPr>
            <p:ph type="sldNum" sz="quarter" idx="12"/>
          </p:nvPr>
        </p:nvSpPr>
        <p:spPr>
          <a:noFill/>
        </p:spPr>
        <p:txBody>
          <a:bodyPr/>
          <a:lstStyle/>
          <a:p>
            <a:fld id="{CD8B83F8-4811-4846-B2FB-7109862225E9}" type="slidenum">
              <a:rPr lang="en-US" smtClean="0"/>
              <a:pPr/>
              <a:t>19</a:t>
            </a:fld>
            <a:endParaRPr lang="en-US" smtClean="0"/>
          </a:p>
        </p:txBody>
      </p:sp>
      <p:pic>
        <p:nvPicPr>
          <p:cNvPr id="5"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0" y="-173038"/>
            <a:ext cx="1447800" cy="12398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Date Placeholder 8"/>
          <p:cNvSpPr>
            <a:spLocks noGrp="1"/>
          </p:cNvSpPr>
          <p:nvPr>
            <p:ph type="dt" sz="half" idx="10"/>
          </p:nvPr>
        </p:nvSpPr>
        <p:spPr>
          <a:noFill/>
        </p:spPr>
        <p:txBody>
          <a:bodyPr/>
          <a:lstStyle/>
          <a:p>
            <a:fld id="{B35B208F-3C4F-4021-B845-35E4D94903E5}" type="datetime1">
              <a:rPr lang="en-US" smtClean="0"/>
              <a:pPr/>
              <a:t>03/08/2015</a:t>
            </a:fld>
            <a:endParaRPr lang="en-US" smtClean="0"/>
          </a:p>
        </p:txBody>
      </p:sp>
      <p:sp>
        <p:nvSpPr>
          <p:cNvPr id="56322" name="Slide Number Placeholder 3"/>
          <p:cNvSpPr>
            <a:spLocks noGrp="1"/>
          </p:cNvSpPr>
          <p:nvPr>
            <p:ph type="sldNum" sz="quarter" idx="12"/>
          </p:nvPr>
        </p:nvSpPr>
        <p:spPr>
          <a:noFill/>
        </p:spPr>
        <p:txBody>
          <a:bodyPr/>
          <a:lstStyle/>
          <a:p>
            <a:fld id="{C71B1954-F88C-4406-9BF7-26D762364DFA}" type="slidenum">
              <a:rPr lang="en-US" smtClean="0">
                <a:latin typeface="Arial" charset="0"/>
              </a:rPr>
              <a:pPr/>
              <a:t>2</a:t>
            </a:fld>
            <a:endParaRPr lang="en-US" smtClean="0">
              <a:latin typeface="Arial" charset="0"/>
            </a:endParaRPr>
          </a:p>
        </p:txBody>
      </p:sp>
      <p:sp>
        <p:nvSpPr>
          <p:cNvPr id="56324" name="Rectangle 2"/>
          <p:cNvSpPr>
            <a:spLocks noGrp="1" noChangeArrowheads="1"/>
          </p:cNvSpPr>
          <p:nvPr>
            <p:ph type="title" idx="4294967295"/>
          </p:nvPr>
        </p:nvSpPr>
        <p:spPr>
          <a:xfrm>
            <a:off x="1524000" y="762000"/>
            <a:ext cx="6248400" cy="1600200"/>
          </a:xfrm>
        </p:spPr>
        <p:txBody>
          <a:bodyPr>
            <a:normAutofit fontScale="90000"/>
          </a:bodyPr>
          <a:lstStyle/>
          <a:p>
            <a:pPr algn="ctr" eaLnBrk="1" hangingPunct="1"/>
            <a:r>
              <a:rPr lang="en-US" sz="2400" b="1" dirty="0" smtClean="0"/>
              <a:t/>
            </a:r>
            <a:br>
              <a:rPr lang="en-US" sz="2400" b="1" dirty="0" smtClean="0"/>
            </a:br>
            <a:r>
              <a:rPr lang="en-US" sz="3600" b="1" dirty="0" smtClean="0"/>
              <a:t>WAY </a:t>
            </a:r>
            <a:r>
              <a:rPr lang="en-US" sz="3600" b="1" dirty="0" smtClean="0"/>
              <a:t>FOREWORD</a:t>
            </a:r>
            <a:br>
              <a:rPr lang="en-US" sz="3600" b="1" dirty="0" smtClean="0"/>
            </a:br>
            <a:r>
              <a:rPr lang="en-US" sz="3600" b="1" dirty="0" smtClean="0"/>
              <a:t>PART - II</a:t>
            </a:r>
            <a:r>
              <a:rPr lang="en-US" sz="3600" b="1" dirty="0" smtClean="0"/>
              <a:t/>
            </a:r>
            <a:br>
              <a:rPr lang="en-US" sz="3600" b="1" dirty="0" smtClean="0"/>
            </a:br>
            <a:r>
              <a:rPr lang="en-US" sz="3600" b="1" dirty="0" smtClean="0"/>
              <a:t/>
            </a:r>
            <a:br>
              <a:rPr lang="en-US" sz="3600" b="1" dirty="0" smtClean="0"/>
            </a:br>
            <a:endParaRPr lang="en-US" sz="3600" dirty="0" smtClean="0"/>
          </a:p>
        </p:txBody>
      </p:sp>
      <p:sp>
        <p:nvSpPr>
          <p:cNvPr id="366596" name="Rectangle 3"/>
          <p:cNvSpPr>
            <a:spLocks noGrp="1" noChangeArrowheads="1"/>
          </p:cNvSpPr>
          <p:nvPr>
            <p:ph type="body" idx="4294967295"/>
          </p:nvPr>
        </p:nvSpPr>
        <p:spPr>
          <a:xfrm>
            <a:off x="1066800" y="2057400"/>
            <a:ext cx="7162800" cy="3276600"/>
          </a:xfrm>
        </p:spPr>
        <p:style>
          <a:lnRef idx="1">
            <a:schemeClr val="accent4"/>
          </a:lnRef>
          <a:fillRef idx="3">
            <a:schemeClr val="accent4"/>
          </a:fillRef>
          <a:effectRef idx="2">
            <a:schemeClr val="accent4"/>
          </a:effectRef>
          <a:fontRef idx="minor">
            <a:schemeClr val="lt1"/>
          </a:fontRef>
        </p:style>
        <p:txBody>
          <a:bodyPr>
            <a:normAutofit/>
          </a:bodyPr>
          <a:lstStyle/>
          <a:p>
            <a:pPr algn="ctr">
              <a:lnSpc>
                <a:spcPct val="80000"/>
              </a:lnSpc>
              <a:buNone/>
              <a:defRPr/>
            </a:pPr>
            <a:endParaRPr lang="en-US" sz="2400" b="1" dirty="0" smtClean="0">
              <a:solidFill>
                <a:schemeClr val="bg1"/>
              </a:solidFill>
            </a:endParaRPr>
          </a:p>
          <a:p>
            <a:pPr algn="ctr">
              <a:lnSpc>
                <a:spcPct val="80000"/>
              </a:lnSpc>
              <a:buNone/>
              <a:defRPr/>
            </a:pPr>
            <a:endParaRPr lang="en-US" sz="2400" b="1" dirty="0" smtClean="0">
              <a:solidFill>
                <a:schemeClr val="bg1"/>
              </a:solidFill>
            </a:endParaRPr>
          </a:p>
          <a:p>
            <a:pPr algn="ctr">
              <a:lnSpc>
                <a:spcPct val="80000"/>
              </a:lnSpc>
              <a:buNone/>
              <a:defRPr/>
            </a:pPr>
            <a:endParaRPr lang="en-US" sz="2400" b="1" dirty="0" smtClean="0">
              <a:solidFill>
                <a:schemeClr val="bg1"/>
              </a:solidFill>
            </a:endParaRPr>
          </a:p>
          <a:p>
            <a:pPr algn="ctr">
              <a:lnSpc>
                <a:spcPct val="80000"/>
              </a:lnSpc>
              <a:buNone/>
              <a:defRPr/>
            </a:pPr>
            <a:endParaRPr lang="en-US" sz="2400" b="1" dirty="0" smtClean="0">
              <a:solidFill>
                <a:schemeClr val="bg1"/>
              </a:solidFill>
            </a:endParaRPr>
          </a:p>
          <a:p>
            <a:pPr algn="ctr">
              <a:lnSpc>
                <a:spcPct val="80000"/>
              </a:lnSpc>
              <a:buNone/>
              <a:defRPr/>
            </a:pPr>
            <a:r>
              <a:rPr lang="en-US" sz="2400" b="1" dirty="0" smtClean="0"/>
              <a:t>AGRICULTURE MUST REVIVE</a:t>
            </a:r>
          </a:p>
          <a:p>
            <a:pPr algn="ctr">
              <a:lnSpc>
                <a:spcPct val="80000"/>
              </a:lnSpc>
              <a:buNone/>
              <a:defRPr/>
            </a:pPr>
            <a:r>
              <a:rPr lang="en-US" sz="2400" b="1" dirty="0" smtClean="0"/>
              <a:t> </a:t>
            </a:r>
            <a:br>
              <a:rPr lang="en-US" sz="2400" b="1" dirty="0" smtClean="0"/>
            </a:br>
            <a:r>
              <a:rPr lang="en-US" sz="2400" b="1" dirty="0" smtClean="0"/>
              <a:t>Small Farmer Development with focus on individual Poor family</a:t>
            </a:r>
            <a:endParaRPr lang="en-US" sz="2400" b="1" dirty="0" smtClean="0">
              <a:latin typeface="Calibri" pitchFamily="34" charset="0"/>
            </a:endParaRPr>
          </a:p>
        </p:txBody>
      </p:sp>
      <p:sp>
        <p:nvSpPr>
          <p:cNvPr id="5632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79E145C-6C2C-4F86-A9B8-9200E763B8F4}" type="slidenum">
              <a:rPr lang="en-US" sz="1400"/>
              <a:pPr algn="r"/>
              <a:t>2</a:t>
            </a:fld>
            <a:endParaRPr lang="en-US" sz="1400"/>
          </a:p>
        </p:txBody>
      </p:sp>
      <p:pic>
        <p:nvPicPr>
          <p:cNvPr id="56327"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81000" y="457200"/>
            <a:ext cx="8229600" cy="685800"/>
          </a:xfrm>
        </p:spPr>
        <p:txBody>
          <a:bodyPr>
            <a:normAutofit fontScale="90000"/>
          </a:bodyPr>
          <a:lstStyle/>
          <a:p>
            <a:pPr algn="ctr"/>
            <a:r>
              <a:rPr lang="en-US" sz="2800" smtClean="0">
                <a:latin typeface="Candara" pitchFamily="34" charset="0"/>
              </a:rPr>
              <a:t> </a:t>
            </a:r>
            <a:br>
              <a:rPr lang="en-US" sz="2800" smtClean="0">
                <a:latin typeface="Candara" pitchFamily="34" charset="0"/>
              </a:rPr>
            </a:br>
            <a:r>
              <a:rPr lang="en-US" sz="2800" b="1" smtClean="0">
                <a:solidFill>
                  <a:schemeClr val="tx1"/>
                </a:solidFill>
                <a:latin typeface="Candara" pitchFamily="34" charset="0"/>
              </a:rPr>
              <a:t>Multiple Source of Income </a:t>
            </a:r>
            <a:endParaRPr lang="en-US" sz="2800" b="1" smtClean="0">
              <a:solidFill>
                <a:schemeClr val="tx1"/>
              </a:solidFill>
            </a:endParaRPr>
          </a:p>
        </p:txBody>
      </p:sp>
      <p:sp>
        <p:nvSpPr>
          <p:cNvPr id="20483" name="Content Placeholder 2"/>
          <p:cNvSpPr>
            <a:spLocks noGrp="1"/>
          </p:cNvSpPr>
          <p:nvPr>
            <p:ph idx="1"/>
          </p:nvPr>
        </p:nvSpPr>
        <p:spPr>
          <a:xfrm>
            <a:off x="457200" y="1066800"/>
            <a:ext cx="8382000" cy="5334000"/>
          </a:xfrm>
        </p:spPr>
        <p:txBody>
          <a:bodyPr>
            <a:normAutofit lnSpcReduction="10000"/>
          </a:bodyPr>
          <a:lstStyle/>
          <a:p>
            <a:pPr marL="0" indent="0" algn="just">
              <a:buFont typeface="Arial" charset="0"/>
              <a:buNone/>
              <a:defRPr/>
            </a:pPr>
            <a:r>
              <a:rPr lang="en-US" sz="2000" b="1" u="sng" dirty="0" smtClean="0"/>
              <a:t>Rice – Fish:</a:t>
            </a:r>
            <a:r>
              <a:rPr lang="en-US" sz="2000" dirty="0" smtClean="0"/>
              <a:t> This can be concurrent production system and is prevalent in some parts of our country. Can be useful to propagate rice growing areas of Navsari and Anand. It can add to income and also provide balance diet.  </a:t>
            </a:r>
          </a:p>
          <a:p>
            <a:pPr algn="just">
              <a:buFont typeface="Arial" charset="0"/>
              <a:buNone/>
              <a:defRPr/>
            </a:pPr>
            <a:r>
              <a:rPr lang="en-US" sz="2000" dirty="0" smtClean="0"/>
              <a:t> </a:t>
            </a:r>
          </a:p>
          <a:p>
            <a:pPr algn="just">
              <a:buFont typeface="Arial" charset="0"/>
              <a:buNone/>
              <a:defRPr/>
            </a:pPr>
            <a:r>
              <a:rPr lang="en-US" sz="2000" dirty="0" smtClean="0"/>
              <a:t> </a:t>
            </a:r>
            <a:r>
              <a:rPr lang="en-US" sz="2000" b="1" u="sng" dirty="0" smtClean="0"/>
              <a:t>Agro Forestry: </a:t>
            </a:r>
            <a:r>
              <a:rPr lang="en-US" sz="2000" dirty="0" smtClean="0"/>
              <a:t>Use of trees and shrubs as a part of agriculture system. </a:t>
            </a:r>
          </a:p>
          <a:p>
            <a:pPr marL="287338" indent="-287338" algn="just">
              <a:defRPr/>
            </a:pPr>
            <a:r>
              <a:rPr lang="en-US" sz="2000" dirty="0" smtClean="0"/>
              <a:t>It prevents soil erosion</a:t>
            </a:r>
          </a:p>
          <a:p>
            <a:pPr marL="287338" indent="-287338" algn="just">
              <a:defRPr/>
            </a:pPr>
            <a:r>
              <a:rPr lang="en-US" sz="2000" dirty="0" smtClean="0"/>
              <a:t>Facilitates water infiltration </a:t>
            </a:r>
          </a:p>
          <a:p>
            <a:pPr marL="287338" indent="-287338" algn="just">
              <a:defRPr/>
            </a:pPr>
            <a:r>
              <a:rPr lang="en-US" sz="2000" dirty="0" smtClean="0"/>
              <a:t>Diminish impact if extreme weather </a:t>
            </a:r>
          </a:p>
          <a:p>
            <a:pPr marL="287338" indent="-287338" algn="just">
              <a:defRPr/>
            </a:pPr>
            <a:r>
              <a:rPr lang="en-US" sz="2000" dirty="0" smtClean="0"/>
              <a:t>Trees also provide fodder to livestock – improves soil fertility due to enhanced nitrogen and carbon sinks</a:t>
            </a:r>
          </a:p>
          <a:p>
            <a:pPr marL="287338" indent="-287338" algn="just">
              <a:defRPr/>
            </a:pPr>
            <a:r>
              <a:rPr lang="en-US" sz="2000" dirty="0" smtClean="0"/>
              <a:t>More of all, it sale of provides alternative income.   </a:t>
            </a:r>
          </a:p>
          <a:p>
            <a:pPr marL="287338" indent="-287338" algn="just">
              <a:defRPr/>
            </a:pPr>
            <a:r>
              <a:rPr lang="en-US" sz="2000" dirty="0" smtClean="0"/>
              <a:t>This already exists,  but needs to be expanded. </a:t>
            </a:r>
          </a:p>
          <a:p>
            <a:pPr algn="just">
              <a:defRPr/>
            </a:pPr>
            <a:endParaRPr lang="en-US" sz="2000" dirty="0" smtClean="0"/>
          </a:p>
          <a:p>
            <a:pPr marL="0" indent="0" algn="just">
              <a:buFont typeface="Arial" charset="0"/>
              <a:buNone/>
              <a:defRPr/>
            </a:pPr>
            <a:r>
              <a:rPr lang="en-US" sz="2000" b="1" u="sng" dirty="0" smtClean="0"/>
              <a:t>Agriculture and Handicraft:</a:t>
            </a:r>
            <a:r>
              <a:rPr lang="en-US" sz="2000" dirty="0" smtClean="0"/>
              <a:t> Handicraft including tailoring provides alternate source of income and sustains farmers in time of drought when both livestock and crops provides low or no income.  </a:t>
            </a:r>
          </a:p>
          <a:p>
            <a:pPr>
              <a:buFont typeface="Arial" charset="0"/>
              <a:buNone/>
              <a:defRPr/>
            </a:pPr>
            <a:endParaRPr lang="en-US" sz="2000" dirty="0" smtClean="0"/>
          </a:p>
          <a:p>
            <a:pPr>
              <a:buFont typeface="Arial" charset="0"/>
              <a:buNone/>
              <a:defRPr/>
            </a:pPr>
            <a:endParaRPr lang="en-US" sz="2000" dirty="0" smtClean="0"/>
          </a:p>
        </p:txBody>
      </p:sp>
      <p:sp>
        <p:nvSpPr>
          <p:cNvPr id="74756" name="Slide Number Placeholder 3"/>
          <p:cNvSpPr>
            <a:spLocks noGrp="1"/>
          </p:cNvSpPr>
          <p:nvPr>
            <p:ph type="sldNum" sz="quarter" idx="12"/>
          </p:nvPr>
        </p:nvSpPr>
        <p:spPr>
          <a:noFill/>
        </p:spPr>
        <p:txBody>
          <a:bodyPr/>
          <a:lstStyle/>
          <a:p>
            <a:fld id="{F63AFF38-E7C5-4D2E-89EF-24B91FAA39F3}" type="slidenum">
              <a:rPr lang="en-US" smtClean="0"/>
              <a:pPr/>
              <a:t>20</a:t>
            </a:fld>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5" name="Date Placeholder 8"/>
          <p:cNvSpPr>
            <a:spLocks noGrp="1"/>
          </p:cNvSpPr>
          <p:nvPr>
            <p:ph type="dt" sz="half" idx="10"/>
          </p:nvPr>
        </p:nvSpPr>
        <p:spPr>
          <a:noFill/>
        </p:spPr>
        <p:txBody>
          <a:bodyPr/>
          <a:lstStyle/>
          <a:p>
            <a:fld id="{C158909E-52EC-48F1-AB95-BB56AFC32F02}" type="datetime1">
              <a:rPr lang="en-US" smtClean="0"/>
              <a:pPr/>
              <a:t>03/08/2015</a:t>
            </a:fld>
            <a:endParaRPr lang="en-US" smtClean="0"/>
          </a:p>
        </p:txBody>
      </p:sp>
      <p:sp>
        <p:nvSpPr>
          <p:cNvPr id="75778" name="Slide Number Placeholder 3"/>
          <p:cNvSpPr>
            <a:spLocks noGrp="1"/>
          </p:cNvSpPr>
          <p:nvPr>
            <p:ph type="sldNum" sz="quarter" idx="12"/>
          </p:nvPr>
        </p:nvSpPr>
        <p:spPr>
          <a:noFill/>
        </p:spPr>
        <p:txBody>
          <a:bodyPr/>
          <a:lstStyle/>
          <a:p>
            <a:fld id="{CE630F48-073F-4571-9B60-98CFEF9D48EB}" type="slidenum">
              <a:rPr lang="en-US" smtClean="0"/>
              <a:pPr/>
              <a:t>21</a:t>
            </a:fld>
            <a:endParaRPr lang="en-US" smtClean="0"/>
          </a:p>
        </p:txBody>
      </p:sp>
      <p:sp>
        <p:nvSpPr>
          <p:cNvPr id="75779" name="Rectangle 2"/>
          <p:cNvSpPr>
            <a:spLocks noGrp="1"/>
          </p:cNvSpPr>
          <p:nvPr>
            <p:ph type="title" idx="4294967295"/>
          </p:nvPr>
        </p:nvSpPr>
        <p:spPr>
          <a:xfrm>
            <a:off x="1524000" y="457200"/>
            <a:ext cx="7620000" cy="381000"/>
          </a:xfrm>
        </p:spPr>
        <p:txBody>
          <a:bodyPr lIns="0" rIns="0" bIns="0">
            <a:normAutofit fontScale="90000"/>
          </a:bodyPr>
          <a:lstStyle/>
          <a:p>
            <a:pPr algn="ctr"/>
            <a:r>
              <a:rPr lang="en-US" sz="3200" b="1" dirty="0" smtClean="0">
                <a:latin typeface="Calibri" pitchFamily="34" charset="0"/>
              </a:rPr>
              <a:t>Use of Science and Technology. </a:t>
            </a:r>
          </a:p>
        </p:txBody>
      </p:sp>
      <p:sp>
        <p:nvSpPr>
          <p:cNvPr id="75780" name="Rectangle 3"/>
          <p:cNvSpPr>
            <a:spLocks noGrp="1"/>
          </p:cNvSpPr>
          <p:nvPr>
            <p:ph type="body" sz="half" idx="4294967295"/>
          </p:nvPr>
        </p:nvSpPr>
        <p:spPr>
          <a:xfrm>
            <a:off x="990600" y="914400"/>
            <a:ext cx="8153400" cy="5257800"/>
          </a:xfrm>
        </p:spPr>
        <p:txBody>
          <a:bodyPr>
            <a:normAutofit/>
          </a:bodyPr>
          <a:lstStyle/>
          <a:p>
            <a:pPr marL="0" indent="0" algn="just">
              <a:buFont typeface="Wingdings" pitchFamily="2" charset="2"/>
              <a:buNone/>
            </a:pPr>
            <a:r>
              <a:rPr lang="en-US" sz="2400" b="1" dirty="0" smtClean="0"/>
              <a:t>Knowledge economy involves transfer of knowledge technology to those who have it to those who need it.</a:t>
            </a:r>
          </a:p>
          <a:p>
            <a:pPr marL="0" indent="0" algn="just">
              <a:buFont typeface="Wingdings" pitchFamily="2" charset="2"/>
              <a:buNone/>
            </a:pPr>
            <a:endParaRPr lang="en-US" sz="2400" b="1" dirty="0" smtClean="0"/>
          </a:p>
          <a:p>
            <a:pPr marL="0" indent="0" algn="just">
              <a:buFont typeface="Wingdings" pitchFamily="2" charset="2"/>
              <a:buNone/>
            </a:pPr>
            <a:r>
              <a:rPr lang="en-US" sz="2400" b="1" dirty="0" smtClean="0"/>
              <a:t>Country has no dearth of knowledge, expertise and successful experiences, but its failure is to reach out to farmers at door step.</a:t>
            </a:r>
          </a:p>
          <a:p>
            <a:pPr marL="0" indent="0" algn="just">
              <a:buFont typeface="Wingdings" pitchFamily="2" charset="2"/>
              <a:buNone/>
            </a:pPr>
            <a:endParaRPr lang="en-US" sz="2400" b="1" dirty="0" smtClean="0"/>
          </a:p>
          <a:p>
            <a:pPr marL="0" indent="0" algn="just">
              <a:buFont typeface="Wingdings" pitchFamily="2" charset="2"/>
              <a:buNone/>
            </a:pPr>
            <a:r>
              <a:rPr lang="en-US" sz="2400" b="1" dirty="0" smtClean="0"/>
              <a:t>The Gujarat </a:t>
            </a:r>
            <a:r>
              <a:rPr lang="en-US" sz="2400" b="1" dirty="0" err="1" smtClean="0"/>
              <a:t>Krishi</a:t>
            </a:r>
            <a:r>
              <a:rPr lang="en-US" sz="2400" b="1" dirty="0" smtClean="0"/>
              <a:t> </a:t>
            </a:r>
            <a:r>
              <a:rPr lang="en-US" sz="2400" b="1" dirty="0" err="1" smtClean="0"/>
              <a:t>Mahotsav</a:t>
            </a:r>
            <a:r>
              <a:rPr lang="en-US" sz="2400" b="1" dirty="0" smtClean="0"/>
              <a:t> Model introduced by </a:t>
            </a:r>
            <a:r>
              <a:rPr lang="en-US" sz="2400" b="1" dirty="0" err="1" smtClean="0"/>
              <a:t>Hon’ble</a:t>
            </a:r>
            <a:r>
              <a:rPr lang="en-US" sz="2400" b="1" dirty="0" smtClean="0"/>
              <a:t> P.M. is an answer to this. </a:t>
            </a:r>
          </a:p>
          <a:p>
            <a:pPr marL="0" indent="0" algn="just">
              <a:buFont typeface="Wingdings" pitchFamily="2" charset="2"/>
              <a:buNone/>
            </a:pPr>
            <a:endParaRPr lang="en-US" sz="2400" b="1" dirty="0" smtClean="0"/>
          </a:p>
          <a:p>
            <a:pPr algn="just">
              <a:buFont typeface="Wingdings" pitchFamily="2" charset="2"/>
              <a:buNone/>
            </a:pPr>
            <a:endParaRPr lang="en-US" sz="1800" b="1" dirty="0" smtClean="0"/>
          </a:p>
        </p:txBody>
      </p:sp>
      <p:pic>
        <p:nvPicPr>
          <p:cNvPr id="75781"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0" y="-173038"/>
            <a:ext cx="1447800" cy="123983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5" name="Date Placeholder 8"/>
          <p:cNvSpPr>
            <a:spLocks noGrp="1"/>
          </p:cNvSpPr>
          <p:nvPr>
            <p:ph type="dt" sz="half" idx="10"/>
          </p:nvPr>
        </p:nvSpPr>
        <p:spPr>
          <a:noFill/>
        </p:spPr>
        <p:txBody>
          <a:bodyPr/>
          <a:lstStyle/>
          <a:p>
            <a:fld id="{C158909E-52EC-48F1-AB95-BB56AFC32F02}" type="datetime1">
              <a:rPr lang="en-US" smtClean="0"/>
              <a:pPr/>
              <a:t>03/08/2015</a:t>
            </a:fld>
            <a:endParaRPr lang="en-US" smtClean="0"/>
          </a:p>
        </p:txBody>
      </p:sp>
      <p:sp>
        <p:nvSpPr>
          <p:cNvPr id="75778" name="Slide Number Placeholder 3"/>
          <p:cNvSpPr>
            <a:spLocks noGrp="1"/>
          </p:cNvSpPr>
          <p:nvPr>
            <p:ph type="sldNum" sz="quarter" idx="12"/>
          </p:nvPr>
        </p:nvSpPr>
        <p:spPr>
          <a:noFill/>
        </p:spPr>
        <p:txBody>
          <a:bodyPr/>
          <a:lstStyle/>
          <a:p>
            <a:fld id="{CE630F48-073F-4571-9B60-98CFEF9D48EB}" type="slidenum">
              <a:rPr lang="en-US" smtClean="0"/>
              <a:pPr/>
              <a:t>22</a:t>
            </a:fld>
            <a:endParaRPr lang="en-US" smtClean="0"/>
          </a:p>
        </p:txBody>
      </p:sp>
      <p:sp>
        <p:nvSpPr>
          <p:cNvPr id="75779" name="Rectangle 2"/>
          <p:cNvSpPr>
            <a:spLocks noGrp="1"/>
          </p:cNvSpPr>
          <p:nvPr>
            <p:ph type="title" idx="4294967295"/>
          </p:nvPr>
        </p:nvSpPr>
        <p:spPr>
          <a:xfrm>
            <a:off x="1524000" y="228600"/>
            <a:ext cx="7315200" cy="533400"/>
          </a:xfrm>
        </p:spPr>
        <p:txBody>
          <a:bodyPr lIns="0" rIns="0" bIns="0">
            <a:noAutofit/>
          </a:bodyPr>
          <a:lstStyle/>
          <a:p>
            <a:pPr algn="ctr"/>
            <a:r>
              <a:rPr lang="en-US" sz="2400" b="1" dirty="0" smtClean="0">
                <a:latin typeface="Calibri" pitchFamily="34" charset="0"/>
              </a:rPr>
              <a:t>FOCUS ON DEVELOPMENT OF ANIMAL HUSBANDRY </a:t>
            </a:r>
          </a:p>
        </p:txBody>
      </p:sp>
      <p:sp>
        <p:nvSpPr>
          <p:cNvPr id="75780" name="Rectangle 3"/>
          <p:cNvSpPr>
            <a:spLocks noGrp="1"/>
          </p:cNvSpPr>
          <p:nvPr>
            <p:ph type="body" sz="half" idx="4294967295"/>
          </p:nvPr>
        </p:nvSpPr>
        <p:spPr>
          <a:xfrm>
            <a:off x="990600" y="914400"/>
            <a:ext cx="8153400" cy="5257800"/>
          </a:xfrm>
        </p:spPr>
        <p:txBody>
          <a:bodyPr>
            <a:normAutofit/>
          </a:bodyPr>
          <a:lstStyle/>
          <a:p>
            <a:pPr algn="just"/>
            <a:r>
              <a:rPr lang="en-US" sz="2400" dirty="0" smtClean="0">
                <a:latin typeface="Arial" pitchFamily="34" charset="0"/>
                <a:cs typeface="Arial" pitchFamily="34" charset="0"/>
              </a:rPr>
              <a:t>There is phenomenal increase in dairy, poultry and meat products.</a:t>
            </a:r>
          </a:p>
          <a:p>
            <a:pPr algn="just"/>
            <a:r>
              <a:rPr lang="en-US" sz="2400" dirty="0" smtClean="0">
                <a:latin typeface="Arial" pitchFamily="34" charset="0"/>
                <a:cs typeface="Arial" pitchFamily="34" charset="0"/>
              </a:rPr>
              <a:t>There are huge wastelands available in the state</a:t>
            </a:r>
          </a:p>
          <a:p>
            <a:pPr algn="just"/>
            <a:r>
              <a:rPr lang="en-US" sz="2400" dirty="0" smtClean="0">
                <a:latin typeface="Arial" pitchFamily="34" charset="0"/>
                <a:cs typeface="Arial" pitchFamily="34" charset="0"/>
              </a:rPr>
              <a:t>Districts like Kutch, </a:t>
            </a:r>
            <a:r>
              <a:rPr lang="en-US" sz="2400" dirty="0" err="1" smtClean="0">
                <a:latin typeface="Arial" pitchFamily="34" charset="0"/>
                <a:cs typeface="Arial" pitchFamily="34" charset="0"/>
              </a:rPr>
              <a:t>Mehsana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Patan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Banaskatha</a:t>
            </a:r>
            <a:r>
              <a:rPr lang="en-US" sz="2400" dirty="0" smtClean="0">
                <a:latin typeface="Arial" pitchFamily="34" charset="0"/>
                <a:cs typeface="Arial" pitchFamily="34" charset="0"/>
              </a:rPr>
              <a:t> can have special focus on development of </a:t>
            </a:r>
          </a:p>
          <a:p>
            <a:pPr algn="just">
              <a:buNone/>
            </a:pPr>
            <a:r>
              <a:rPr lang="en-US" sz="2400" dirty="0" smtClean="0">
                <a:latin typeface="Arial" pitchFamily="34" charset="0"/>
                <a:cs typeface="Arial" pitchFamily="34" charset="0"/>
              </a:rPr>
              <a:t>	1.	Original breeds of cows and buffalos</a:t>
            </a:r>
          </a:p>
          <a:p>
            <a:pPr algn="just">
              <a:buNone/>
            </a:pPr>
            <a:r>
              <a:rPr lang="en-US" sz="2400" dirty="0" smtClean="0">
                <a:latin typeface="Arial" pitchFamily="34" charset="0"/>
                <a:cs typeface="Arial" pitchFamily="34" charset="0"/>
              </a:rPr>
              <a:t>	2.	Poultry development</a:t>
            </a:r>
          </a:p>
          <a:p>
            <a:pPr algn="just">
              <a:buNone/>
            </a:pPr>
            <a:r>
              <a:rPr lang="en-US" sz="2400" dirty="0" smtClean="0">
                <a:latin typeface="Arial" pitchFamily="34" charset="0"/>
                <a:cs typeface="Arial" pitchFamily="34" charset="0"/>
              </a:rPr>
              <a:t>	3.	Sheep and goat development</a:t>
            </a:r>
          </a:p>
          <a:p>
            <a:pPr algn="just">
              <a:buNone/>
            </a:pPr>
            <a:r>
              <a:rPr lang="en-US" sz="2400" dirty="0" smtClean="0">
                <a:latin typeface="Arial" pitchFamily="34" charset="0"/>
                <a:cs typeface="Arial" pitchFamily="34" charset="0"/>
              </a:rPr>
              <a:t>	4.	Major development in grasslands to support cattle </a:t>
            </a:r>
          </a:p>
          <a:p>
            <a:pPr algn="just">
              <a:buNone/>
            </a:pPr>
            <a:r>
              <a:rPr lang="en-US" sz="2400" dirty="0" smtClean="0">
                <a:latin typeface="Arial" pitchFamily="34" charset="0"/>
                <a:cs typeface="Arial" pitchFamily="34" charset="0"/>
              </a:rPr>
              <a:t>           and livestock </a:t>
            </a:r>
          </a:p>
        </p:txBody>
      </p:sp>
      <p:pic>
        <p:nvPicPr>
          <p:cNvPr id="75781"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0" y="-173038"/>
            <a:ext cx="1447800" cy="1239838"/>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5" name="Date Placeholder 8"/>
          <p:cNvSpPr>
            <a:spLocks noGrp="1"/>
          </p:cNvSpPr>
          <p:nvPr>
            <p:ph type="dt" sz="half" idx="10"/>
          </p:nvPr>
        </p:nvSpPr>
        <p:spPr>
          <a:noFill/>
        </p:spPr>
        <p:txBody>
          <a:bodyPr/>
          <a:lstStyle/>
          <a:p>
            <a:fld id="{C158909E-52EC-48F1-AB95-BB56AFC32F02}" type="datetime1">
              <a:rPr lang="en-US" smtClean="0"/>
              <a:pPr/>
              <a:t>03/08/2015</a:t>
            </a:fld>
            <a:endParaRPr lang="en-US" smtClean="0"/>
          </a:p>
        </p:txBody>
      </p:sp>
      <p:sp>
        <p:nvSpPr>
          <p:cNvPr id="75778" name="Slide Number Placeholder 3"/>
          <p:cNvSpPr>
            <a:spLocks noGrp="1"/>
          </p:cNvSpPr>
          <p:nvPr>
            <p:ph type="sldNum" sz="quarter" idx="12"/>
          </p:nvPr>
        </p:nvSpPr>
        <p:spPr>
          <a:noFill/>
        </p:spPr>
        <p:txBody>
          <a:bodyPr/>
          <a:lstStyle/>
          <a:p>
            <a:fld id="{CE630F48-073F-4571-9B60-98CFEF9D48EB}" type="slidenum">
              <a:rPr lang="en-US" smtClean="0"/>
              <a:pPr/>
              <a:t>23</a:t>
            </a:fld>
            <a:endParaRPr lang="en-US" smtClean="0"/>
          </a:p>
        </p:txBody>
      </p:sp>
      <p:sp>
        <p:nvSpPr>
          <p:cNvPr id="75779" name="Rectangle 2"/>
          <p:cNvSpPr>
            <a:spLocks noGrp="1"/>
          </p:cNvSpPr>
          <p:nvPr>
            <p:ph type="title" idx="4294967295"/>
          </p:nvPr>
        </p:nvSpPr>
        <p:spPr>
          <a:xfrm>
            <a:off x="1524000" y="457200"/>
            <a:ext cx="7620000" cy="381000"/>
          </a:xfrm>
        </p:spPr>
        <p:txBody>
          <a:bodyPr lIns="0" rIns="0" bIns="0">
            <a:normAutofit fontScale="90000"/>
          </a:bodyPr>
          <a:lstStyle/>
          <a:p>
            <a:pPr algn="ctr"/>
            <a:r>
              <a:rPr lang="en-US" sz="3200" b="1" dirty="0" smtClean="0">
                <a:latin typeface="Calibri" pitchFamily="34" charset="0"/>
              </a:rPr>
              <a:t>EPILOGUE </a:t>
            </a:r>
          </a:p>
        </p:txBody>
      </p:sp>
      <p:sp>
        <p:nvSpPr>
          <p:cNvPr id="75780" name="Rectangle 3"/>
          <p:cNvSpPr>
            <a:spLocks noGrp="1"/>
          </p:cNvSpPr>
          <p:nvPr>
            <p:ph type="body" sz="half" idx="4294967295"/>
          </p:nvPr>
        </p:nvSpPr>
        <p:spPr>
          <a:xfrm>
            <a:off x="990600" y="914400"/>
            <a:ext cx="8153400" cy="5257800"/>
          </a:xfrm>
        </p:spPr>
        <p:txBody>
          <a:bodyPr>
            <a:normAutofit fontScale="92500" lnSpcReduction="20000"/>
          </a:bodyPr>
          <a:lstStyle/>
          <a:p>
            <a:pPr algn="just"/>
            <a:r>
              <a:rPr lang="en-US" sz="2000" dirty="0" smtClean="0"/>
              <a:t>Country can achieve overall growth more than 9% in agriculture sector  provided  small farmers are  prioritized. </a:t>
            </a:r>
          </a:p>
          <a:p>
            <a:pPr algn="just"/>
            <a:r>
              <a:rPr lang="en-US" sz="2000" dirty="0" smtClean="0"/>
              <a:t>Country has successful experience and its extension administration has expertise.</a:t>
            </a:r>
          </a:p>
          <a:p>
            <a:pPr algn="just"/>
            <a:r>
              <a:rPr lang="en-US" sz="2000" dirty="0" smtClean="0"/>
              <a:t>Challenge is to ensure that this will be made up to individual poor farmers who are left out  behind by direct contract and handholding is provided. </a:t>
            </a:r>
          </a:p>
          <a:p>
            <a:pPr algn="just"/>
            <a:r>
              <a:rPr lang="en-US" sz="2000" dirty="0" smtClean="0"/>
              <a:t>The challenge is to increase productivity to match optimum level t  reduce cost and get higher returns from market  for all its farmers despite adverse impact of climate change. </a:t>
            </a:r>
          </a:p>
          <a:p>
            <a:pPr algn="just"/>
            <a:r>
              <a:rPr lang="en-US" sz="2000" dirty="0" smtClean="0"/>
              <a:t>The challenge is to foresee adverse impact of climate change  and meet them. It has already achieved this in many parts of our country which were affected by draught.</a:t>
            </a:r>
          </a:p>
          <a:p>
            <a:pPr algn="just"/>
            <a:r>
              <a:rPr lang="en-US" sz="2000" dirty="0" smtClean="0"/>
              <a:t>These ideas are already  conceived but need to be  crystallized by framing new /improved programme initiative with strong monitoring but more specifically rate of growth of agriculture need to be enhanced from 4% per annum to 8% per annum. </a:t>
            </a:r>
          </a:p>
          <a:p>
            <a:pPr algn="just"/>
            <a:r>
              <a:rPr lang="en-US" sz="2000" dirty="0" smtClean="0"/>
              <a:t>Indian can and is capable of emerging as a major Food &amp; Agriculture produce nation in the area of Climate Change and perhaps meet deficit which do exist and likely to increase in many parts of the world. </a:t>
            </a:r>
          </a:p>
          <a:p>
            <a:pPr algn="just">
              <a:buFont typeface="Wingdings" pitchFamily="2" charset="2"/>
              <a:buNone/>
            </a:pPr>
            <a:endParaRPr lang="en-US" sz="1800" b="1" dirty="0" smtClean="0"/>
          </a:p>
        </p:txBody>
      </p:sp>
      <p:pic>
        <p:nvPicPr>
          <p:cNvPr id="75781"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0" y="-173038"/>
            <a:ext cx="1447800" cy="1239838"/>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b="1" dirty="0" smtClean="0"/>
              <a:t>ABOUT NCCSD</a:t>
            </a:r>
            <a:endParaRPr lang="en-US" sz="2400" b="1" dirty="0"/>
          </a:p>
        </p:txBody>
      </p:sp>
      <p:pic>
        <p:nvPicPr>
          <p:cNvPr id="2050" name="Picture 2"/>
          <p:cNvPicPr>
            <a:picLocks noGrp="1" noChangeAspect="1" noChangeArrowheads="1"/>
          </p:cNvPicPr>
          <p:nvPr>
            <p:ph idx="1"/>
          </p:nvPr>
        </p:nvPicPr>
        <p:blipFill>
          <a:blip r:embed="rId2"/>
          <a:srcRect/>
          <a:stretch>
            <a:fillRect/>
          </a:stretch>
        </p:blipFill>
        <p:spPr bwMode="auto">
          <a:xfrm>
            <a:off x="990601" y="685800"/>
            <a:ext cx="7162799" cy="6172200"/>
          </a:xfrm>
          <a:prstGeom prst="rect">
            <a:avLst/>
          </a:prstGeom>
          <a:noFill/>
          <a:ln w="9525">
            <a:noFill/>
            <a:miter lim="800000"/>
            <a:headEnd/>
            <a:tailEnd/>
          </a:ln>
          <a:effectLst/>
        </p:spPr>
      </p:pic>
      <p:pic>
        <p:nvPicPr>
          <p:cNvPr id="4"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a:xfrm>
            <a:off x="0" y="-173038"/>
            <a:ext cx="1447800" cy="123983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NCCSD -</a:t>
            </a:r>
            <a:r>
              <a:rPr lang="en-US" sz="2700" dirty="0" smtClean="0"/>
              <a:t>APPROACH</a:t>
            </a:r>
            <a:r>
              <a:rPr lang="en-US" dirty="0" smtClean="0"/>
              <a:t> </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219199" y="990600"/>
            <a:ext cx="6324601" cy="5715000"/>
          </a:xfrm>
          <a:prstGeom prst="rect">
            <a:avLst/>
          </a:prstGeom>
          <a:noFill/>
          <a:ln w="9525">
            <a:noFill/>
            <a:miter lim="800000"/>
            <a:headEnd/>
            <a:tailEnd/>
          </a:ln>
          <a:effectLst/>
        </p:spPr>
      </p:pic>
      <p:pic>
        <p:nvPicPr>
          <p:cNvPr id="4"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a:xfrm>
            <a:off x="0" y="-173038"/>
            <a:ext cx="1447800" cy="123983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 y="1"/>
            <a:ext cx="9144000" cy="7238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1"/>
            <a:ext cx="9144000" cy="7543799"/>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5DAAD6AC-7ECE-4078-B731-12BEF26F0528}" type="datetime1">
              <a:rPr lang="en-US" smtClean="0"/>
              <a:pPr/>
              <a:t>03/08/2015</a:t>
            </a:fld>
            <a:endParaRPr lang="en-US"/>
          </a:p>
        </p:txBody>
      </p:sp>
      <p:sp>
        <p:nvSpPr>
          <p:cNvPr id="81922" name="Slide Number Placeholder 3"/>
          <p:cNvSpPr>
            <a:spLocks noGrp="1"/>
          </p:cNvSpPr>
          <p:nvPr>
            <p:ph type="sldNum" sz="quarter" idx="12"/>
          </p:nvPr>
        </p:nvSpPr>
        <p:spPr>
          <a:noFill/>
        </p:spPr>
        <p:txBody>
          <a:bodyPr/>
          <a:lstStyle/>
          <a:p>
            <a:fld id="{006CA57C-72BA-4190-9142-DD7213FE4940}" type="slidenum">
              <a:rPr lang="en-US" smtClean="0">
                <a:latin typeface="Arial" pitchFamily="34" charset="0"/>
              </a:rPr>
              <a:pPr/>
              <a:t>28</a:t>
            </a:fld>
            <a:endParaRPr lang="en-US" smtClean="0">
              <a:latin typeface="Arial" pitchFamily="34" charset="0"/>
            </a:endParaRPr>
          </a:p>
        </p:txBody>
      </p:sp>
      <p:pic>
        <p:nvPicPr>
          <p:cNvPr id="81923" name="Picture 2" descr="http://www.environment-green.com/images/green_world_surrounded_by_people.jpg"/>
          <p:cNvPicPr>
            <a:picLocks noChangeAspect="1" noChangeArrowheads="1"/>
          </p:cNvPicPr>
          <p:nvPr/>
        </p:nvPicPr>
        <p:blipFill>
          <a:blip r:embed="rId2"/>
          <a:srcRect t="3493" b="12454"/>
          <a:stretch>
            <a:fillRect/>
          </a:stretch>
        </p:blipFill>
        <p:spPr bwMode="auto">
          <a:xfrm>
            <a:off x="0" y="0"/>
            <a:ext cx="9144000" cy="6886575"/>
          </a:xfrm>
          <a:prstGeom prst="rect">
            <a:avLst/>
          </a:prstGeom>
          <a:noFill/>
          <a:ln w="9525">
            <a:noFill/>
            <a:miter lim="800000"/>
            <a:headEnd/>
            <a:tailEnd/>
          </a:ln>
        </p:spPr>
      </p:pic>
      <p:sp>
        <p:nvSpPr>
          <p:cNvPr id="81924" name="WordArt 3"/>
          <p:cNvSpPr>
            <a:spLocks noChangeArrowheads="1" noChangeShapeType="1" noTextEdit="1"/>
          </p:cNvSpPr>
          <p:nvPr/>
        </p:nvSpPr>
        <p:spPr bwMode="auto">
          <a:xfrm>
            <a:off x="1371600" y="220663"/>
            <a:ext cx="6553200" cy="541337"/>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Let's Learn &amp; Share Together for a global mission</a:t>
            </a:r>
          </a:p>
        </p:txBody>
      </p:sp>
      <p:sp>
        <p:nvSpPr>
          <p:cNvPr id="81925" name="WordArt 4"/>
          <p:cNvSpPr>
            <a:spLocks noChangeArrowheads="1" noChangeShapeType="1" noTextEdit="1"/>
          </p:cNvSpPr>
          <p:nvPr/>
        </p:nvSpPr>
        <p:spPr bwMode="auto">
          <a:xfrm>
            <a:off x="1066800" y="5262563"/>
            <a:ext cx="7086600" cy="757237"/>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Mainstreaming Agriculture for Climate Change Mitigation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FD51CCCC-DCB6-47EE-8BEF-0FA8E7484C7D}" type="datetime1">
              <a:rPr lang="en-US" smtClean="0"/>
              <a:pPr/>
              <a:t>03/08/2015</a:t>
            </a:fld>
            <a:endParaRPr lang="en-US" dirty="0"/>
          </a:p>
        </p:txBody>
      </p:sp>
      <p:sp>
        <p:nvSpPr>
          <p:cNvPr id="82946" name="Slide Number Placeholder 3"/>
          <p:cNvSpPr>
            <a:spLocks noGrp="1"/>
          </p:cNvSpPr>
          <p:nvPr>
            <p:ph type="sldNum" sz="quarter" idx="12"/>
          </p:nvPr>
        </p:nvSpPr>
        <p:spPr>
          <a:noFill/>
        </p:spPr>
        <p:txBody>
          <a:bodyPr/>
          <a:lstStyle/>
          <a:p>
            <a:fld id="{2A224B9A-2551-4093-B241-E60D5016A2D1}" type="slidenum">
              <a:rPr lang="en-US" smtClean="0">
                <a:latin typeface="Arial" pitchFamily="34" charset="0"/>
              </a:rPr>
              <a:pPr/>
              <a:t>29</a:t>
            </a:fld>
            <a:endParaRPr lang="en-US" smtClean="0">
              <a:latin typeface="Arial" pitchFamily="34" charset="0"/>
            </a:endParaRPr>
          </a:p>
        </p:txBody>
      </p:sp>
      <p:pic>
        <p:nvPicPr>
          <p:cNvPr id="82947" name="Picture 4" descr="3"/>
          <p:cNvPicPr>
            <a:picLocks noChangeAspect="1" noChangeArrowheads="1"/>
          </p:cNvPicPr>
          <p:nvPr/>
        </p:nvPicPr>
        <p:blipFill>
          <a:blip r:embed="rId2" cstate="print"/>
          <a:srcRect/>
          <a:stretch>
            <a:fillRect/>
          </a:stretch>
        </p:blipFill>
        <p:spPr bwMode="auto">
          <a:xfrm>
            <a:off x="838200" y="0"/>
            <a:ext cx="7620000" cy="3733800"/>
          </a:xfrm>
          <a:prstGeom prst="rect">
            <a:avLst/>
          </a:prstGeom>
          <a:noFill/>
          <a:ln w="9525">
            <a:noFill/>
            <a:miter lim="800000"/>
            <a:headEnd/>
            <a:tailEnd/>
          </a:ln>
        </p:spPr>
      </p:pic>
      <p:sp>
        <p:nvSpPr>
          <p:cNvPr id="82948" name="WordArt 5"/>
          <p:cNvSpPr>
            <a:spLocks noChangeArrowheads="1" noChangeShapeType="1" noTextEdit="1"/>
          </p:cNvSpPr>
          <p:nvPr/>
        </p:nvSpPr>
        <p:spPr bwMode="auto">
          <a:xfrm>
            <a:off x="2590800" y="152400"/>
            <a:ext cx="4267200" cy="838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Thank You for your patient hearing</a:t>
            </a:r>
          </a:p>
        </p:txBody>
      </p:sp>
      <p:sp>
        <p:nvSpPr>
          <p:cNvPr id="82949" name="Text Box 4"/>
          <p:cNvSpPr txBox="1">
            <a:spLocks noChangeArrowheads="1"/>
          </p:cNvSpPr>
          <p:nvPr/>
        </p:nvSpPr>
        <p:spPr bwMode="auto">
          <a:xfrm>
            <a:off x="152400" y="3886201"/>
            <a:ext cx="8229600" cy="2585323"/>
          </a:xfrm>
          <a:prstGeom prst="rect">
            <a:avLst/>
          </a:prstGeom>
          <a:solidFill>
            <a:schemeClr val="bg1"/>
          </a:solidFill>
          <a:ln w="9525" algn="ctr">
            <a:noFill/>
            <a:miter lim="800000"/>
            <a:headEnd/>
            <a:tailEnd/>
          </a:ln>
        </p:spPr>
        <p:txBody>
          <a:bodyPr wrap="square">
            <a:spAutoFit/>
          </a:bodyPr>
          <a:lstStyle/>
          <a:p>
            <a:pPr eaLnBrk="1" hangingPunct="1"/>
            <a:endParaRPr lang="en-US" b="1" dirty="0">
              <a:solidFill>
                <a:srgbClr val="000066"/>
              </a:solidFill>
              <a:cs typeface="Arial" pitchFamily="34" charset="0"/>
            </a:endParaRPr>
          </a:p>
          <a:p>
            <a:pPr eaLnBrk="1" hangingPunct="1"/>
            <a:r>
              <a:rPr lang="en-US" b="1" dirty="0">
                <a:solidFill>
                  <a:srgbClr val="000066"/>
                </a:solidFill>
                <a:cs typeface="Arial" pitchFamily="34" charset="0"/>
              </a:rPr>
              <a:t>Dr. </a:t>
            </a:r>
            <a:r>
              <a:rPr lang="en-US" b="1" dirty="0" err="1">
                <a:solidFill>
                  <a:srgbClr val="000066"/>
                </a:solidFill>
                <a:cs typeface="Arial" pitchFamily="34" charset="0"/>
              </a:rPr>
              <a:t>Kirit</a:t>
            </a:r>
            <a:r>
              <a:rPr lang="en-US" b="1" dirty="0">
                <a:solidFill>
                  <a:srgbClr val="000066"/>
                </a:solidFill>
                <a:cs typeface="Arial" pitchFamily="34" charset="0"/>
              </a:rPr>
              <a:t> </a:t>
            </a:r>
            <a:r>
              <a:rPr lang="en-US" b="1" dirty="0" err="1">
                <a:solidFill>
                  <a:srgbClr val="000066"/>
                </a:solidFill>
                <a:cs typeface="Arial" pitchFamily="34" charset="0"/>
              </a:rPr>
              <a:t>Shelat</a:t>
            </a:r>
            <a:endParaRPr lang="en-US" b="1" dirty="0">
              <a:solidFill>
                <a:srgbClr val="000066"/>
              </a:solidFill>
              <a:cs typeface="Arial" pitchFamily="34" charset="0"/>
            </a:endParaRPr>
          </a:p>
          <a:p>
            <a:pPr eaLnBrk="1" hangingPunct="1"/>
            <a:r>
              <a:rPr lang="en-US" b="1" dirty="0">
                <a:cs typeface="Arial" pitchFamily="34" charset="0"/>
              </a:rPr>
              <a:t>National Council for Climate Change, Sustainable Development </a:t>
            </a:r>
          </a:p>
          <a:p>
            <a:pPr eaLnBrk="1" hangingPunct="1"/>
            <a:r>
              <a:rPr lang="en-US" b="1" dirty="0">
                <a:cs typeface="Arial" pitchFamily="34" charset="0"/>
              </a:rPr>
              <a:t>and Public Leadership (NCCSD)</a:t>
            </a:r>
          </a:p>
          <a:p>
            <a:pPr eaLnBrk="1" hangingPunct="1"/>
            <a:r>
              <a:rPr lang="en-US" b="1" dirty="0">
                <a:cs typeface="Arial" pitchFamily="34" charset="0"/>
              </a:rPr>
              <a:t>Post Box No. 4146, </a:t>
            </a:r>
            <a:r>
              <a:rPr lang="en-US" b="1" dirty="0" err="1">
                <a:cs typeface="Arial" pitchFamily="34" charset="0"/>
              </a:rPr>
              <a:t>Navrangpura</a:t>
            </a:r>
            <a:r>
              <a:rPr lang="en-US" b="1" dirty="0">
                <a:cs typeface="Arial" pitchFamily="34" charset="0"/>
              </a:rPr>
              <a:t> Post Office, Ahmedabad – 380 009.</a:t>
            </a:r>
          </a:p>
          <a:p>
            <a:pPr eaLnBrk="1" hangingPunct="1"/>
            <a:r>
              <a:rPr lang="en-US" b="1" dirty="0">
                <a:cs typeface="Arial" pitchFamily="34" charset="0"/>
              </a:rPr>
              <a:t>Gujarat, INDIA.</a:t>
            </a:r>
          </a:p>
          <a:p>
            <a:pPr eaLnBrk="1" hangingPunct="1"/>
            <a:r>
              <a:rPr lang="en-US" b="1" dirty="0">
                <a:solidFill>
                  <a:srgbClr val="000066"/>
                </a:solidFill>
                <a:cs typeface="Arial" pitchFamily="34" charset="0"/>
              </a:rPr>
              <a:t>Phone: 079-26421580 (Off) </a:t>
            </a:r>
            <a:r>
              <a:rPr lang="en-US" b="1" dirty="0" smtClean="0">
                <a:solidFill>
                  <a:srgbClr val="000066"/>
                </a:solidFill>
                <a:cs typeface="Arial" pitchFamily="34" charset="0"/>
              </a:rPr>
              <a:t>09904404393(M</a:t>
            </a:r>
            <a:r>
              <a:rPr lang="en-US" b="1" dirty="0">
                <a:solidFill>
                  <a:srgbClr val="000066"/>
                </a:solidFill>
                <a:cs typeface="Arial" pitchFamily="34" charset="0"/>
              </a:rPr>
              <a:t>)</a:t>
            </a:r>
          </a:p>
          <a:p>
            <a:pPr eaLnBrk="1" hangingPunct="1"/>
            <a:r>
              <a:rPr lang="en-US" b="1" dirty="0">
                <a:solidFill>
                  <a:srgbClr val="000066"/>
                </a:solidFill>
                <a:cs typeface="Arial" pitchFamily="34" charset="0"/>
              </a:rPr>
              <a:t>Email: </a:t>
            </a:r>
            <a:r>
              <a:rPr lang="en-US" b="1" dirty="0" smtClean="0">
                <a:solidFill>
                  <a:srgbClr val="000066"/>
                </a:solidFill>
                <a:cs typeface="Arial" pitchFamily="34" charset="0"/>
                <a:hlinkClick r:id="rId3"/>
              </a:rPr>
              <a:t>drkiritshelat@gmail.com</a:t>
            </a:r>
            <a:r>
              <a:rPr lang="en-US" b="1" dirty="0" smtClean="0">
                <a:solidFill>
                  <a:srgbClr val="000066"/>
                </a:solidFill>
                <a:cs typeface="Arial" pitchFamily="34" charset="0"/>
              </a:rPr>
              <a:t>, info@nccsdindia.org </a:t>
            </a:r>
            <a:r>
              <a:rPr lang="en-US" b="1" dirty="0">
                <a:solidFill>
                  <a:srgbClr val="000066"/>
                </a:solidFill>
                <a:cs typeface="Arial" pitchFamily="34" charset="0"/>
              </a:rPr>
              <a:t>Website: www.nccsdindia.org </a:t>
            </a:r>
          </a:p>
          <a:p>
            <a:pPr eaLnBrk="1" hangingPunct="1"/>
            <a:endParaRPr lang="en-US" b="1" dirty="0">
              <a:solidFill>
                <a:srgbClr val="000066"/>
              </a:solidFill>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Date Placeholder 8"/>
          <p:cNvSpPr>
            <a:spLocks noGrp="1"/>
          </p:cNvSpPr>
          <p:nvPr>
            <p:ph type="dt" sz="half" idx="10"/>
          </p:nvPr>
        </p:nvSpPr>
        <p:spPr>
          <a:noFill/>
        </p:spPr>
        <p:txBody>
          <a:bodyPr/>
          <a:lstStyle/>
          <a:p>
            <a:fld id="{4EC8397E-2FFB-4536-9AE6-F240FD1FDC90}" type="datetime1">
              <a:rPr lang="en-US" smtClean="0"/>
              <a:pPr/>
              <a:t>03/08/2015</a:t>
            </a:fld>
            <a:endParaRPr lang="en-US" smtClean="0"/>
          </a:p>
        </p:txBody>
      </p:sp>
      <p:sp>
        <p:nvSpPr>
          <p:cNvPr id="17410" name="Slide Number Placeholder 3"/>
          <p:cNvSpPr>
            <a:spLocks noGrp="1"/>
          </p:cNvSpPr>
          <p:nvPr>
            <p:ph type="sldNum" sz="quarter" idx="12"/>
          </p:nvPr>
        </p:nvSpPr>
        <p:spPr>
          <a:noFill/>
        </p:spPr>
        <p:txBody>
          <a:bodyPr/>
          <a:lstStyle/>
          <a:p>
            <a:fld id="{CECA4DC6-1C11-4205-BABE-3BAB19801AB4}" type="slidenum">
              <a:rPr lang="en-US" smtClean="0"/>
              <a:pPr/>
              <a:t>3</a:t>
            </a:fld>
            <a:endParaRPr lang="en-US" smtClean="0"/>
          </a:p>
        </p:txBody>
      </p:sp>
      <p:sp>
        <p:nvSpPr>
          <p:cNvPr id="17411" name="Rectangle 2"/>
          <p:cNvSpPr>
            <a:spLocks noGrp="1"/>
          </p:cNvSpPr>
          <p:nvPr>
            <p:ph type="title" idx="4294967295"/>
          </p:nvPr>
        </p:nvSpPr>
        <p:spPr>
          <a:xfrm>
            <a:off x="1981200" y="381000"/>
            <a:ext cx="6705600" cy="457200"/>
          </a:xfrm>
        </p:spPr>
        <p:txBody>
          <a:bodyPr lIns="0" rIns="0" bIns="0">
            <a:normAutofit/>
          </a:bodyPr>
          <a:lstStyle/>
          <a:p>
            <a:pPr eaLnBrk="1" hangingPunct="1"/>
            <a:r>
              <a:rPr lang="en-US" sz="2400" b="1" dirty="0" smtClean="0">
                <a:latin typeface="Calibri" pitchFamily="34" charset="0"/>
              </a:rPr>
              <a:t>SUSTAINABLE DEVELOPMENT</a:t>
            </a:r>
          </a:p>
        </p:txBody>
      </p:sp>
      <p:sp>
        <p:nvSpPr>
          <p:cNvPr id="17412" name="Rectangle 3"/>
          <p:cNvSpPr>
            <a:spLocks noGrp="1"/>
          </p:cNvSpPr>
          <p:nvPr>
            <p:ph type="body" sz="half" idx="4294967295"/>
          </p:nvPr>
        </p:nvSpPr>
        <p:spPr>
          <a:xfrm>
            <a:off x="609600" y="990600"/>
            <a:ext cx="8305800" cy="5562600"/>
          </a:xfrm>
        </p:spPr>
        <p:txBody>
          <a:bodyPr>
            <a:normAutofit fontScale="92500" lnSpcReduction="10000"/>
          </a:bodyPr>
          <a:lstStyle/>
          <a:p>
            <a:pPr algn="just" eaLnBrk="1" hangingPunct="1">
              <a:lnSpc>
                <a:spcPct val="90000"/>
              </a:lnSpc>
              <a:buClr>
                <a:srgbClr val="996633"/>
              </a:buClr>
              <a:buFont typeface="Wingdings" pitchFamily="2" charset="2"/>
              <a:buChar char="Ø"/>
            </a:pPr>
            <a:r>
              <a:rPr lang="en-US" sz="2200" dirty="0" smtClean="0"/>
              <a:t>Common definition: Pattern of natural resource use  to meet human needs while preserving the environment so that these needs can be met not only in the present, but also in the indefinite future.</a:t>
            </a:r>
          </a:p>
          <a:p>
            <a:pPr algn="just" eaLnBrk="1" hangingPunct="1">
              <a:lnSpc>
                <a:spcPct val="90000"/>
              </a:lnSpc>
              <a:buClr>
                <a:srgbClr val="996633"/>
              </a:buClr>
              <a:buFont typeface="Wingdings" pitchFamily="2" charset="2"/>
              <a:buChar char="Ø"/>
            </a:pPr>
            <a:endParaRPr lang="en-US" sz="2200" dirty="0" smtClean="0"/>
          </a:p>
          <a:p>
            <a:pPr algn="just" eaLnBrk="1" hangingPunct="1">
              <a:lnSpc>
                <a:spcPct val="90000"/>
              </a:lnSpc>
              <a:buClr>
                <a:srgbClr val="996633"/>
              </a:buClr>
              <a:buFont typeface="Wingdings" pitchFamily="2" charset="2"/>
              <a:buChar char="Ø"/>
            </a:pPr>
            <a:r>
              <a:rPr lang="en-US" sz="2200" dirty="0" smtClean="0"/>
              <a:t>Context of developing nations: It has wider and different meaning.  </a:t>
            </a:r>
          </a:p>
          <a:p>
            <a:pPr algn="just" eaLnBrk="1" hangingPunct="1">
              <a:lnSpc>
                <a:spcPct val="90000"/>
              </a:lnSpc>
              <a:buClr>
                <a:srgbClr val="996633"/>
              </a:buClr>
              <a:buFont typeface="Wingdings" pitchFamily="2" charset="2"/>
              <a:buChar char="Ø"/>
            </a:pPr>
            <a:endParaRPr lang="en-US" sz="2200" dirty="0" smtClean="0"/>
          </a:p>
          <a:p>
            <a:pPr algn="just" eaLnBrk="1" hangingPunct="1">
              <a:lnSpc>
                <a:spcPct val="90000"/>
              </a:lnSpc>
              <a:buClr>
                <a:srgbClr val="996633"/>
              </a:buClr>
              <a:buFont typeface="Wingdings" pitchFamily="2" charset="2"/>
              <a:buChar char="Ø"/>
            </a:pPr>
            <a:r>
              <a:rPr lang="en-US" sz="2200" dirty="0" smtClean="0"/>
              <a:t>It is a long term activity; with significant socio - economic relevance in  use of natural resources and implies economic growth.</a:t>
            </a:r>
          </a:p>
          <a:p>
            <a:pPr algn="just" eaLnBrk="1" hangingPunct="1">
              <a:lnSpc>
                <a:spcPct val="90000"/>
              </a:lnSpc>
              <a:buClr>
                <a:srgbClr val="996633"/>
              </a:buClr>
              <a:buFontTx/>
              <a:buNone/>
            </a:pPr>
            <a:endParaRPr lang="en-US" sz="2200" dirty="0" smtClean="0"/>
          </a:p>
          <a:p>
            <a:pPr algn="just" eaLnBrk="1" hangingPunct="1">
              <a:lnSpc>
                <a:spcPct val="90000"/>
              </a:lnSpc>
              <a:buClr>
                <a:srgbClr val="996633"/>
              </a:buClr>
              <a:buSzPct val="95000"/>
              <a:buFont typeface="Wingdings" pitchFamily="2" charset="2"/>
              <a:buChar char="Ø"/>
            </a:pPr>
            <a:r>
              <a:rPr lang="en-US" sz="2200" dirty="0" smtClean="0"/>
              <a:t>It aims to provide enough for one’s needs to live / exist and continue to have the essential resource without becoming less. </a:t>
            </a:r>
          </a:p>
          <a:p>
            <a:pPr algn="just">
              <a:lnSpc>
                <a:spcPct val="90000"/>
              </a:lnSpc>
              <a:buClr>
                <a:srgbClr val="996633"/>
              </a:buClr>
              <a:buSzPct val="95000"/>
              <a:buNone/>
            </a:pPr>
            <a:endParaRPr lang="en-US" sz="2200" dirty="0" smtClean="0"/>
          </a:p>
          <a:p>
            <a:pPr algn="just">
              <a:lnSpc>
                <a:spcPct val="90000"/>
              </a:lnSpc>
              <a:buClr>
                <a:srgbClr val="996633"/>
              </a:buClr>
              <a:buSzPct val="95000"/>
              <a:buFont typeface="Wingdings" pitchFamily="2" charset="2"/>
              <a:buChar char="Ø"/>
            </a:pPr>
            <a:r>
              <a:rPr lang="en-US" sz="2200" dirty="0" smtClean="0"/>
              <a:t>Includes gradual growth in income for a better quality of life to all with focus on families below poverty line and remote areas.</a:t>
            </a:r>
          </a:p>
          <a:p>
            <a:pPr algn="just">
              <a:lnSpc>
                <a:spcPct val="90000"/>
              </a:lnSpc>
              <a:buClr>
                <a:srgbClr val="996633"/>
              </a:buClr>
              <a:buSzPct val="95000"/>
              <a:buNone/>
            </a:pPr>
            <a:endParaRPr lang="en-US" sz="2200" dirty="0" smtClean="0"/>
          </a:p>
          <a:p>
            <a:pPr algn="just">
              <a:lnSpc>
                <a:spcPct val="90000"/>
              </a:lnSpc>
              <a:buClr>
                <a:srgbClr val="996633"/>
              </a:buClr>
              <a:buSzPct val="95000"/>
              <a:buFont typeface="Wingdings" pitchFamily="2" charset="2"/>
              <a:buChar char="Ø"/>
            </a:pPr>
            <a:r>
              <a:rPr lang="en-US" sz="2200" dirty="0" smtClean="0"/>
              <a:t>It provides safety- net in  the arena of climate  change  and meet  adverse impact by way of re-capturing losses and providing  employment. </a:t>
            </a:r>
          </a:p>
          <a:p>
            <a:pPr algn="just">
              <a:lnSpc>
                <a:spcPct val="90000"/>
              </a:lnSpc>
              <a:buClr>
                <a:srgbClr val="996633"/>
              </a:buClr>
              <a:buSzPct val="95000"/>
              <a:buFont typeface="Wingdings" pitchFamily="2" charset="2"/>
              <a:buChar char="Ø"/>
            </a:pPr>
            <a:r>
              <a:rPr lang="en-US" sz="2200" dirty="0" smtClean="0"/>
              <a:t>It provide access to knowledge and technology at door step of poor families – farmers. </a:t>
            </a:r>
          </a:p>
          <a:p>
            <a:pPr algn="just" eaLnBrk="1" hangingPunct="1">
              <a:lnSpc>
                <a:spcPct val="90000"/>
              </a:lnSpc>
              <a:buClr>
                <a:srgbClr val="996633"/>
              </a:buClr>
              <a:buSzPct val="95000"/>
              <a:buFont typeface="Wingdings" pitchFamily="2" charset="2"/>
              <a:buChar char="Ø"/>
            </a:pPr>
            <a:endParaRPr lang="en-US" sz="2000" dirty="0" smtClean="0">
              <a:solidFill>
                <a:srgbClr val="6600FF"/>
              </a:solidFill>
              <a:latin typeface="Arial Unicode MS" pitchFamily="34" charset="-128"/>
            </a:endParaRPr>
          </a:p>
          <a:p>
            <a:pPr algn="just" eaLnBrk="1" hangingPunct="1">
              <a:lnSpc>
                <a:spcPct val="90000"/>
              </a:lnSpc>
              <a:buClr>
                <a:srgbClr val="996633"/>
              </a:buClr>
              <a:buSzPct val="95000"/>
              <a:buFont typeface="Wingdings" pitchFamily="2" charset="2"/>
              <a:buChar char="Ø"/>
            </a:pPr>
            <a:endParaRPr lang="en-US" sz="2000" dirty="0" smtClean="0">
              <a:latin typeface="Arial Unicode MS" pitchFamily="34" charset="-128"/>
            </a:endParaRPr>
          </a:p>
          <a:p>
            <a:pPr algn="just" eaLnBrk="1" hangingPunct="1">
              <a:lnSpc>
                <a:spcPct val="90000"/>
              </a:lnSpc>
              <a:buClr>
                <a:srgbClr val="996633"/>
              </a:buClr>
              <a:buSzPct val="95000"/>
              <a:buFontTx/>
              <a:buNone/>
            </a:pPr>
            <a:endParaRPr lang="en-US" sz="2000" dirty="0" smtClean="0">
              <a:latin typeface="Arial Unicode MS" pitchFamily="34" charset="-128"/>
            </a:endParaRPr>
          </a:p>
          <a:p>
            <a:pPr algn="just" eaLnBrk="1" hangingPunct="1">
              <a:lnSpc>
                <a:spcPct val="90000"/>
              </a:lnSpc>
              <a:buClr>
                <a:srgbClr val="996633"/>
              </a:buClr>
              <a:buSzPct val="95000"/>
              <a:buFont typeface="Wingdings" pitchFamily="2" charset="2"/>
              <a:buChar char="Ø"/>
            </a:pPr>
            <a:endParaRPr lang="en-US" sz="2000" dirty="0" smtClean="0">
              <a:latin typeface="Arial Unicode MS" pitchFamily="34" charset="-128"/>
            </a:endParaRPr>
          </a:p>
          <a:p>
            <a:pPr algn="just" eaLnBrk="1" hangingPunct="1">
              <a:lnSpc>
                <a:spcPct val="90000"/>
              </a:lnSpc>
              <a:buClr>
                <a:srgbClr val="996633"/>
              </a:buClr>
              <a:buFont typeface="Wingdings" pitchFamily="2" charset="2"/>
              <a:buChar char="Ø"/>
            </a:pPr>
            <a:endParaRPr lang="en-US" sz="2000" dirty="0" smtClean="0">
              <a:latin typeface="Arial Unicode MS" pitchFamily="34" charset="-128"/>
            </a:endParaRPr>
          </a:p>
        </p:txBody>
      </p:sp>
      <p:pic>
        <p:nvPicPr>
          <p:cNvPr id="17413"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0" y="-173038"/>
            <a:ext cx="1447800" cy="123983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Date Placeholder 8"/>
          <p:cNvSpPr>
            <a:spLocks noGrp="1"/>
          </p:cNvSpPr>
          <p:nvPr>
            <p:ph type="dt" sz="half" idx="10"/>
          </p:nvPr>
        </p:nvSpPr>
        <p:spPr>
          <a:noFill/>
        </p:spPr>
        <p:txBody>
          <a:bodyPr/>
          <a:lstStyle/>
          <a:p>
            <a:fld id="{BCEDC478-7640-4C89-912C-6F52D008C755}" type="datetime1">
              <a:rPr lang="en-US" smtClean="0"/>
              <a:pPr/>
              <a:t>03/08/2015</a:t>
            </a:fld>
            <a:endParaRPr lang="en-US" smtClean="0"/>
          </a:p>
        </p:txBody>
      </p:sp>
      <p:sp>
        <p:nvSpPr>
          <p:cNvPr id="57346" name="Slide Number Placeholder 3"/>
          <p:cNvSpPr>
            <a:spLocks noGrp="1"/>
          </p:cNvSpPr>
          <p:nvPr>
            <p:ph type="sldNum" sz="quarter" idx="12"/>
          </p:nvPr>
        </p:nvSpPr>
        <p:spPr>
          <a:noFill/>
        </p:spPr>
        <p:txBody>
          <a:bodyPr/>
          <a:lstStyle/>
          <a:p>
            <a:fld id="{08756884-EED6-4634-9F7C-24DC430AFCCA}" type="slidenum">
              <a:rPr lang="en-US" smtClean="0">
                <a:latin typeface="Arial" charset="0"/>
              </a:rPr>
              <a:pPr/>
              <a:t>4</a:t>
            </a:fld>
            <a:endParaRPr lang="en-US" smtClean="0">
              <a:latin typeface="Arial" charset="0"/>
            </a:endParaRPr>
          </a:p>
        </p:txBody>
      </p:sp>
      <p:sp>
        <p:nvSpPr>
          <p:cNvPr id="92164" name="Rectangle 2"/>
          <p:cNvSpPr>
            <a:spLocks noGrp="1" noChangeArrowheads="1"/>
          </p:cNvSpPr>
          <p:nvPr>
            <p:ph type="title" idx="4294967295"/>
          </p:nvPr>
        </p:nvSpPr>
        <p:spPr>
          <a:xfrm>
            <a:off x="1752600" y="228600"/>
            <a:ext cx="7086600" cy="457200"/>
          </a:xfrm>
        </p:spPr>
        <p:txBody>
          <a:bodyPr>
            <a:normAutofit fontScale="90000"/>
          </a:bodyPr>
          <a:lstStyle/>
          <a:p>
            <a:pPr algn="ctr" eaLnBrk="1" hangingPunct="1">
              <a:defRPr/>
            </a:pPr>
            <a:r>
              <a:rPr lang="en-US" sz="2800" b="1" dirty="0" smtClean="0"/>
              <a:t> Farmer Development Agency</a:t>
            </a:r>
            <a:br>
              <a:rPr lang="en-US" sz="2800" b="1" dirty="0" smtClean="0"/>
            </a:br>
            <a:endParaRPr lang="en-US" sz="2800" b="1" dirty="0" smtClean="0"/>
          </a:p>
        </p:txBody>
      </p:sp>
      <p:sp>
        <p:nvSpPr>
          <p:cNvPr id="57349" name="Rectangle 3"/>
          <p:cNvSpPr>
            <a:spLocks noGrp="1" noChangeArrowheads="1"/>
          </p:cNvSpPr>
          <p:nvPr>
            <p:ph type="body" idx="4294967295"/>
          </p:nvPr>
        </p:nvSpPr>
        <p:spPr>
          <a:xfrm>
            <a:off x="914400" y="533400"/>
            <a:ext cx="7696200" cy="5973763"/>
          </a:xfrm>
          <a:solidFill>
            <a:schemeClr val="bg1"/>
          </a:solidFill>
        </p:spPr>
        <p:txBody>
          <a:bodyPr>
            <a:normAutofit lnSpcReduction="10000"/>
          </a:bodyPr>
          <a:lstStyle/>
          <a:p>
            <a:pPr marL="0" indent="0" algn="just" eaLnBrk="1" hangingPunct="1">
              <a:lnSpc>
                <a:spcPct val="80000"/>
              </a:lnSpc>
              <a:buFontTx/>
              <a:buNone/>
            </a:pPr>
            <a:endParaRPr lang="en-US" sz="2000" dirty="0" smtClean="0">
              <a:solidFill>
                <a:srgbClr val="FFFFFF"/>
              </a:solidFill>
            </a:endParaRPr>
          </a:p>
          <a:p>
            <a:pPr marL="0" indent="0" algn="just" eaLnBrk="1" hangingPunct="1">
              <a:lnSpc>
                <a:spcPct val="80000"/>
              </a:lnSpc>
              <a:buFontTx/>
              <a:buNone/>
            </a:pPr>
            <a:r>
              <a:rPr lang="en-US" sz="1800" dirty="0" smtClean="0">
                <a:latin typeface="Calibri" pitchFamily="34" charset="0"/>
              </a:rPr>
              <a:t>There is a need to have special organization for small farmers. All Agriculture Department at district and </a:t>
            </a:r>
            <a:r>
              <a:rPr lang="en-US" sz="1800" dirty="0" err="1" smtClean="0">
                <a:latin typeface="Calibri" pitchFamily="34" charset="0"/>
              </a:rPr>
              <a:t>taluka</a:t>
            </a:r>
            <a:r>
              <a:rPr lang="en-US" sz="1800" dirty="0" smtClean="0">
                <a:latin typeface="Calibri" pitchFamily="34" charset="0"/>
              </a:rPr>
              <a:t> level can be brought under it.  Today they are operating independently  from one another. This would include Dy. Director Agriculture, Animal Husbandry, District Agriculture Officer, Fisheries officer, watershed Agency, ATMA and KVK. The Agency will have special focus on each individual small farmers.</a:t>
            </a:r>
          </a:p>
          <a:p>
            <a:pPr marL="0" indent="0" algn="just" eaLnBrk="1" hangingPunct="1">
              <a:lnSpc>
                <a:spcPct val="80000"/>
              </a:lnSpc>
              <a:buFontTx/>
              <a:buNone/>
            </a:pPr>
            <a:endParaRPr lang="en-US" sz="1800" dirty="0" smtClean="0">
              <a:latin typeface="Calibri" pitchFamily="34" charset="0"/>
            </a:endParaRPr>
          </a:p>
          <a:p>
            <a:pPr marL="0" indent="0" algn="just" eaLnBrk="1" hangingPunct="1">
              <a:lnSpc>
                <a:spcPct val="80000"/>
              </a:lnSpc>
            </a:pPr>
            <a:r>
              <a:rPr lang="en-US" sz="1800" dirty="0" smtClean="0">
                <a:latin typeface="Calibri" pitchFamily="34" charset="0"/>
              </a:rPr>
              <a:t>    It should also provide small farmers:</a:t>
            </a:r>
          </a:p>
          <a:p>
            <a:pPr marL="0" indent="0" algn="just" eaLnBrk="1" hangingPunct="1">
              <a:lnSpc>
                <a:spcPct val="80000"/>
              </a:lnSpc>
              <a:buFontTx/>
              <a:buNone/>
            </a:pPr>
            <a:endParaRPr lang="en-US" sz="1800" dirty="0" smtClean="0">
              <a:latin typeface="Calibri" pitchFamily="34" charset="0"/>
            </a:endParaRPr>
          </a:p>
          <a:p>
            <a:pPr marL="400050" lvl="1" indent="0" algn="just" eaLnBrk="1" hangingPunct="1">
              <a:lnSpc>
                <a:spcPct val="80000"/>
              </a:lnSpc>
            </a:pPr>
            <a:r>
              <a:rPr lang="en-US" sz="1800" dirty="0" smtClean="0">
                <a:latin typeface="Calibri" pitchFamily="34" charset="0"/>
              </a:rPr>
              <a:t>Soil &amp; Moisture analysis information to the poorest  on a priority basis </a:t>
            </a:r>
          </a:p>
          <a:p>
            <a:pPr marL="400050" lvl="1" indent="0" algn="just" eaLnBrk="1" hangingPunct="1">
              <a:lnSpc>
                <a:spcPct val="80000"/>
              </a:lnSpc>
            </a:pPr>
            <a:r>
              <a:rPr lang="en-US" sz="1800" dirty="0" smtClean="0">
                <a:latin typeface="Calibri" pitchFamily="34" charset="0"/>
              </a:rPr>
              <a:t>Facilitation for Bank Finance &amp; Subsidy</a:t>
            </a:r>
          </a:p>
          <a:p>
            <a:pPr marL="400050" lvl="1" indent="0" algn="just" eaLnBrk="1" hangingPunct="1">
              <a:lnSpc>
                <a:spcPct val="80000"/>
              </a:lnSpc>
            </a:pPr>
            <a:r>
              <a:rPr lang="en-US" sz="1800" dirty="0" smtClean="0">
                <a:latin typeface="Calibri" pitchFamily="34" charset="0"/>
              </a:rPr>
              <a:t>Crop related guidance including market price &amp; quality of product in demand</a:t>
            </a:r>
          </a:p>
          <a:p>
            <a:pPr marL="400050" lvl="1" indent="0" algn="just" eaLnBrk="1" hangingPunct="1">
              <a:lnSpc>
                <a:spcPct val="80000"/>
              </a:lnSpc>
            </a:pPr>
            <a:r>
              <a:rPr lang="en-US" sz="1800" dirty="0" smtClean="0">
                <a:latin typeface="Calibri" pitchFamily="34" charset="0"/>
              </a:rPr>
              <a:t>Expertise on Adaptation   measures needed for changed climate &amp;</a:t>
            </a:r>
          </a:p>
          <a:p>
            <a:pPr marL="400050" lvl="1" indent="0" algn="just" eaLnBrk="1" hangingPunct="1">
              <a:lnSpc>
                <a:spcPct val="80000"/>
              </a:lnSpc>
            </a:pPr>
            <a:r>
              <a:rPr lang="en-US" sz="1800" dirty="0" smtClean="0">
                <a:latin typeface="Calibri" pitchFamily="34" charset="0"/>
              </a:rPr>
              <a:t>Obtain information related to impacts to build a Management Information System for decision making </a:t>
            </a:r>
          </a:p>
          <a:p>
            <a:pPr marL="400050" lvl="1" indent="0" algn="just" eaLnBrk="1" hangingPunct="1">
              <a:lnSpc>
                <a:spcPct val="80000"/>
              </a:lnSpc>
              <a:buFontTx/>
              <a:buNone/>
            </a:pPr>
            <a:endParaRPr lang="en-US" sz="1800" dirty="0" smtClean="0">
              <a:latin typeface="Calibri" pitchFamily="34" charset="0"/>
            </a:endParaRPr>
          </a:p>
          <a:p>
            <a:pPr marL="0" indent="0" algn="just" eaLnBrk="1" hangingPunct="1">
              <a:lnSpc>
                <a:spcPct val="80000"/>
              </a:lnSpc>
            </a:pPr>
            <a:r>
              <a:rPr lang="en-US" sz="1800" dirty="0" smtClean="0">
                <a:latin typeface="Calibri" pitchFamily="34" charset="0"/>
              </a:rPr>
              <a:t>    Link to supply chain for inputs and demand chain for their products;   disburse   subsidy including free inputs and provide link with Banks - </a:t>
            </a:r>
            <a:r>
              <a:rPr lang="en-US" sz="1800" dirty="0" err="1" smtClean="0">
                <a:latin typeface="Calibri" pitchFamily="34" charset="0"/>
              </a:rPr>
              <a:t>Kisan</a:t>
            </a:r>
            <a:r>
              <a:rPr lang="en-US" sz="1800" dirty="0" smtClean="0">
                <a:latin typeface="Calibri" pitchFamily="34" charset="0"/>
              </a:rPr>
              <a:t>   Credit Card.</a:t>
            </a:r>
          </a:p>
          <a:p>
            <a:pPr marL="0" indent="0" algn="just" eaLnBrk="1" hangingPunct="1">
              <a:lnSpc>
                <a:spcPct val="80000"/>
              </a:lnSpc>
            </a:pPr>
            <a:r>
              <a:rPr lang="en-US" sz="1800" dirty="0" smtClean="0">
                <a:latin typeface="Calibri" pitchFamily="34" charset="0"/>
              </a:rPr>
              <a:t>   Implement door-step approach to farmers at village in pre-</a:t>
            </a:r>
            <a:r>
              <a:rPr lang="en-US" sz="1800" dirty="0" err="1" smtClean="0">
                <a:latin typeface="Calibri" pitchFamily="34" charset="0"/>
              </a:rPr>
              <a:t>Khariff</a:t>
            </a:r>
            <a:r>
              <a:rPr lang="en-US" sz="1800" dirty="0" smtClean="0">
                <a:latin typeface="Calibri" pitchFamily="34" charset="0"/>
              </a:rPr>
              <a:t> season&amp; </a:t>
            </a:r>
          </a:p>
          <a:p>
            <a:pPr marL="0" indent="0" algn="just" eaLnBrk="1" hangingPunct="1">
              <a:lnSpc>
                <a:spcPct val="80000"/>
              </a:lnSpc>
            </a:pPr>
            <a:r>
              <a:rPr lang="en-US" sz="1800" dirty="0" smtClean="0">
                <a:latin typeface="Calibri" pitchFamily="34" charset="0"/>
              </a:rPr>
              <a:t>   Monitor and inspect spurious seeds and fertilizer-mix and pesticides.</a:t>
            </a:r>
          </a:p>
          <a:p>
            <a:pPr marL="0" indent="0" algn="just" eaLnBrk="1" hangingPunct="1">
              <a:lnSpc>
                <a:spcPct val="80000"/>
              </a:lnSpc>
              <a:buFont typeface="Wingdings" pitchFamily="2" charset="2"/>
              <a:buNone/>
            </a:pPr>
            <a:endParaRPr lang="en-US" sz="1800" dirty="0" smtClean="0">
              <a:latin typeface="Calibri" pitchFamily="34" charset="0"/>
            </a:endParaRPr>
          </a:p>
          <a:p>
            <a:pPr marL="0" indent="0" algn="just" eaLnBrk="1" hangingPunct="1">
              <a:lnSpc>
                <a:spcPct val="80000"/>
              </a:lnSpc>
              <a:buFont typeface="Wingdings" pitchFamily="2" charset="2"/>
              <a:buNone/>
            </a:pPr>
            <a:r>
              <a:rPr lang="en-US" sz="1800" dirty="0" smtClean="0">
                <a:latin typeface="Calibri" pitchFamily="34" charset="0"/>
              </a:rPr>
              <a:t>This can be a new initiative of Ministry of Agriculture. </a:t>
            </a:r>
          </a:p>
        </p:txBody>
      </p:sp>
      <p:sp>
        <p:nvSpPr>
          <p:cNvPr id="5734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F916ABC-7BD2-4A43-A082-BF00230A2A0F}" type="slidenum">
              <a:rPr lang="en-US" sz="1400"/>
              <a:pPr algn="r"/>
              <a:t>4</a:t>
            </a:fld>
            <a:endParaRPr lang="en-US" sz="1400"/>
          </a:p>
        </p:txBody>
      </p:sp>
      <p:pic>
        <p:nvPicPr>
          <p:cNvPr id="57351"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81000" y="-304800"/>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8" name="Date Placeholder 9"/>
          <p:cNvSpPr>
            <a:spLocks noGrp="1"/>
          </p:cNvSpPr>
          <p:nvPr>
            <p:ph type="dt" sz="half" idx="10"/>
          </p:nvPr>
        </p:nvSpPr>
        <p:spPr>
          <a:noFill/>
        </p:spPr>
        <p:txBody>
          <a:bodyPr/>
          <a:lstStyle/>
          <a:p>
            <a:fld id="{5E869231-935A-4D31-8252-7B12F42784E2}" type="datetime1">
              <a:rPr lang="en-US" smtClean="0"/>
              <a:pPr/>
              <a:t>03/08/2015</a:t>
            </a:fld>
            <a:endParaRPr lang="en-US" smtClean="0"/>
          </a:p>
        </p:txBody>
      </p:sp>
      <p:sp>
        <p:nvSpPr>
          <p:cNvPr id="58370" name="Rectangle 6"/>
          <p:cNvSpPr>
            <a:spLocks noGrp="1" noChangeArrowheads="1"/>
          </p:cNvSpPr>
          <p:nvPr>
            <p:ph type="sldNum" sz="quarter" idx="12"/>
          </p:nvPr>
        </p:nvSpPr>
        <p:spPr>
          <a:noFill/>
        </p:spPr>
        <p:txBody>
          <a:bodyPr/>
          <a:lstStyle/>
          <a:p>
            <a:fld id="{BDCBA480-B69C-4951-AD6B-7B24A9AEC48C}" type="slidenum">
              <a:rPr lang="en-US" smtClean="0"/>
              <a:pPr/>
              <a:t>5</a:t>
            </a:fld>
            <a:endParaRPr lang="en-US" smtClean="0"/>
          </a:p>
        </p:txBody>
      </p:sp>
      <p:sp>
        <p:nvSpPr>
          <p:cNvPr id="24580" name="Rectangle 2"/>
          <p:cNvSpPr>
            <a:spLocks noGrp="1"/>
          </p:cNvSpPr>
          <p:nvPr>
            <p:ph type="title" idx="4294967295"/>
          </p:nvPr>
        </p:nvSpPr>
        <p:spPr>
          <a:xfrm>
            <a:off x="1524000" y="0"/>
            <a:ext cx="7086600" cy="1200329"/>
          </a:xfrm>
        </p:spPr>
        <p:txBody>
          <a:bodyPr wrap="square" anchor="t">
            <a:spAutoFit/>
          </a:bodyPr>
          <a:lstStyle/>
          <a:p>
            <a:pPr algn="ctr" eaLnBrk="1" hangingPunct="1">
              <a:defRPr/>
            </a:pPr>
            <a:r>
              <a:rPr lang="en-US" sz="2400" b="1" dirty="0" smtClean="0">
                <a:latin typeface="Calibri" pitchFamily="34" charset="0"/>
                <a:ea typeface="Arial Unicode MS" pitchFamily="34" charset="-128"/>
                <a:cs typeface="Arial" charset="0"/>
              </a:rPr>
              <a:t>DEPARTMENT  OF AGRI WITH RURAL DEVELOPMENT</a:t>
            </a:r>
            <a:br>
              <a:rPr lang="en-US" sz="2400" b="1" dirty="0" smtClean="0">
                <a:latin typeface="Calibri" pitchFamily="34" charset="0"/>
                <a:ea typeface="Arial Unicode MS" pitchFamily="34" charset="-128"/>
                <a:cs typeface="Arial" charset="0"/>
              </a:rPr>
            </a:br>
            <a:r>
              <a:rPr lang="en-US" sz="2400" b="1" dirty="0" smtClean="0">
                <a:latin typeface="Calibri" pitchFamily="34" charset="0"/>
                <a:ea typeface="Arial Unicode MS" pitchFamily="34" charset="-128"/>
                <a:cs typeface="Arial" charset="0"/>
              </a:rPr>
              <a:t>TALUKA LEVEL ACTION PLAN </a:t>
            </a:r>
            <a:br>
              <a:rPr lang="en-US" sz="2400" b="1" dirty="0" smtClean="0">
                <a:latin typeface="Calibri" pitchFamily="34" charset="0"/>
                <a:ea typeface="Arial Unicode MS" pitchFamily="34" charset="-128"/>
                <a:cs typeface="Arial" charset="0"/>
              </a:rPr>
            </a:br>
            <a:r>
              <a:rPr lang="en-US" sz="2400" b="1" dirty="0" smtClean="0">
                <a:latin typeface="Calibri" pitchFamily="34" charset="0"/>
                <a:ea typeface="Arial Unicode MS" pitchFamily="34" charset="-128"/>
                <a:cs typeface="Arial" charset="0"/>
              </a:rPr>
              <a:t>A New Initiative </a:t>
            </a:r>
          </a:p>
        </p:txBody>
      </p:sp>
      <p:sp>
        <p:nvSpPr>
          <p:cNvPr id="24581" name="Rectangle 3"/>
          <p:cNvSpPr>
            <a:spLocks noGrp="1"/>
          </p:cNvSpPr>
          <p:nvPr>
            <p:ph type="body" idx="4294967295"/>
          </p:nvPr>
        </p:nvSpPr>
        <p:spPr>
          <a:xfrm>
            <a:off x="457200" y="1295400"/>
            <a:ext cx="8229600" cy="5257800"/>
          </a:xfrm>
        </p:spPr>
        <p:txBody>
          <a:bodyPr>
            <a:normAutofit fontScale="62500" lnSpcReduction="20000"/>
          </a:bodyPr>
          <a:lstStyle/>
          <a:p>
            <a:pPr marL="463550" indent="-463550" algn="just" eaLnBrk="1" hangingPunct="1">
              <a:lnSpc>
                <a:spcPct val="120000"/>
              </a:lnSpc>
              <a:spcBef>
                <a:spcPts val="0"/>
              </a:spcBef>
              <a:buClr>
                <a:srgbClr val="996633"/>
              </a:buClr>
              <a:buFontTx/>
              <a:buNone/>
              <a:defRPr/>
            </a:pPr>
            <a:endParaRPr lang="en-US" sz="2900" dirty="0" smtClean="0">
              <a:latin typeface="Book Antiqua" pitchFamily="18" charset="0"/>
            </a:endParaRPr>
          </a:p>
          <a:p>
            <a:pPr marL="463550" indent="-463550" algn="just" eaLnBrk="1" hangingPunct="1">
              <a:lnSpc>
                <a:spcPct val="120000"/>
              </a:lnSpc>
              <a:spcBef>
                <a:spcPts val="0"/>
              </a:spcBef>
              <a:buClr>
                <a:srgbClr val="996633"/>
              </a:buClr>
              <a:buFont typeface="Wingdings" pitchFamily="2" charset="2"/>
              <a:buChar char="Ø"/>
              <a:defRPr/>
            </a:pPr>
            <a:r>
              <a:rPr lang="en-US" dirty="0" smtClean="0">
                <a:latin typeface="+mj-lt"/>
              </a:rPr>
              <a:t>Need to prepare  simple, implementable Taluka – level Plan for Sustainable &amp; Climate Resilient Agriculture as part of Comprehensive Agriculture Production Plan (CDAP) . All under CDAP </a:t>
            </a:r>
            <a:r>
              <a:rPr lang="en-US" dirty="0" err="1" smtClean="0">
                <a:latin typeface="+mj-lt"/>
              </a:rPr>
              <a:t>taluka</a:t>
            </a:r>
            <a:r>
              <a:rPr lang="en-US" dirty="0" smtClean="0">
                <a:latin typeface="+mj-lt"/>
              </a:rPr>
              <a:t> plan exists, but it is limited only to Agri. Department activities. </a:t>
            </a:r>
          </a:p>
          <a:p>
            <a:pPr marL="463550" indent="-463550" algn="just" eaLnBrk="1" hangingPunct="1">
              <a:lnSpc>
                <a:spcPct val="120000"/>
              </a:lnSpc>
              <a:spcBef>
                <a:spcPts val="0"/>
              </a:spcBef>
              <a:buClr>
                <a:srgbClr val="996633"/>
              </a:buClr>
              <a:buFont typeface="Wingdings" pitchFamily="2" charset="2"/>
              <a:buNone/>
              <a:defRPr/>
            </a:pPr>
            <a:endParaRPr lang="en-US" dirty="0" smtClean="0">
              <a:latin typeface="+mj-lt"/>
            </a:endParaRPr>
          </a:p>
          <a:p>
            <a:pPr marL="463550" indent="-463550" algn="just" eaLnBrk="1" hangingPunct="1">
              <a:lnSpc>
                <a:spcPct val="120000"/>
              </a:lnSpc>
              <a:spcBef>
                <a:spcPts val="0"/>
              </a:spcBef>
              <a:buClr>
                <a:srgbClr val="996633"/>
              </a:buClr>
              <a:buFont typeface="Wingdings" pitchFamily="2" charset="2"/>
              <a:buChar char="Ø"/>
              <a:defRPr/>
            </a:pPr>
            <a:r>
              <a:rPr lang="en-US" dirty="0" smtClean="0">
                <a:latin typeface="+mj-lt"/>
              </a:rPr>
              <a:t>This should integrate programmes of the Department of  Agriculture and Rural Development at the local level and that  of Water Resources and non-conventional energy and BAISAG.</a:t>
            </a:r>
          </a:p>
          <a:p>
            <a:pPr marL="463550" indent="-463550" algn="just" eaLnBrk="1" hangingPunct="1">
              <a:lnSpc>
                <a:spcPct val="120000"/>
              </a:lnSpc>
              <a:spcBef>
                <a:spcPts val="0"/>
              </a:spcBef>
              <a:buClr>
                <a:srgbClr val="996633"/>
              </a:buClr>
              <a:buFont typeface="Wingdings" pitchFamily="2" charset="2"/>
              <a:buNone/>
              <a:defRPr/>
            </a:pPr>
            <a:endParaRPr lang="en-US" dirty="0" smtClean="0">
              <a:latin typeface="+mj-lt"/>
            </a:endParaRPr>
          </a:p>
          <a:p>
            <a:pPr marL="463550" indent="-463550" algn="just">
              <a:lnSpc>
                <a:spcPct val="120000"/>
              </a:lnSpc>
              <a:spcBef>
                <a:spcPts val="0"/>
              </a:spcBef>
              <a:buFont typeface="Wingdings" pitchFamily="2" charset="2"/>
              <a:buChar char="Ø"/>
              <a:defRPr/>
            </a:pPr>
            <a:r>
              <a:rPr lang="en-US" dirty="0" smtClean="0">
                <a:latin typeface="+mj-lt"/>
              </a:rPr>
              <a:t>“Contingency Plan for Weather  Aberrations”   are prepared by State Agriculture Universities, but they are in English and perhaps available on Website only.  They need to be made available to farmers at village level. </a:t>
            </a:r>
          </a:p>
          <a:p>
            <a:pPr marL="463550" indent="-463550" algn="just">
              <a:lnSpc>
                <a:spcPct val="120000"/>
              </a:lnSpc>
              <a:spcBef>
                <a:spcPts val="0"/>
              </a:spcBef>
              <a:buFont typeface="Wingdings" pitchFamily="2" charset="2"/>
              <a:buNone/>
              <a:defRPr/>
            </a:pPr>
            <a:endParaRPr lang="en-US" dirty="0" smtClean="0">
              <a:latin typeface="+mj-lt"/>
            </a:endParaRPr>
          </a:p>
          <a:p>
            <a:pPr marL="463550" indent="-463550" algn="just" eaLnBrk="1" hangingPunct="1">
              <a:buClr>
                <a:srgbClr val="996633"/>
              </a:buClr>
              <a:buFontTx/>
              <a:buNone/>
              <a:defRPr/>
            </a:pPr>
            <a:r>
              <a:rPr lang="en-US" dirty="0" smtClean="0">
                <a:latin typeface="Book Antiqua" pitchFamily="18" charset="0"/>
              </a:rPr>
              <a:t>								</a:t>
            </a:r>
            <a:endParaRPr lang="en-US" sz="2400" dirty="0" smtClean="0">
              <a:latin typeface="Book Antiqua" pitchFamily="18" charset="0"/>
            </a:endParaRPr>
          </a:p>
        </p:txBody>
      </p:sp>
      <p:sp>
        <p:nvSpPr>
          <p:cNvPr id="5837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2E6B2EF-46ED-41CF-89EE-4D59DE6475A8}" type="slidenum">
              <a:rPr lang="en-US" sz="1400"/>
              <a:pPr algn="r"/>
              <a:t>5</a:t>
            </a:fld>
            <a:endParaRPr lang="en-US" sz="1400"/>
          </a:p>
        </p:txBody>
      </p:sp>
      <p:pic>
        <p:nvPicPr>
          <p:cNvPr id="58374"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2" name="Date Placeholder 9"/>
          <p:cNvSpPr>
            <a:spLocks noGrp="1"/>
          </p:cNvSpPr>
          <p:nvPr>
            <p:ph type="dt" sz="half" idx="10"/>
          </p:nvPr>
        </p:nvSpPr>
        <p:spPr>
          <a:noFill/>
        </p:spPr>
        <p:txBody>
          <a:bodyPr/>
          <a:lstStyle/>
          <a:p>
            <a:fld id="{86465BCE-F6F7-44E7-B310-EF3CD3E11527}" type="datetime1">
              <a:rPr lang="en-US" smtClean="0"/>
              <a:pPr/>
              <a:t>03/08/2015</a:t>
            </a:fld>
            <a:endParaRPr lang="en-US" smtClean="0"/>
          </a:p>
        </p:txBody>
      </p:sp>
      <p:sp>
        <p:nvSpPr>
          <p:cNvPr id="25604" name="Rectangle 2"/>
          <p:cNvSpPr>
            <a:spLocks noGrp="1"/>
          </p:cNvSpPr>
          <p:nvPr>
            <p:ph type="title" idx="4294967295"/>
          </p:nvPr>
        </p:nvSpPr>
        <p:spPr>
          <a:xfrm>
            <a:off x="1981200" y="381000"/>
            <a:ext cx="6934200" cy="584775"/>
          </a:xfrm>
        </p:spPr>
        <p:txBody>
          <a:bodyPr wrap="square" anchor="t">
            <a:spAutoFit/>
          </a:bodyPr>
          <a:lstStyle/>
          <a:p>
            <a:pPr algn="ctr" eaLnBrk="1" hangingPunct="1">
              <a:defRPr/>
            </a:pPr>
            <a:r>
              <a:rPr lang="en-US" sz="3200" b="1" dirty="0" smtClean="0">
                <a:latin typeface="Calibri" pitchFamily="34" charset="0"/>
                <a:ea typeface="Arial Unicode MS" pitchFamily="34" charset="-128"/>
                <a:cs typeface="Arial" charset="0"/>
              </a:rPr>
              <a:t>TALUKA LEVEL ACTION PLAN </a:t>
            </a:r>
          </a:p>
        </p:txBody>
      </p:sp>
      <p:sp>
        <p:nvSpPr>
          <p:cNvPr id="59397" name="Rectangle 3"/>
          <p:cNvSpPr>
            <a:spLocks noGrp="1"/>
          </p:cNvSpPr>
          <p:nvPr>
            <p:ph type="body" idx="4294967295"/>
          </p:nvPr>
        </p:nvSpPr>
        <p:spPr>
          <a:xfrm>
            <a:off x="990600" y="990600"/>
            <a:ext cx="7467600" cy="5410200"/>
          </a:xfrm>
        </p:spPr>
        <p:txBody>
          <a:bodyPr>
            <a:normAutofit fontScale="92500"/>
          </a:bodyPr>
          <a:lstStyle/>
          <a:p>
            <a:pPr marL="463550" indent="-463550" algn="just" eaLnBrk="1" hangingPunct="1">
              <a:lnSpc>
                <a:spcPct val="80000"/>
              </a:lnSpc>
              <a:buFont typeface="Wingdings" pitchFamily="2" charset="2"/>
              <a:buChar char="Ø"/>
            </a:pPr>
            <a:endParaRPr lang="en-US" sz="2200" b="1" i="1" dirty="0" smtClean="0">
              <a:latin typeface="Calibri" pitchFamily="34" charset="0"/>
            </a:endParaRPr>
          </a:p>
          <a:p>
            <a:pPr marL="463550" indent="-463550" algn="just" eaLnBrk="1" hangingPunct="1">
              <a:lnSpc>
                <a:spcPct val="80000"/>
              </a:lnSpc>
              <a:buFont typeface="Wingdings" pitchFamily="2" charset="2"/>
              <a:buChar char="Ø"/>
            </a:pPr>
            <a:r>
              <a:rPr lang="en-US" sz="2400" dirty="0" err="1" smtClean="0">
                <a:latin typeface="Calibri" pitchFamily="34" charset="0"/>
              </a:rPr>
              <a:t>Taluka</a:t>
            </a:r>
            <a:r>
              <a:rPr lang="en-US" sz="2400" dirty="0" smtClean="0">
                <a:latin typeface="Calibri" pitchFamily="34" charset="0"/>
              </a:rPr>
              <a:t> level is a pre-requisite as districts have ( as in Gujarat and elsewhere) more than one agro climatic zone.  </a:t>
            </a:r>
          </a:p>
          <a:p>
            <a:pPr marL="463550" indent="-463550" algn="just" eaLnBrk="1" hangingPunct="1">
              <a:lnSpc>
                <a:spcPct val="80000"/>
              </a:lnSpc>
              <a:buFont typeface="Wingdings" pitchFamily="2" charset="2"/>
              <a:buChar char="Ø"/>
            </a:pPr>
            <a:r>
              <a:rPr lang="en-US" sz="2400" dirty="0" smtClean="0">
                <a:latin typeface="Calibri" pitchFamily="34" charset="0"/>
              </a:rPr>
              <a:t>The first </a:t>
            </a:r>
            <a:r>
              <a:rPr lang="en-US" sz="2400" dirty="0" err="1" smtClean="0">
                <a:latin typeface="Calibri" pitchFamily="34" charset="0"/>
              </a:rPr>
              <a:t>taluka</a:t>
            </a:r>
            <a:r>
              <a:rPr lang="en-US" sz="2400" dirty="0" smtClean="0">
                <a:latin typeface="Calibri" pitchFamily="34" charset="0"/>
              </a:rPr>
              <a:t> level plan has to be prepared under expert guidance. </a:t>
            </a:r>
          </a:p>
          <a:p>
            <a:pPr marL="463550" indent="-463550" algn="just" eaLnBrk="1" hangingPunct="1">
              <a:lnSpc>
                <a:spcPct val="80000"/>
              </a:lnSpc>
              <a:buFont typeface="Wingdings" pitchFamily="2" charset="2"/>
              <a:buChar char="Ø"/>
            </a:pPr>
            <a:r>
              <a:rPr lang="en-US" sz="2400" dirty="0" smtClean="0">
                <a:latin typeface="Calibri" pitchFamily="34" charset="0"/>
              </a:rPr>
              <a:t>The most important part of this plan is to give every </a:t>
            </a:r>
            <a:r>
              <a:rPr lang="en-US" sz="2400" dirty="0" err="1" smtClean="0">
                <a:latin typeface="Calibri" pitchFamily="34" charset="0"/>
              </a:rPr>
              <a:t>Taluka</a:t>
            </a:r>
            <a:r>
              <a:rPr lang="en-US" sz="2400" dirty="0" smtClean="0">
                <a:latin typeface="Calibri" pitchFamily="34" charset="0"/>
              </a:rPr>
              <a:t> a growth target to bridge gap between average &amp; optimum productivity at local – village level. </a:t>
            </a:r>
          </a:p>
          <a:p>
            <a:pPr marL="463550" indent="-463550" algn="just" eaLnBrk="1" hangingPunct="1">
              <a:lnSpc>
                <a:spcPct val="80000"/>
              </a:lnSpc>
              <a:buFont typeface="Wingdings" pitchFamily="2" charset="2"/>
              <a:buChar char="Ø"/>
            </a:pPr>
            <a:r>
              <a:rPr lang="en-US" sz="2400" dirty="0" smtClean="0">
                <a:latin typeface="Calibri" pitchFamily="34" charset="0"/>
              </a:rPr>
              <a:t>We must note that India has the capacity, knowledge – research and experiences but it is not uniformly distributed. </a:t>
            </a:r>
          </a:p>
          <a:p>
            <a:pPr marL="463550" indent="-463550" algn="just" eaLnBrk="1" hangingPunct="1">
              <a:lnSpc>
                <a:spcPct val="80000"/>
              </a:lnSpc>
              <a:buFont typeface="Wingdings" pitchFamily="2" charset="2"/>
              <a:buChar char="Ø"/>
            </a:pPr>
            <a:r>
              <a:rPr lang="en-US" sz="2400" dirty="0" smtClean="0">
                <a:latin typeface="Calibri" pitchFamily="34" charset="0"/>
              </a:rPr>
              <a:t>In-fact this must be made available to each village / farmer.</a:t>
            </a:r>
          </a:p>
          <a:p>
            <a:pPr marL="463550" indent="-463550" algn="just" eaLnBrk="1" hangingPunct="1">
              <a:lnSpc>
                <a:spcPct val="80000"/>
              </a:lnSpc>
              <a:buFont typeface="Wingdings" pitchFamily="2" charset="2"/>
              <a:buChar char="Ø"/>
            </a:pPr>
            <a:r>
              <a:rPr lang="en-US" sz="2400" dirty="0" smtClean="0">
                <a:latin typeface="Calibri" pitchFamily="34" charset="0"/>
              </a:rPr>
              <a:t>A special focus should be to </a:t>
            </a:r>
          </a:p>
          <a:p>
            <a:pPr marL="863600" lvl="1" indent="-463550" algn="just" eaLnBrk="1" hangingPunct="1">
              <a:lnSpc>
                <a:spcPct val="80000"/>
              </a:lnSpc>
              <a:buFont typeface="Wingdings" pitchFamily="2" charset="2"/>
              <a:buChar char="Ø"/>
            </a:pPr>
            <a:r>
              <a:rPr lang="en-US" sz="2400" dirty="0" smtClean="0">
                <a:latin typeface="Calibri" pitchFamily="34" charset="0"/>
              </a:rPr>
              <a:t>help the poor farmer use the knowledge &amp; </a:t>
            </a:r>
          </a:p>
          <a:p>
            <a:pPr marL="863600" lvl="1" indent="-463550" algn="just" eaLnBrk="1" hangingPunct="1">
              <a:lnSpc>
                <a:spcPct val="80000"/>
              </a:lnSpc>
              <a:buFont typeface="Wingdings" pitchFamily="2" charset="2"/>
              <a:buChar char="Ø"/>
            </a:pPr>
            <a:r>
              <a:rPr lang="en-US" sz="2400" dirty="0" smtClean="0">
                <a:latin typeface="Calibri" pitchFamily="34" charset="0"/>
              </a:rPr>
              <a:t>On women farmers with appropriate inputs recognizing the invaluable role they play.  	</a:t>
            </a:r>
            <a:r>
              <a:rPr lang="en-US" sz="2400" b="1" dirty="0" smtClean="0">
                <a:latin typeface="Calibri" pitchFamily="34" charset="0"/>
              </a:rPr>
              <a:t>	</a:t>
            </a:r>
            <a:r>
              <a:rPr lang="en-US" sz="2000" b="1" dirty="0" smtClean="0">
                <a:latin typeface="Calibri" pitchFamily="34" charset="0"/>
              </a:rPr>
              <a:t>		 						</a:t>
            </a:r>
          </a:p>
        </p:txBody>
      </p:sp>
      <p:sp>
        <p:nvSpPr>
          <p:cNvPr id="5939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45E76F2-C4A2-477F-9E65-C920F297E39B}" type="slidenum">
              <a:rPr lang="en-US" sz="1400"/>
              <a:pPr algn="r"/>
              <a:t>6</a:t>
            </a:fld>
            <a:endParaRPr lang="en-US" sz="1400"/>
          </a:p>
        </p:txBody>
      </p:sp>
      <p:pic>
        <p:nvPicPr>
          <p:cNvPr id="59398"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0"/>
            <a:ext cx="8229600" cy="1066800"/>
          </a:xfrm>
        </p:spPr>
        <p:txBody>
          <a:bodyPr>
            <a:noAutofit/>
          </a:bodyPr>
          <a:lstStyle/>
          <a:p>
            <a:pPr algn="ctr">
              <a:defRPr/>
            </a:pPr>
            <a:r>
              <a:rPr lang="en-US" sz="2400" b="1" dirty="0" smtClean="0"/>
              <a:t/>
            </a:r>
            <a:br>
              <a:rPr lang="en-US" sz="2400" b="1" dirty="0" smtClean="0"/>
            </a:br>
            <a:r>
              <a:rPr lang="en-US" sz="2400" b="1" dirty="0" smtClean="0"/>
              <a:t>AGRO </a:t>
            </a:r>
            <a:r>
              <a:rPr lang="en-US" sz="2400" b="1" dirty="0"/>
              <a:t>INDUSTRIES IN </a:t>
            </a:r>
            <a:r>
              <a:rPr lang="en-US" sz="2400" b="1" dirty="0" smtClean="0"/>
              <a:t>VILLAGES  </a:t>
            </a:r>
            <a:r>
              <a:rPr lang="en-US" sz="2400" b="1" dirty="0" smtClean="0">
                <a:solidFill>
                  <a:schemeClr val="accent4"/>
                </a:solidFill>
              </a:rPr>
              <a:t/>
            </a:r>
            <a:br>
              <a:rPr lang="en-US" sz="2400" b="1" dirty="0" smtClean="0">
                <a:solidFill>
                  <a:schemeClr val="accent4"/>
                </a:solidFill>
              </a:rPr>
            </a:br>
            <a:r>
              <a:rPr lang="en-US" sz="2400" b="1" dirty="0" smtClean="0"/>
              <a:t/>
            </a:r>
            <a:br>
              <a:rPr lang="en-US" sz="2400" b="1" dirty="0" smtClean="0"/>
            </a:br>
            <a:endParaRPr lang="en-US" sz="2400" b="1" dirty="0"/>
          </a:p>
        </p:txBody>
      </p:sp>
      <p:sp>
        <p:nvSpPr>
          <p:cNvPr id="60420" name="Rectangle 3"/>
          <p:cNvSpPr>
            <a:spLocks noGrp="1" noChangeArrowheads="1"/>
          </p:cNvSpPr>
          <p:nvPr>
            <p:ph idx="1"/>
          </p:nvPr>
        </p:nvSpPr>
        <p:spPr>
          <a:xfrm>
            <a:off x="533400" y="1143000"/>
            <a:ext cx="8229600" cy="5364163"/>
          </a:xfrm>
        </p:spPr>
        <p:txBody>
          <a:bodyPr>
            <a:normAutofit/>
          </a:bodyPr>
          <a:lstStyle/>
          <a:p>
            <a:pPr marL="228600" indent="-228600" algn="just">
              <a:lnSpc>
                <a:spcPct val="80000"/>
              </a:lnSpc>
            </a:pPr>
            <a:r>
              <a:rPr lang="en-US" sz="2200" dirty="0" smtClean="0">
                <a:latin typeface="Calibri" pitchFamily="34" charset="0"/>
              </a:rPr>
              <a:t>We have rapid industrialization - in fact very good growth in agro industries, but it is   only   in urban centers . But if agro industries based in villages, that can play a major   strategic role by providing local employment, better price to </a:t>
            </a:r>
            <a:r>
              <a:rPr lang="en-US" sz="2200" dirty="0" err="1" smtClean="0">
                <a:latin typeface="Calibri" pitchFamily="34" charset="0"/>
              </a:rPr>
              <a:t>agri</a:t>
            </a:r>
            <a:r>
              <a:rPr lang="en-US" sz="2200" dirty="0" smtClean="0">
                <a:latin typeface="Calibri" pitchFamily="34" charset="0"/>
              </a:rPr>
              <a:t> produce   and support   wealth creation and economic growth   in areas that have been affected by internal conflicts, natural catastrophes or out-migration resulting from uneven   development. </a:t>
            </a:r>
          </a:p>
          <a:p>
            <a:pPr marL="228600" indent="-228600" algn="just">
              <a:lnSpc>
                <a:spcPct val="80000"/>
              </a:lnSpc>
            </a:pPr>
            <a:r>
              <a:rPr lang="en-US" sz="2200" dirty="0" smtClean="0">
                <a:latin typeface="Calibri" pitchFamily="34" charset="0"/>
              </a:rPr>
              <a:t>State has now very strong horticulture development, but value addition is limited. </a:t>
            </a:r>
          </a:p>
          <a:p>
            <a:pPr marL="228600" indent="-228600" algn="just">
              <a:lnSpc>
                <a:spcPct val="80000"/>
              </a:lnSpc>
            </a:pPr>
            <a:endParaRPr lang="en-US" sz="2200" dirty="0" smtClean="0">
              <a:latin typeface="Calibri" pitchFamily="34" charset="0"/>
            </a:endParaRPr>
          </a:p>
          <a:p>
            <a:pPr marL="228600" indent="-228600" algn="just">
              <a:lnSpc>
                <a:spcPct val="80000"/>
              </a:lnSpc>
            </a:pPr>
            <a:r>
              <a:rPr lang="en-US" sz="2200" dirty="0" smtClean="0">
                <a:latin typeface="Calibri" pitchFamily="34" charset="0"/>
              </a:rPr>
              <a:t>It   will   reduce migration, especially of young unskilled labour. It can also   reverse migration trends by offering new employment opportunities. It can alleviate  social pressures and demands on public services within the city.   But for achieving this rural areas  - remote area need to be  connected with good road and  24 hours three phase electrical supply. This has already happened in Gujarat. Hence this is possible  and needs to be expanded. Agro Industries Corporation can be assigned this task.  </a:t>
            </a:r>
            <a:endParaRPr lang="en-US" sz="1800" dirty="0" smtClean="0"/>
          </a:p>
        </p:txBody>
      </p:sp>
      <p:sp>
        <p:nvSpPr>
          <p:cNvPr id="60424" name="Date Placeholder 7"/>
          <p:cNvSpPr>
            <a:spLocks noGrp="1"/>
          </p:cNvSpPr>
          <p:nvPr>
            <p:ph type="dt" sz="half" idx="10"/>
          </p:nvPr>
        </p:nvSpPr>
        <p:spPr>
          <a:noFill/>
        </p:spPr>
        <p:txBody>
          <a:bodyPr/>
          <a:lstStyle/>
          <a:p>
            <a:fld id="{A164735D-9D91-4A0F-B5F3-38486519C57F}" type="datetime1">
              <a:rPr lang="en-US" smtClean="0"/>
              <a:pPr/>
              <a:t>03/08/2015</a:t>
            </a:fld>
            <a:endParaRPr lang="en-US" smtClean="0"/>
          </a:p>
        </p:txBody>
      </p:sp>
      <p:sp>
        <p:nvSpPr>
          <p:cNvPr id="60418" name="Slide Number Placeholder 5"/>
          <p:cNvSpPr>
            <a:spLocks noGrp="1"/>
          </p:cNvSpPr>
          <p:nvPr>
            <p:ph type="sldNum" sz="quarter" idx="12"/>
          </p:nvPr>
        </p:nvSpPr>
        <p:spPr>
          <a:noFill/>
        </p:spPr>
        <p:txBody>
          <a:bodyPr/>
          <a:lstStyle/>
          <a:p>
            <a:fld id="{1B03C83D-B319-4171-BE08-018DDB9880E1}" type="slidenum">
              <a:rPr lang="en-US" smtClean="0"/>
              <a:pPr/>
              <a:t>7</a:t>
            </a:fld>
            <a:endParaRPr lang="en-US" smtClean="0"/>
          </a:p>
        </p:txBody>
      </p:sp>
      <p:pic>
        <p:nvPicPr>
          <p:cNvPr id="60422"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9" name="Date Placeholder 8"/>
          <p:cNvSpPr>
            <a:spLocks noGrp="1"/>
          </p:cNvSpPr>
          <p:nvPr>
            <p:ph type="dt" sz="half" idx="10"/>
          </p:nvPr>
        </p:nvSpPr>
        <p:spPr>
          <a:noFill/>
        </p:spPr>
        <p:txBody>
          <a:bodyPr/>
          <a:lstStyle/>
          <a:p>
            <a:fld id="{10072E24-21C6-4907-9DC6-B1949CD2A686}" type="datetime1">
              <a:rPr lang="en-US" smtClean="0"/>
              <a:pPr/>
              <a:t>03/08/2015</a:t>
            </a:fld>
            <a:endParaRPr lang="en-US" smtClean="0"/>
          </a:p>
        </p:txBody>
      </p:sp>
      <p:sp>
        <p:nvSpPr>
          <p:cNvPr id="61442" name="Slide Number Placeholder 3"/>
          <p:cNvSpPr>
            <a:spLocks noGrp="1"/>
          </p:cNvSpPr>
          <p:nvPr>
            <p:ph type="sldNum" sz="quarter" idx="12"/>
          </p:nvPr>
        </p:nvSpPr>
        <p:spPr>
          <a:noFill/>
        </p:spPr>
        <p:txBody>
          <a:bodyPr/>
          <a:lstStyle/>
          <a:p>
            <a:fld id="{31C54F0D-E5A3-41C8-9046-1FC297D17733}" type="slidenum">
              <a:rPr lang="en-US" smtClean="0"/>
              <a:pPr/>
              <a:t>8</a:t>
            </a:fld>
            <a:endParaRPr lang="en-US" smtClean="0"/>
          </a:p>
        </p:txBody>
      </p:sp>
      <p:sp>
        <p:nvSpPr>
          <p:cNvPr id="61443" name="Rectangle 2"/>
          <p:cNvSpPr>
            <a:spLocks/>
          </p:cNvSpPr>
          <p:nvPr/>
        </p:nvSpPr>
        <p:spPr bwMode="auto">
          <a:xfrm>
            <a:off x="1371600" y="304801"/>
            <a:ext cx="7543800" cy="800219"/>
          </a:xfrm>
          <a:prstGeom prst="rect">
            <a:avLst/>
          </a:prstGeom>
          <a:noFill/>
          <a:ln w="9525">
            <a:noFill/>
            <a:miter lim="800000"/>
            <a:headEnd/>
            <a:tailEnd/>
          </a:ln>
        </p:spPr>
        <p:txBody>
          <a:bodyPr wrap="square">
            <a:spAutoFit/>
          </a:bodyPr>
          <a:lstStyle/>
          <a:p>
            <a:pPr algn="ctr"/>
            <a:r>
              <a:rPr lang="en-US" b="1" dirty="0">
                <a:latin typeface="Calibri" pitchFamily="34" charset="0"/>
                <a:ea typeface="Arial Unicode MS" pitchFamily="34" charset="-128"/>
                <a:cs typeface="Arial" charset="0"/>
              </a:rPr>
              <a:t>WASTELAND &amp;   WETLAND DEVELOPMENT </a:t>
            </a:r>
          </a:p>
          <a:p>
            <a:pPr algn="ctr"/>
            <a:r>
              <a:rPr lang="en-US" sz="2800" b="1" dirty="0">
                <a:latin typeface="Calibri" pitchFamily="34" charset="0"/>
                <a:ea typeface="Arial Unicode MS" pitchFamily="34" charset="-128"/>
                <a:cs typeface="Arial" charset="0"/>
              </a:rPr>
              <a:t> </a:t>
            </a:r>
          </a:p>
        </p:txBody>
      </p:sp>
      <p:sp>
        <p:nvSpPr>
          <p:cNvPr id="61444" name="Rectangle 3"/>
          <p:cNvSpPr>
            <a:spLocks/>
          </p:cNvSpPr>
          <p:nvPr/>
        </p:nvSpPr>
        <p:spPr bwMode="auto">
          <a:xfrm>
            <a:off x="457200" y="1143000"/>
            <a:ext cx="8229600" cy="5715000"/>
          </a:xfrm>
          <a:prstGeom prst="rect">
            <a:avLst/>
          </a:prstGeom>
          <a:noFill/>
          <a:ln w="9525">
            <a:noFill/>
            <a:miter lim="800000"/>
            <a:headEnd/>
            <a:tailEnd/>
          </a:ln>
        </p:spPr>
        <p:txBody>
          <a:bodyPr/>
          <a:lstStyle/>
          <a:p>
            <a:pPr marL="609600" indent="-609600">
              <a:spcBef>
                <a:spcPct val="20000"/>
              </a:spcBef>
            </a:pPr>
            <a:endParaRPr lang="en-US" sz="2000" dirty="0">
              <a:latin typeface="Book Antiqua" pitchFamily="18" charset="0"/>
            </a:endParaRPr>
          </a:p>
          <a:p>
            <a:pPr marL="609600" indent="-609600" algn="just">
              <a:spcBef>
                <a:spcPct val="20000"/>
              </a:spcBef>
              <a:buFontTx/>
              <a:buChar char="•"/>
            </a:pPr>
            <a:r>
              <a:rPr lang="en-US" sz="2000" dirty="0" smtClean="0">
                <a:latin typeface="Book Antiqua" pitchFamily="18" charset="0"/>
              </a:rPr>
              <a:t>We have huge wasteland.  </a:t>
            </a:r>
            <a:r>
              <a:rPr lang="en-US" sz="2000" dirty="0">
                <a:latin typeface="Book Antiqua" pitchFamily="18" charset="0"/>
              </a:rPr>
              <a:t>This is mainly saline; in inland areas and in the margins of deserts.  In addition to this, there are huge un-surveyed areas on margin of desert.</a:t>
            </a:r>
          </a:p>
          <a:p>
            <a:pPr marL="609600" indent="-609600" algn="just">
              <a:spcBef>
                <a:spcPct val="20000"/>
              </a:spcBef>
              <a:buFontTx/>
              <a:buChar char="•"/>
            </a:pPr>
            <a:endParaRPr lang="en-US" sz="2000" dirty="0">
              <a:latin typeface="Book Antiqua" pitchFamily="18" charset="0"/>
            </a:endParaRPr>
          </a:p>
          <a:p>
            <a:pPr marL="609600" indent="-609600" algn="just">
              <a:spcBef>
                <a:spcPct val="20000"/>
              </a:spcBef>
              <a:buFontTx/>
              <a:buChar char="•"/>
            </a:pPr>
            <a:r>
              <a:rPr lang="en-US" sz="2000" dirty="0">
                <a:latin typeface="Book Antiqua" pitchFamily="18" charset="0"/>
              </a:rPr>
              <a:t>Wetland is an area of land where soil is saturated with moisture permanently or seasonally covered by sea water. </a:t>
            </a:r>
          </a:p>
          <a:p>
            <a:pPr marL="609600" indent="-609600" algn="just">
              <a:spcBef>
                <a:spcPct val="20000"/>
              </a:spcBef>
              <a:buFontTx/>
              <a:buChar char="•"/>
            </a:pPr>
            <a:endParaRPr lang="en-US" sz="2000" dirty="0">
              <a:latin typeface="Book Antiqua" pitchFamily="18" charset="0"/>
            </a:endParaRPr>
          </a:p>
          <a:p>
            <a:pPr marL="609600" indent="-609600" algn="just">
              <a:spcBef>
                <a:spcPct val="20000"/>
              </a:spcBef>
              <a:buFontTx/>
              <a:buChar char="•"/>
            </a:pPr>
            <a:r>
              <a:rPr lang="en-US" sz="2000" dirty="0">
                <a:latin typeface="Book Antiqua" pitchFamily="18" charset="0"/>
              </a:rPr>
              <a:t>Nearly 25 </a:t>
            </a:r>
            <a:r>
              <a:rPr lang="en-US" sz="2000" dirty="0" err="1">
                <a:latin typeface="Book Antiqua" pitchFamily="18" charset="0"/>
              </a:rPr>
              <a:t>lakh</a:t>
            </a:r>
            <a:r>
              <a:rPr lang="en-US" sz="2000" dirty="0">
                <a:latin typeface="Book Antiqua" pitchFamily="18" charset="0"/>
              </a:rPr>
              <a:t> hectares of waste land are </a:t>
            </a:r>
            <a:r>
              <a:rPr lang="en-US" sz="2000" dirty="0" smtClean="0">
                <a:latin typeface="Book Antiqua" pitchFamily="18" charset="0"/>
              </a:rPr>
              <a:t> available. Majority </a:t>
            </a:r>
            <a:r>
              <a:rPr lang="en-US" sz="2000" dirty="0">
                <a:latin typeface="Book Antiqua" pitchFamily="18" charset="0"/>
              </a:rPr>
              <a:t>of such land is not </a:t>
            </a:r>
            <a:r>
              <a:rPr lang="en-US" sz="2000" dirty="0" smtClean="0">
                <a:latin typeface="Book Antiqua" pitchFamily="18" charset="0"/>
              </a:rPr>
              <a:t>surveyed. </a:t>
            </a:r>
            <a:endParaRPr lang="en-US" dirty="0">
              <a:latin typeface="Book Antiqua" pitchFamily="18" charset="0"/>
            </a:endParaRPr>
          </a:p>
          <a:p>
            <a:pPr marL="609600" indent="-609600" algn="just">
              <a:spcBef>
                <a:spcPct val="20000"/>
              </a:spcBef>
              <a:buFontTx/>
              <a:buChar char="•"/>
            </a:pPr>
            <a:endParaRPr lang="en-US" sz="1200" dirty="0">
              <a:latin typeface="Book Antiqua" pitchFamily="18" charset="0"/>
            </a:endParaRPr>
          </a:p>
        </p:txBody>
      </p:sp>
      <p:pic>
        <p:nvPicPr>
          <p:cNvPr id="61445"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228600"/>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3" name="Date Placeholder 8"/>
          <p:cNvSpPr>
            <a:spLocks noGrp="1"/>
          </p:cNvSpPr>
          <p:nvPr>
            <p:ph type="dt" sz="half" idx="10"/>
          </p:nvPr>
        </p:nvSpPr>
        <p:spPr>
          <a:noFill/>
        </p:spPr>
        <p:txBody>
          <a:bodyPr/>
          <a:lstStyle/>
          <a:p>
            <a:fld id="{2E81990D-4A6E-41EA-BCF8-B523BB98D84D}" type="datetime1">
              <a:rPr lang="en-US" smtClean="0"/>
              <a:pPr/>
              <a:t>03/08/2015</a:t>
            </a:fld>
            <a:endParaRPr lang="en-US" smtClean="0"/>
          </a:p>
        </p:txBody>
      </p:sp>
      <p:sp>
        <p:nvSpPr>
          <p:cNvPr id="62466" name="Slide Number Placeholder 3"/>
          <p:cNvSpPr>
            <a:spLocks noGrp="1"/>
          </p:cNvSpPr>
          <p:nvPr>
            <p:ph type="sldNum" sz="quarter" idx="12"/>
          </p:nvPr>
        </p:nvSpPr>
        <p:spPr>
          <a:noFill/>
        </p:spPr>
        <p:txBody>
          <a:bodyPr/>
          <a:lstStyle/>
          <a:p>
            <a:fld id="{86AC7D18-C88D-4DBB-9313-AD64D87D84C7}" type="slidenum">
              <a:rPr lang="en-US" smtClean="0"/>
              <a:pPr/>
              <a:t>9</a:t>
            </a:fld>
            <a:endParaRPr lang="en-US" smtClean="0"/>
          </a:p>
        </p:txBody>
      </p:sp>
      <p:sp>
        <p:nvSpPr>
          <p:cNvPr id="62467" name="Rectangle 2"/>
          <p:cNvSpPr>
            <a:spLocks noGrp="1"/>
          </p:cNvSpPr>
          <p:nvPr>
            <p:ph type="title" idx="4294967295"/>
          </p:nvPr>
        </p:nvSpPr>
        <p:spPr>
          <a:xfrm>
            <a:off x="1676400" y="228600"/>
            <a:ext cx="6858000" cy="990600"/>
          </a:xfrm>
        </p:spPr>
        <p:txBody>
          <a:bodyPr lIns="0" rIns="0" bIns="0"/>
          <a:lstStyle/>
          <a:p>
            <a:pPr algn="ctr"/>
            <a:r>
              <a:rPr lang="en-US" sz="3200" b="1" dirty="0" smtClean="0">
                <a:latin typeface="Calibri" pitchFamily="34" charset="0"/>
              </a:rPr>
              <a:t>Wetland Development</a:t>
            </a:r>
          </a:p>
        </p:txBody>
      </p:sp>
      <p:sp>
        <p:nvSpPr>
          <p:cNvPr id="62468" name="Rectangle 3"/>
          <p:cNvSpPr>
            <a:spLocks noGrp="1"/>
          </p:cNvSpPr>
          <p:nvPr>
            <p:ph type="body" sz="half" idx="4294967295"/>
          </p:nvPr>
        </p:nvSpPr>
        <p:spPr>
          <a:xfrm>
            <a:off x="685800" y="1143000"/>
            <a:ext cx="8001000" cy="5257800"/>
          </a:xfrm>
        </p:spPr>
        <p:txBody>
          <a:bodyPr>
            <a:normAutofit/>
          </a:bodyPr>
          <a:lstStyle/>
          <a:p>
            <a:pPr algn="just">
              <a:lnSpc>
                <a:spcPct val="90000"/>
              </a:lnSpc>
              <a:buClr>
                <a:srgbClr val="996633"/>
              </a:buClr>
            </a:pPr>
            <a:endParaRPr lang="en-US" sz="2400" dirty="0" smtClean="0"/>
          </a:p>
          <a:p>
            <a:pPr algn="just">
              <a:lnSpc>
                <a:spcPct val="90000"/>
              </a:lnSpc>
              <a:buClr>
                <a:srgbClr val="996633"/>
              </a:buClr>
            </a:pPr>
            <a:r>
              <a:rPr lang="en-US" sz="2400" dirty="0" smtClean="0"/>
              <a:t>There are vast wetlands in the state.</a:t>
            </a:r>
          </a:p>
          <a:p>
            <a:pPr algn="just">
              <a:lnSpc>
                <a:spcPct val="90000"/>
              </a:lnSpc>
              <a:buClr>
                <a:srgbClr val="996633"/>
              </a:buClr>
              <a:buNone/>
            </a:pPr>
            <a:endParaRPr lang="en-US" sz="2400" dirty="0" smtClean="0"/>
          </a:p>
          <a:p>
            <a:pPr algn="just">
              <a:lnSpc>
                <a:spcPct val="90000"/>
              </a:lnSpc>
              <a:buClr>
                <a:srgbClr val="996633"/>
              </a:buClr>
            </a:pPr>
            <a:r>
              <a:rPr lang="en-US" sz="2400" dirty="0" smtClean="0"/>
              <a:t>Wetlands may be converted into major production areas for sea food - fisheries, vegetation, and medicinal plants  with changing management practices for production of rice to reduce anaerobic decomposition that is the major source of methane. All these have huge internal and external markets and will be a great support for food security</a:t>
            </a:r>
          </a:p>
          <a:p>
            <a:pPr algn="just">
              <a:lnSpc>
                <a:spcPct val="90000"/>
              </a:lnSpc>
              <a:buClr>
                <a:srgbClr val="996633"/>
              </a:buClr>
            </a:pPr>
            <a:r>
              <a:rPr lang="en-US" sz="2400" dirty="0" smtClean="0"/>
              <a:t>Technology is available for salinity resistant crops, trees including horticulture and rice. </a:t>
            </a:r>
          </a:p>
          <a:p>
            <a:pPr algn="just">
              <a:lnSpc>
                <a:spcPct val="90000"/>
              </a:lnSpc>
              <a:buClr>
                <a:srgbClr val="996633"/>
              </a:buClr>
            </a:pPr>
            <a:r>
              <a:rPr lang="en-US" sz="2400" dirty="0" smtClean="0"/>
              <a:t>This could be fruitfully grown in these areas providing sustainable livelihood. This will enhance cultivable areas</a:t>
            </a:r>
          </a:p>
        </p:txBody>
      </p:sp>
      <p:pic>
        <p:nvPicPr>
          <p:cNvPr id="62469"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0" y="-381000"/>
            <a:ext cx="1447800" cy="123983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2575</Words>
  <Application>Microsoft Office PowerPoint</Application>
  <PresentationFormat>On-screen Show (4:3)</PresentationFormat>
  <Paragraphs>285</Paragraphs>
  <Slides>29</Slides>
  <Notes>12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     “GUJARAT AGRICULTURE”  THE CURRENT SITUATION      </vt:lpstr>
      <vt:lpstr> WAY FOREWORD PART - II  </vt:lpstr>
      <vt:lpstr>SUSTAINABLE DEVELOPMENT</vt:lpstr>
      <vt:lpstr> Farmer Development Agency </vt:lpstr>
      <vt:lpstr>DEPARTMENT  OF AGRI WITH RURAL DEVELOPMENT TALUKA LEVEL ACTION PLAN  A New Initiative </vt:lpstr>
      <vt:lpstr>TALUKA LEVEL ACTION PLAN </vt:lpstr>
      <vt:lpstr> AGRO INDUSTRIES IN VILLAGES    </vt:lpstr>
      <vt:lpstr>Slide 8</vt:lpstr>
      <vt:lpstr>Wetland Development</vt:lpstr>
      <vt:lpstr>Wasteland – Wetland Development</vt:lpstr>
      <vt:lpstr>Slide 11</vt:lpstr>
      <vt:lpstr>OPEN AREAS IN URBAN CENTRES </vt:lpstr>
      <vt:lpstr> Development of Sustainable Food Value Chain for Climate Smart Agriculture  </vt:lpstr>
      <vt:lpstr> Development of Sustainable Food Value Chain for Climate Smart Agriculture  </vt:lpstr>
      <vt:lpstr> Development of Sustainable Food Value Chain for Climate Smart Agriculture  </vt:lpstr>
      <vt:lpstr>MISSION FOR WOMEN FARMERS </vt:lpstr>
      <vt:lpstr>“KNOWLEDGE MULTIPLIER HUB”-Why?</vt:lpstr>
      <vt:lpstr>Objectives of the Knowledge Multiplier Hub</vt:lpstr>
      <vt:lpstr>  Multiple Source of Income </vt:lpstr>
      <vt:lpstr>  Multiple Source of Income </vt:lpstr>
      <vt:lpstr>Use of Science and Technology. </vt:lpstr>
      <vt:lpstr>FOCUS ON DEVELOPMENT OF ANIMAL HUSBANDRY </vt:lpstr>
      <vt:lpstr>EPILOGUE </vt:lpstr>
      <vt:lpstr>ABOUT NCCSD</vt:lpstr>
      <vt:lpstr>NCCSD -APPROACH </vt:lpstr>
      <vt:lpstr>Slide 26</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Lizaben</cp:lastModifiedBy>
  <cp:revision>24</cp:revision>
  <dcterms:created xsi:type="dcterms:W3CDTF">2006-08-16T00:00:00Z</dcterms:created>
  <dcterms:modified xsi:type="dcterms:W3CDTF">2015-08-03T07:01:10Z</dcterms:modified>
</cp:coreProperties>
</file>