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8" r:id="rId2"/>
    <p:sldId id="306" r:id="rId3"/>
    <p:sldId id="257" r:id="rId4"/>
    <p:sldId id="305" r:id="rId5"/>
    <p:sldId id="262" r:id="rId6"/>
    <p:sldId id="263" r:id="rId7"/>
    <p:sldId id="264" r:id="rId8"/>
    <p:sldId id="267" r:id="rId9"/>
    <p:sldId id="290" r:id="rId10"/>
    <p:sldId id="269" r:id="rId11"/>
    <p:sldId id="265" r:id="rId12"/>
    <p:sldId id="266" r:id="rId13"/>
    <p:sldId id="270" r:id="rId14"/>
    <p:sldId id="271" r:id="rId15"/>
    <p:sldId id="272" r:id="rId16"/>
    <p:sldId id="273" r:id="rId17"/>
    <p:sldId id="274" r:id="rId18"/>
    <p:sldId id="275" r:id="rId19"/>
    <p:sldId id="291" r:id="rId20"/>
    <p:sldId id="292" r:id="rId21"/>
    <p:sldId id="293" r:id="rId22"/>
    <p:sldId id="298" r:id="rId23"/>
    <p:sldId id="300" r:id="rId24"/>
    <p:sldId id="301" r:id="rId25"/>
    <p:sldId id="295" r:id="rId26"/>
    <p:sldId id="296" r:id="rId27"/>
    <p:sldId id="297" r:id="rId28"/>
    <p:sldId id="289" r:id="rId29"/>
    <p:sldId id="276" r:id="rId30"/>
    <p:sldId id="302" r:id="rId31"/>
    <p:sldId id="307" r:id="rId32"/>
    <p:sldId id="303" r:id="rId33"/>
    <p:sldId id="308" r:id="rId34"/>
    <p:sldId id="309" r:id="rId35"/>
    <p:sldId id="260" r:id="rId36"/>
    <p:sldId id="26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606" autoAdjust="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2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3CEE9E-FE1D-4CCE-AF32-5B7F0A6E54FE}" type="datetimeFigureOut">
              <a:rPr lang="en-US" smtClean="0"/>
              <a:pPr/>
              <a:t>02/07/2015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EACE56-48E6-4102-A829-30D8BF153F8F}" type="slidenum">
              <a:rPr lang="en-US" smtClean="0"/>
              <a:pPr/>
              <a:t>‹#›</a:t>
            </a:fld>
            <a:endParaRPr lang="en-US"/>
          </a:p>
        </p:txBody>
      </p:sp>
    </p:spTree>
    <p:extLst>
      <p:ext uri="{BB962C8B-B14F-4D97-AF65-F5344CB8AC3E}">
        <p14:creationId xmlns="" xmlns:p14="http://schemas.microsoft.com/office/powerpoint/2010/main" val="3037584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7A2FCD-5BF9-43D5-807A-21DEE3D09497}" type="datetimeFigureOut">
              <a:rPr lang="en-US" smtClean="0"/>
              <a:pPr/>
              <a:t>02/07/2015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9EAE87-00C0-4F43-87D9-F13A03F9CC7C}" type="slidenum">
              <a:rPr lang="en-US" smtClean="0"/>
              <a:pPr/>
              <a:t>‹#›</a:t>
            </a:fld>
            <a:endParaRPr lang="en-US"/>
          </a:p>
        </p:txBody>
      </p:sp>
    </p:spTree>
    <p:extLst>
      <p:ext uri="{BB962C8B-B14F-4D97-AF65-F5344CB8AC3E}">
        <p14:creationId xmlns="" xmlns:p14="http://schemas.microsoft.com/office/powerpoint/2010/main" val="4012711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C8202-A337-4E4F-BF12-EB3417F7B7D2}" type="slidenum">
              <a:rPr lang="en-US"/>
              <a:pPr/>
              <a:t>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C8202-A337-4E4F-BF12-EB3417F7B7D2}" type="slidenum">
              <a:rPr lang="en-US"/>
              <a:pPr/>
              <a:t>16</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C8202-A337-4E4F-BF12-EB3417F7B7D2}" type="slidenum">
              <a:rPr lang="en-US"/>
              <a:pPr/>
              <a:t>17</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C8202-A337-4E4F-BF12-EB3417F7B7D2}" type="slidenum">
              <a:rPr lang="en-US"/>
              <a:pPr/>
              <a:t>18</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C8202-A337-4E4F-BF12-EB3417F7B7D2}" type="slidenum">
              <a:rPr lang="en-US"/>
              <a:pPr/>
              <a:t>19</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C8202-A337-4E4F-BF12-EB3417F7B7D2}" type="slidenum">
              <a:rPr lang="en-US"/>
              <a:pPr/>
              <a:t>20</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C8202-A337-4E4F-BF12-EB3417F7B7D2}" type="slidenum">
              <a:rPr lang="en-US"/>
              <a:pPr/>
              <a:t>21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7681904-1DD1-4BFA-BF4B-3BB508059497}" type="slidenum">
              <a:rPr lang="en-US" smtClean="0">
                <a:cs typeface="Arial" pitchFamily="34" charset="0"/>
              </a:rPr>
              <a:pPr/>
              <a:t>22</a:t>
            </a:fld>
            <a:endParaRPr lang="en-US" smtClean="0">
              <a:cs typeface="Arial" pitchFamily="34" charset="0"/>
            </a:endParaRP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I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FF22D7B-F884-4EC2-9FA3-BF686F5BF64A}" type="slidenum">
              <a:rPr lang="en-US" smtClean="0">
                <a:cs typeface="Arial" pitchFamily="34" charset="0"/>
              </a:rPr>
              <a:pPr/>
              <a:t>23</a:t>
            </a:fld>
            <a:endParaRPr lang="en-US" smtClean="0">
              <a:cs typeface="Arial" pitchFamily="34" charset="0"/>
            </a:endParaRPr>
          </a:p>
        </p:txBody>
      </p:sp>
      <p:sp>
        <p:nvSpPr>
          <p:cNvPr id="132099" name="Text Box 2"/>
          <p:cNvSpPr txBox="1">
            <a:spLocks noChangeArrowheads="1"/>
          </p:cNvSpPr>
          <p:nvPr/>
        </p:nvSpPr>
        <p:spPr bwMode="auto">
          <a:xfrm>
            <a:off x="0" y="0"/>
            <a:ext cx="1551" cy="1560"/>
          </a:xfrm>
          <a:prstGeom prst="rect">
            <a:avLst/>
          </a:prstGeom>
          <a:noFill/>
          <a:ln w="9525">
            <a:solidFill>
              <a:srgbClr val="000000"/>
            </a:solidFill>
            <a:round/>
            <a:headEnd/>
            <a:tailEnd/>
          </a:ln>
        </p:spPr>
        <p:txBody>
          <a:bodyPr lIns="88306" tIns="59731" rIns="88306" bIns="44154" anchor="b"/>
          <a:lstStyle/>
          <a:p>
            <a:pPr>
              <a:lnSpc>
                <a:spcPct val="93000"/>
              </a:lnSpc>
              <a:buClr>
                <a:srgbClr val="000000"/>
              </a:buClr>
              <a:buSzPct val="100000"/>
            </a:pPr>
            <a:fld id="{D1829947-772D-4AB5-998B-531C3E9806EA}" type="slidenum">
              <a:rPr lang="en-US">
                <a:solidFill>
                  <a:srgbClr val="000000"/>
                </a:solidFill>
                <a:cs typeface="Lucida Sans Unicode" pitchFamily="34" charset="0"/>
              </a:rPr>
              <a:pPr>
                <a:lnSpc>
                  <a:spcPct val="93000"/>
                </a:lnSpc>
                <a:buClr>
                  <a:srgbClr val="000000"/>
                </a:buClr>
                <a:buSzPct val="100000"/>
              </a:pPr>
              <a:t>23</a:t>
            </a:fld>
            <a:fld id="{E0A05BF6-4E68-4215-8340-D6390FADB9C0}" type="slidenum">
              <a:rPr lang="en-US">
                <a:solidFill>
                  <a:srgbClr val="000000"/>
                </a:solidFill>
                <a:cs typeface="Lucida Sans Unicode" pitchFamily="34" charset="0"/>
              </a:rPr>
              <a:pPr>
                <a:lnSpc>
                  <a:spcPct val="93000"/>
                </a:lnSpc>
                <a:buClr>
                  <a:srgbClr val="000000"/>
                </a:buClr>
                <a:buSzPct val="100000"/>
              </a:pPr>
              <a:t>23</a:t>
            </a:fld>
            <a:endParaRPr lang="en-US">
              <a:solidFill>
                <a:srgbClr val="000000"/>
              </a:solidFill>
              <a:cs typeface="Lucida Sans Unicode" pitchFamily="34" charset="0"/>
            </a:endParaRPr>
          </a:p>
        </p:txBody>
      </p:sp>
      <p:sp>
        <p:nvSpPr>
          <p:cNvPr id="132100" name="Rectangle 3"/>
          <p:cNvSpPr>
            <a:spLocks noGrp="1" noRot="1" noChangeAspect="1" noChangeArrowheads="1" noTextEdit="1"/>
          </p:cNvSpPr>
          <p:nvPr>
            <p:ph type="sldImg"/>
          </p:nvPr>
        </p:nvSpPr>
        <p:spPr bwMode="auto">
          <a:xfrm>
            <a:off x="0" y="0"/>
            <a:ext cx="1588" cy="1588"/>
          </a:xfrm>
          <a:noFill/>
          <a:ln>
            <a:solidFill>
              <a:srgbClr val="000000"/>
            </a:solidFill>
            <a:miter lim="800000"/>
            <a:headEnd/>
            <a:tailEnd/>
          </a:ln>
        </p:spPr>
      </p:sp>
      <p:sp>
        <p:nvSpPr>
          <p:cNvPr id="132101" name="Rectangle 4"/>
          <p:cNvSpPr>
            <a:spLocks noGrp="1" noChangeArrowheads="1"/>
          </p:cNvSpPr>
          <p:nvPr>
            <p:ph type="body" idx="1"/>
          </p:nvPr>
        </p:nvSpPr>
        <p:spPr bwMode="auto">
          <a:xfrm>
            <a:off x="0" y="0"/>
            <a:ext cx="1551" cy="1560"/>
          </a:xfrm>
          <a:noFill/>
          <a:ln>
            <a:solidFill>
              <a:srgbClr val="000000"/>
            </a:solidFill>
            <a:round/>
            <a:headEnd/>
            <a:tailEnd/>
          </a:ln>
        </p:spPr>
        <p:txBody>
          <a:bodyPr wrap="none" tIns="17308" numCol="1" anchor="ctr" anchorCtr="0" compatLnSpc="1">
            <a:prstTxWarp prst="textNoShape">
              <a:avLst/>
            </a:prstTxWarp>
            <a:normAutofit fontScale="25000" lnSpcReduction="20000"/>
          </a:bodyPr>
          <a:lstStyle/>
          <a:p>
            <a:pPr>
              <a:lnSpc>
                <a:spcPct val="93000"/>
              </a:lnSpc>
              <a:spcBef>
                <a:spcPct val="0"/>
              </a:spcBef>
            </a:pPr>
            <a:endParaRPr lang="en-US" sz="2000" dirty="0" smtClean="0">
              <a:cs typeface="Lucida Sans Unicode"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C8202-A337-4E4F-BF12-EB3417F7B7D2}" type="slidenum">
              <a:rPr lang="en-US"/>
              <a:pPr/>
              <a:t>25</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C8202-A337-4E4F-BF12-EB3417F7B7D2}" type="slidenum">
              <a:rPr lang="en-US"/>
              <a:pPr/>
              <a:t>26</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C8202-A337-4E4F-BF12-EB3417F7B7D2}" type="slidenum">
              <a:rPr lang="en-US"/>
              <a:pPr/>
              <a:t>5</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C8202-A337-4E4F-BF12-EB3417F7B7D2}" type="slidenum">
              <a:rPr lang="en-US"/>
              <a:pPr/>
              <a:t>27</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C8202-A337-4E4F-BF12-EB3417F7B7D2}" type="slidenum">
              <a:rPr lang="en-US"/>
              <a:pPr/>
              <a:t>29</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C8202-A337-4E4F-BF12-EB3417F7B7D2}" type="slidenum">
              <a:rPr lang="en-US"/>
              <a:pPr/>
              <a:t>30</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C8202-A337-4E4F-BF12-EB3417F7B7D2}" type="slidenum">
              <a:rPr lang="en-US"/>
              <a:pPr/>
              <a:t>31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C8202-A337-4E4F-BF12-EB3417F7B7D2}" type="slidenum">
              <a:rPr lang="en-US"/>
              <a:pPr/>
              <a:t>32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C8202-A337-4E4F-BF12-EB3417F7B7D2}" type="slidenum">
              <a:rPr lang="en-US"/>
              <a:pPr/>
              <a:t>33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C8202-A337-4E4F-BF12-EB3417F7B7D2}" type="slidenum">
              <a:rPr lang="en-US"/>
              <a:pPr/>
              <a:t>6</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C8202-A337-4E4F-BF12-EB3417F7B7D2}" type="slidenum">
              <a:rPr lang="en-US"/>
              <a:pPr/>
              <a:t>7</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C8202-A337-4E4F-BF12-EB3417F7B7D2}" type="slidenum">
              <a:rPr lang="en-US"/>
              <a:pPr/>
              <a:t>11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C8202-A337-4E4F-BF12-EB3417F7B7D2}" type="slidenum">
              <a:rPr lang="en-US"/>
              <a:pPr/>
              <a:t>12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C8202-A337-4E4F-BF12-EB3417F7B7D2}" type="slidenum">
              <a:rPr lang="en-US"/>
              <a:pPr/>
              <a:t>13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C8202-A337-4E4F-BF12-EB3417F7B7D2}" type="slidenum">
              <a:rPr lang="en-US"/>
              <a:pPr/>
              <a:t>14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C8202-A337-4E4F-BF12-EB3417F7B7D2}" type="slidenum">
              <a:rPr lang="en-US"/>
              <a:pPr/>
              <a:t>15</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18D9B4C8-94CE-4B1F-BC2F-F1F7CA66B7B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02/07/2015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02/07/2015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02/07/2015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02/07/2015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02/07/2015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02/07/2015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hyperlink" Target="http://www.theguardian.com/world/2015/mar/20/france-decrees-new-rooftops-must-be-covered-in-plants-or-solar-panels"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rotWithShape="1">
          <a:blip r:embed="rId2" cstate="print">
            <a:extLst/>
          </a:blip>
          <a:srcRect r="48333" b="47778"/>
          <a:stretch/>
        </p:blipFill>
        <p:spPr bwMode="auto">
          <a:xfrm>
            <a:off x="0" y="0"/>
            <a:ext cx="2771457" cy="2100943"/>
          </a:xfrm>
          <a:prstGeom prst="rect">
            <a:avLst/>
          </a:prstGeom>
          <a:noFill/>
          <a:ln w="9525">
            <a:noFill/>
            <a:miter lim="800000"/>
            <a:headEnd/>
            <a:tailEnd/>
          </a:ln>
        </p:spPr>
      </p:pic>
      <p:sp>
        <p:nvSpPr>
          <p:cNvPr id="2" name="Title 1"/>
          <p:cNvSpPr>
            <a:spLocks noGrp="1"/>
          </p:cNvSpPr>
          <p:nvPr>
            <p:ph type="ctrTitle"/>
          </p:nvPr>
        </p:nvSpPr>
        <p:spPr>
          <a:xfrm>
            <a:off x="1066800" y="1295400"/>
            <a:ext cx="7725615" cy="1295400"/>
          </a:xfrm>
          <a:solidFill>
            <a:schemeClr val="bg1"/>
          </a:solidFill>
        </p:spPr>
        <p:txBody>
          <a:bodyPr anchor="ctr">
            <a:noAutofit/>
          </a:bodyPr>
          <a:lstStyle/>
          <a:p>
            <a:r>
              <a:rPr lang="en-US" sz="2800" b="1" dirty="0" smtClean="0">
                <a:solidFill>
                  <a:schemeClr val="accent6">
                    <a:lumMod val="75000"/>
                  </a:schemeClr>
                </a:solidFill>
                <a:latin typeface="+mn-lt"/>
              </a:rPr>
              <a:t>CLIMATE SMART CITIES</a:t>
            </a:r>
            <a:br>
              <a:rPr lang="en-US" sz="2800" b="1" dirty="0" smtClean="0">
                <a:solidFill>
                  <a:schemeClr val="accent6">
                    <a:lumMod val="75000"/>
                  </a:schemeClr>
                </a:solidFill>
                <a:latin typeface="+mn-lt"/>
              </a:rPr>
            </a:br>
            <a:r>
              <a:rPr lang="en-US" sz="2800" b="1" dirty="0" smtClean="0">
                <a:solidFill>
                  <a:schemeClr val="accent6">
                    <a:lumMod val="75000"/>
                  </a:schemeClr>
                </a:solidFill>
                <a:latin typeface="+mn-lt"/>
              </a:rPr>
              <a:t>THE ROLE OF PUBLIC LEADERSHIP </a:t>
            </a:r>
            <a:endParaRPr lang="en-US" sz="2800" b="1" dirty="0">
              <a:solidFill>
                <a:schemeClr val="accent6">
                  <a:lumMod val="75000"/>
                </a:schemeClr>
              </a:solidFill>
              <a:latin typeface="+mn-lt"/>
            </a:endParaRPr>
          </a:p>
        </p:txBody>
      </p:sp>
      <p:pic>
        <p:nvPicPr>
          <p:cNvPr id="3" name="Picture 2" descr="https://encrypted-tbn3.gstatic.com/images?q=tbn:ANd9GcSNMh6Rji0eztXv77_14_w4SwaHJ56XFGHRCHA6UahykaDZCVuXHQ"/>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0546" r="17877" b="25510"/>
          <a:stretch/>
        </p:blipFill>
        <p:spPr bwMode="auto">
          <a:xfrm>
            <a:off x="7620001" y="0"/>
            <a:ext cx="1524000" cy="1143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p:cNvSpPr/>
          <p:nvPr/>
        </p:nvSpPr>
        <p:spPr>
          <a:xfrm>
            <a:off x="1357290" y="4724401"/>
            <a:ext cx="7000924" cy="2031325"/>
          </a:xfrm>
          <a:prstGeom prst="rect">
            <a:avLst/>
          </a:prstGeom>
          <a:solidFill>
            <a:schemeClr val="bg1"/>
          </a:solidFill>
        </p:spPr>
        <p:txBody>
          <a:bodyPr wrap="square">
            <a:spAutoFit/>
          </a:bodyPr>
          <a:lstStyle/>
          <a:p>
            <a:pPr algn="ctr"/>
            <a:r>
              <a:rPr lang="en-US" b="1" dirty="0" smtClean="0">
                <a:solidFill>
                  <a:srgbClr val="7030A0"/>
                </a:solidFill>
                <a:cs typeface="Arial" pitchFamily="34" charset="0"/>
              </a:rPr>
              <a:t>By </a:t>
            </a:r>
          </a:p>
          <a:p>
            <a:pPr algn="ctr"/>
            <a:r>
              <a:rPr lang="en-US" b="1" dirty="0" smtClean="0">
                <a:solidFill>
                  <a:srgbClr val="7030A0"/>
                </a:solidFill>
                <a:cs typeface="Arial" pitchFamily="34" charset="0"/>
              </a:rPr>
              <a:t>Dr. </a:t>
            </a:r>
            <a:r>
              <a:rPr lang="en-US" b="1" dirty="0" err="1" smtClean="0">
                <a:solidFill>
                  <a:srgbClr val="7030A0"/>
                </a:solidFill>
                <a:cs typeface="Arial" pitchFamily="34" charset="0"/>
              </a:rPr>
              <a:t>Kirit</a:t>
            </a:r>
            <a:r>
              <a:rPr lang="en-US" b="1" dirty="0" smtClean="0">
                <a:solidFill>
                  <a:srgbClr val="7030A0"/>
                </a:solidFill>
                <a:cs typeface="Arial" pitchFamily="34" charset="0"/>
              </a:rPr>
              <a:t> </a:t>
            </a:r>
            <a:r>
              <a:rPr lang="en-US" b="1" dirty="0" err="1" smtClean="0">
                <a:solidFill>
                  <a:srgbClr val="7030A0"/>
                </a:solidFill>
                <a:cs typeface="Arial" pitchFamily="34" charset="0"/>
              </a:rPr>
              <a:t>Shelat</a:t>
            </a:r>
            <a:r>
              <a:rPr lang="en-US" b="1" dirty="0" smtClean="0">
                <a:solidFill>
                  <a:srgbClr val="7030A0"/>
                </a:solidFill>
                <a:cs typeface="Arial" pitchFamily="34" charset="0"/>
              </a:rPr>
              <a:t>, I.A.S. (</a:t>
            </a:r>
            <a:r>
              <a:rPr lang="en-US" b="1" dirty="0" err="1" smtClean="0">
                <a:solidFill>
                  <a:srgbClr val="7030A0"/>
                </a:solidFill>
                <a:cs typeface="Arial" pitchFamily="34" charset="0"/>
              </a:rPr>
              <a:t>Retd</a:t>
            </a:r>
            <a:r>
              <a:rPr lang="en-US" b="1" dirty="0" smtClean="0">
                <a:solidFill>
                  <a:srgbClr val="7030A0"/>
                </a:solidFill>
                <a:cs typeface="Arial" pitchFamily="34" charset="0"/>
              </a:rPr>
              <a:t>) </a:t>
            </a:r>
          </a:p>
          <a:p>
            <a:pPr algn="ctr"/>
            <a:r>
              <a:rPr lang="en-US" b="1" dirty="0" smtClean="0">
                <a:solidFill>
                  <a:srgbClr val="7030A0"/>
                </a:solidFill>
                <a:cs typeface="Arial" pitchFamily="34" charset="0"/>
              </a:rPr>
              <a:t>National Council for Climate Change, Sustainable Development </a:t>
            </a:r>
          </a:p>
          <a:p>
            <a:pPr algn="ctr"/>
            <a:r>
              <a:rPr lang="en-US" b="1" dirty="0" smtClean="0">
                <a:solidFill>
                  <a:srgbClr val="7030A0"/>
                </a:solidFill>
                <a:cs typeface="Arial" pitchFamily="34" charset="0"/>
              </a:rPr>
              <a:t>and Public Leadership (NCCSD)</a:t>
            </a:r>
          </a:p>
          <a:p>
            <a:pPr algn="ctr"/>
            <a:r>
              <a:rPr lang="en-US" b="1" dirty="0" smtClean="0">
                <a:solidFill>
                  <a:srgbClr val="7030A0"/>
                </a:solidFill>
                <a:cs typeface="Arial" pitchFamily="34" charset="0"/>
              </a:rPr>
              <a:t>Ahmedabad</a:t>
            </a:r>
          </a:p>
          <a:p>
            <a:pPr algn="ctr"/>
            <a:r>
              <a:rPr lang="en-US" b="1" dirty="0" smtClean="0">
                <a:solidFill>
                  <a:srgbClr val="7030A0"/>
                </a:solidFill>
                <a:cs typeface="Arial" pitchFamily="34" charset="0"/>
              </a:rPr>
              <a:t>INDIA </a:t>
            </a:r>
          </a:p>
          <a:p>
            <a:pPr algn="ctr"/>
            <a:endParaRPr lang="en-US" b="1" dirty="0" smtClean="0">
              <a:solidFill>
                <a:srgbClr val="7030A0"/>
              </a:solidFill>
              <a:cs typeface="Arial" pitchFamily="34" charset="0"/>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1</a:t>
            </a:fld>
            <a:endParaRPr lang="en-US"/>
          </a:p>
        </p:txBody>
      </p:sp>
      <p:sp>
        <p:nvSpPr>
          <p:cNvPr id="11" name="TextBox 10"/>
          <p:cNvSpPr txBox="1"/>
          <p:nvPr/>
        </p:nvSpPr>
        <p:spPr>
          <a:xfrm>
            <a:off x="609600" y="3048000"/>
            <a:ext cx="8305800" cy="1508105"/>
          </a:xfrm>
          <a:prstGeom prst="rect">
            <a:avLst/>
          </a:prstGeom>
          <a:noFill/>
        </p:spPr>
        <p:txBody>
          <a:bodyPr wrap="square" rtlCol="0">
            <a:spAutoFit/>
          </a:bodyPr>
          <a:lstStyle/>
          <a:p>
            <a:pPr algn="ctr"/>
            <a:r>
              <a:rPr lang="en-US" sz="2400" b="1" dirty="0" smtClean="0">
                <a:solidFill>
                  <a:srgbClr val="7030A0"/>
                </a:solidFill>
              </a:rPr>
              <a:t>International Symposium on</a:t>
            </a:r>
          </a:p>
          <a:p>
            <a:pPr algn="ctr"/>
            <a:r>
              <a:rPr lang="en-US" sz="2400" b="1" dirty="0" smtClean="0">
                <a:solidFill>
                  <a:srgbClr val="7030A0"/>
                </a:solidFill>
              </a:rPr>
              <a:t>Combating Climate Change in C40 Megacities</a:t>
            </a:r>
          </a:p>
          <a:p>
            <a:pPr algn="ctr"/>
            <a:endParaRPr lang="en-US" sz="2400" b="1" dirty="0" smtClean="0">
              <a:solidFill>
                <a:srgbClr val="7030A0"/>
              </a:solidFill>
            </a:endParaRPr>
          </a:p>
          <a:p>
            <a:pPr algn="ctr"/>
            <a:r>
              <a:rPr lang="en-US" sz="2000" b="1" dirty="0" smtClean="0">
                <a:solidFill>
                  <a:srgbClr val="7030A0"/>
                </a:solidFill>
              </a:rPr>
              <a:t>22</a:t>
            </a:r>
            <a:r>
              <a:rPr lang="en-US" sz="2000" b="1" baseline="30000" dirty="0" smtClean="0">
                <a:solidFill>
                  <a:srgbClr val="7030A0"/>
                </a:solidFill>
              </a:rPr>
              <a:t>ND</a:t>
            </a:r>
            <a:r>
              <a:rPr lang="en-US" sz="2000" b="1" dirty="0" smtClean="0">
                <a:solidFill>
                  <a:srgbClr val="7030A0"/>
                </a:solidFill>
              </a:rPr>
              <a:t> April 2015</a:t>
            </a:r>
            <a:endParaRPr lang="en-US" b="1" dirty="0">
              <a:solidFill>
                <a:srgbClr val="7030A0"/>
              </a:solidFill>
            </a:endParaRPr>
          </a:p>
        </p:txBody>
      </p:sp>
    </p:spTree>
    <p:extLst>
      <p:ext uri="{BB962C8B-B14F-4D97-AF65-F5344CB8AC3E}">
        <p14:creationId xmlns="" xmlns:p14="http://schemas.microsoft.com/office/powerpoint/2010/main" val="729515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srcRect t="14289" b="4002"/>
          <a:stretch/>
        </p:blipFill>
        <p:spPr bwMode="auto">
          <a:xfrm>
            <a:off x="913867" y="990600"/>
            <a:ext cx="8001533" cy="4504800"/>
          </a:xfrm>
          <a:prstGeom prst="rect">
            <a:avLst/>
          </a:prstGeom>
          <a:noFill/>
          <a:ln w="9525">
            <a:solidFill>
              <a:schemeClr val="tx1"/>
            </a:solidFill>
            <a:miter lim="800000"/>
            <a:headEnd/>
            <a:tailEnd/>
          </a:ln>
          <a:effectLst/>
        </p:spPr>
      </p:pic>
      <p:sp>
        <p:nvSpPr>
          <p:cNvPr id="4" name="TextBox 3"/>
          <p:cNvSpPr txBox="1"/>
          <p:nvPr/>
        </p:nvSpPr>
        <p:spPr>
          <a:xfrm>
            <a:off x="913866" y="5638800"/>
            <a:ext cx="7849133" cy="646331"/>
          </a:xfrm>
          <a:prstGeom prst="rect">
            <a:avLst/>
          </a:prstGeom>
          <a:noFill/>
        </p:spPr>
        <p:txBody>
          <a:bodyPr wrap="square" rtlCol="0">
            <a:spAutoFit/>
          </a:bodyPr>
          <a:lstStyle/>
          <a:p>
            <a:r>
              <a:rPr lang="en-US" b="1" dirty="0" smtClean="0">
                <a:solidFill>
                  <a:srgbClr val="002060"/>
                </a:solidFill>
              </a:rPr>
              <a:t>Source: National Conclave on building smart cities _ draft concept note, Ministry of Urban Development, Government of India</a:t>
            </a:r>
            <a:endParaRPr lang="en-US" dirty="0"/>
          </a:p>
        </p:txBody>
      </p:sp>
      <p:pic>
        <p:nvPicPr>
          <p:cNvPr id="5" name="Picture 4" descr="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a:xfrm>
            <a:off x="0" y="-304800"/>
            <a:ext cx="1447800" cy="1239838"/>
          </a:xfrm>
          <a:prstGeom prst="rect">
            <a:avLst/>
          </a:prstGeom>
          <a:noFill/>
        </p:spPr>
      </p:pic>
      <p:sp>
        <p:nvSpPr>
          <p:cNvPr id="6" name="Rectangle 6"/>
          <p:cNvSpPr>
            <a:spLocks noChangeArrowheads="1"/>
          </p:cNvSpPr>
          <p:nvPr/>
        </p:nvSpPr>
        <p:spPr bwMode="blackWhite">
          <a:xfrm>
            <a:off x="533400" y="6567948"/>
            <a:ext cx="8610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7" name="Picture 7" descr="nccsindia"/>
          <p:cNvPicPr>
            <a:picLocks noChangeAspect="1" noChangeArrowheads="1"/>
          </p:cNvPicPr>
          <p:nvPr/>
        </p:nvPicPr>
        <p:blipFill>
          <a:blip r:embed="rId4"/>
          <a:srcRect/>
          <a:stretch>
            <a:fillRect/>
          </a:stretch>
        </p:blipFill>
        <p:spPr bwMode="auto">
          <a:xfrm>
            <a:off x="0" y="935038"/>
            <a:ext cx="533400" cy="5922962"/>
          </a:xfrm>
          <a:prstGeom prst="rect">
            <a:avLst/>
          </a:prstGeom>
          <a:solidFill>
            <a:srgbClr val="008000"/>
          </a:solidFill>
        </p:spPr>
      </p:pic>
      <p:sp>
        <p:nvSpPr>
          <p:cNvPr id="8" name="Rectangle 2"/>
          <p:cNvSpPr txBox="1">
            <a:spLocks/>
          </p:cNvSpPr>
          <p:nvPr/>
        </p:nvSpPr>
        <p:spPr>
          <a:xfrm>
            <a:off x="1447800" y="304800"/>
            <a:ext cx="7696200" cy="609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0" tIns="45720" rIns="0" bIns="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00" b="1" dirty="0" smtClean="0">
                <a:solidFill>
                  <a:schemeClr val="tx1"/>
                </a:solidFill>
                <a:latin typeface="Century Schoolbook" pitchFamily="18" charset="0"/>
              </a:rPr>
              <a:t>Instruments</a:t>
            </a:r>
            <a:endParaRPr lang="en-US" sz="2800" b="1" dirty="0">
              <a:solidFill>
                <a:schemeClr val="tx1"/>
              </a:solidFill>
              <a:latin typeface="Century Schoolbook"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87AA81B-ED10-4BF9-941B-8287B40D34FC}" type="slidenum">
              <a:rPr lang="en-US"/>
              <a:pPr/>
              <a:t>11</a:t>
            </a:fld>
            <a:endParaRPr lang="en-US" dirty="0"/>
          </a:p>
        </p:txBody>
      </p:sp>
      <p:sp>
        <p:nvSpPr>
          <p:cNvPr id="8194" name="Rectangle 2"/>
          <p:cNvSpPr>
            <a:spLocks noGrp="1"/>
          </p:cNvSpPr>
          <p:nvPr>
            <p:ph type="title" idx="4294967295"/>
          </p:nvPr>
        </p:nvSpPr>
        <p:spPr>
          <a:xfrm>
            <a:off x="1447800" y="304800"/>
            <a:ext cx="7696200" cy="609600"/>
          </a:xfrm>
        </p:spPr>
        <p:style>
          <a:lnRef idx="2">
            <a:schemeClr val="accent6">
              <a:shade val="50000"/>
            </a:schemeClr>
          </a:lnRef>
          <a:fillRef idx="1">
            <a:schemeClr val="accent6"/>
          </a:fillRef>
          <a:effectRef idx="0">
            <a:schemeClr val="accent6"/>
          </a:effectRef>
          <a:fontRef idx="minor">
            <a:schemeClr val="lt1"/>
          </a:fontRef>
        </p:style>
        <p:txBody>
          <a:bodyPr lIns="0" rIns="0" bIns="0" anchor="ctr">
            <a:noAutofit/>
          </a:bodyPr>
          <a:lstStyle/>
          <a:p>
            <a:r>
              <a:rPr lang="en-US" sz="2800" b="1" dirty="0" smtClean="0">
                <a:solidFill>
                  <a:schemeClr val="tx1"/>
                </a:solidFill>
                <a:latin typeface="Century Schoolbook" pitchFamily="18" charset="0"/>
              </a:rPr>
              <a:t>Public Leadership </a:t>
            </a:r>
            <a:endParaRPr lang="en-US" sz="2800" b="1" dirty="0">
              <a:solidFill>
                <a:schemeClr val="tx1"/>
              </a:solidFill>
              <a:latin typeface="Century Schoolbook" pitchFamily="18" charset="0"/>
            </a:endParaRPr>
          </a:p>
        </p:txBody>
      </p:sp>
      <p:sp>
        <p:nvSpPr>
          <p:cNvPr id="8195" name="Rectangle 3"/>
          <p:cNvSpPr>
            <a:spLocks noGrp="1"/>
          </p:cNvSpPr>
          <p:nvPr>
            <p:ph type="body" sz="half" idx="4294967295"/>
          </p:nvPr>
        </p:nvSpPr>
        <p:spPr>
          <a:xfrm>
            <a:off x="609600" y="1143000"/>
            <a:ext cx="8382000" cy="5257800"/>
          </a:xfrm>
          <a:no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just">
              <a:buNone/>
            </a:pPr>
            <a:r>
              <a:rPr lang="en-US" sz="2400" dirty="0" smtClean="0">
                <a:solidFill>
                  <a:schemeClr val="tx1"/>
                </a:solidFill>
                <a:latin typeface="Century Schoolbook" pitchFamily="18" charset="0"/>
              </a:rPr>
              <a:t>What we mean by public leadership is</a:t>
            </a:r>
          </a:p>
          <a:p>
            <a:pPr marL="398463" indent="-398463" algn="just"/>
            <a:r>
              <a:rPr lang="en-US" sz="2400" dirty="0" smtClean="0">
                <a:solidFill>
                  <a:schemeClr val="tx1"/>
                </a:solidFill>
                <a:latin typeface="Century Schoolbook" pitchFamily="18" charset="0"/>
              </a:rPr>
              <a:t>Elected and non-elected members of Public Governance System.</a:t>
            </a:r>
          </a:p>
          <a:p>
            <a:pPr marL="398463" indent="-398463" algn="just"/>
            <a:r>
              <a:rPr lang="en-US" sz="2400" dirty="0" smtClean="0">
                <a:solidFill>
                  <a:schemeClr val="tx1"/>
                </a:solidFill>
                <a:latin typeface="Century Schoolbook" pitchFamily="18" charset="0"/>
              </a:rPr>
              <a:t>In the context of City Governance, this  means</a:t>
            </a:r>
          </a:p>
          <a:p>
            <a:pPr marL="398463" indent="-398463" algn="just">
              <a:buNone/>
            </a:pPr>
            <a:endParaRPr lang="en-US" sz="2400" dirty="0" smtClean="0">
              <a:solidFill>
                <a:schemeClr val="tx1"/>
              </a:solidFill>
              <a:latin typeface="Century Schoolbook" pitchFamily="18" charset="0"/>
            </a:endParaRPr>
          </a:p>
          <a:p>
            <a:pPr marL="0" indent="0" algn="just">
              <a:buNone/>
            </a:pPr>
            <a:r>
              <a:rPr lang="en-US" sz="2400" dirty="0" smtClean="0">
                <a:solidFill>
                  <a:schemeClr val="tx1"/>
                </a:solidFill>
                <a:latin typeface="Century Schoolbook" pitchFamily="18" charset="0"/>
              </a:rPr>
              <a:t>     - Elected members of Municipal Corporation  like    </a:t>
            </a:r>
          </a:p>
          <a:p>
            <a:pPr marL="0" indent="0" algn="just">
              <a:buNone/>
            </a:pPr>
            <a:r>
              <a:rPr lang="en-US" sz="2400" dirty="0" smtClean="0">
                <a:solidFill>
                  <a:schemeClr val="tx1"/>
                </a:solidFill>
                <a:latin typeface="Century Schoolbook" pitchFamily="18" charset="0"/>
              </a:rPr>
              <a:t>        Ward representatives or Corporators.</a:t>
            </a:r>
          </a:p>
          <a:p>
            <a:pPr marL="0" indent="0" algn="just">
              <a:buNone/>
            </a:pPr>
            <a:r>
              <a:rPr lang="en-US" sz="2400" dirty="0" smtClean="0">
                <a:solidFill>
                  <a:schemeClr val="tx1"/>
                </a:solidFill>
                <a:latin typeface="Century Schoolbook" pitchFamily="18" charset="0"/>
              </a:rPr>
              <a:t>      -  The Mayor  of the city and Chairman of various </a:t>
            </a:r>
          </a:p>
          <a:p>
            <a:pPr marL="0" indent="0" algn="just">
              <a:buNone/>
            </a:pPr>
            <a:r>
              <a:rPr lang="en-US" sz="2400" dirty="0" smtClean="0">
                <a:solidFill>
                  <a:schemeClr val="tx1"/>
                </a:solidFill>
                <a:latin typeface="Century Schoolbook" pitchFamily="18" charset="0"/>
              </a:rPr>
              <a:t>          committees</a:t>
            </a:r>
          </a:p>
          <a:p>
            <a:pPr marL="0" indent="0" algn="just">
              <a:buNone/>
            </a:pPr>
            <a:r>
              <a:rPr lang="en-US" sz="2400" dirty="0" smtClean="0">
                <a:solidFill>
                  <a:schemeClr val="tx1"/>
                </a:solidFill>
                <a:latin typeface="Century Schoolbook" pitchFamily="18" charset="0"/>
              </a:rPr>
              <a:t>      - The Municipal Commissioner with all heads of </a:t>
            </a:r>
          </a:p>
          <a:p>
            <a:pPr marL="0" indent="0" algn="just">
              <a:buNone/>
            </a:pPr>
            <a:r>
              <a:rPr lang="en-US" sz="2400" dirty="0" smtClean="0">
                <a:solidFill>
                  <a:schemeClr val="tx1"/>
                </a:solidFill>
                <a:latin typeface="Century Schoolbook" pitchFamily="18" charset="0"/>
              </a:rPr>
              <a:t>         departments including allied organizations like City </a:t>
            </a:r>
          </a:p>
          <a:p>
            <a:pPr marL="0" indent="0" algn="just">
              <a:buNone/>
            </a:pPr>
            <a:r>
              <a:rPr lang="en-US" sz="2400" dirty="0" smtClean="0">
                <a:solidFill>
                  <a:schemeClr val="tx1"/>
                </a:solidFill>
                <a:latin typeface="Century Schoolbook" pitchFamily="18" charset="0"/>
              </a:rPr>
              <a:t>        transport services, Municipal hospitals and like </a:t>
            </a:r>
          </a:p>
          <a:p>
            <a:pPr algn="just">
              <a:buNone/>
            </a:pPr>
            <a:endParaRPr lang="en-US" sz="2400" dirty="0" smtClean="0">
              <a:solidFill>
                <a:schemeClr val="tx1"/>
              </a:solidFill>
              <a:latin typeface="Century Schoolbook" pitchFamily="18" charset="0"/>
            </a:endParaRPr>
          </a:p>
        </p:txBody>
      </p:sp>
      <p:pic>
        <p:nvPicPr>
          <p:cNvPr id="8196" name="Picture 4" descr="3"/>
          <p:cNvPicPr>
            <a:picLocks noGrp="1" noChangeAspect="1" noChangeArrowheads="1"/>
          </p:cNvPicPr>
          <p:nvPr>
            <p:ph sz="half" idx="4294967295"/>
          </p:nvPr>
        </p:nvPicPr>
        <p:blipFill>
          <a:blip r:embed="rId3" cstate="print">
            <a:clrChange>
              <a:clrFrom>
                <a:srgbClr val="FFFFFF"/>
              </a:clrFrom>
              <a:clrTo>
                <a:srgbClr val="FFFFFF">
                  <a:alpha val="0"/>
                </a:srgbClr>
              </a:clrTo>
            </a:clrChange>
          </a:blip>
          <a:srcRect/>
          <a:stretch>
            <a:fillRect/>
          </a:stretch>
        </p:blipFill>
        <p:spPr>
          <a:xfrm>
            <a:off x="0" y="-304800"/>
            <a:ext cx="1447800" cy="1239838"/>
          </a:xfrm>
          <a:noFill/>
        </p:spPr>
      </p:pic>
      <p:sp>
        <p:nvSpPr>
          <p:cNvPr id="8198" name="Rectangle 6"/>
          <p:cNvSpPr>
            <a:spLocks noChangeArrowheads="1"/>
          </p:cNvSpPr>
          <p:nvPr/>
        </p:nvSpPr>
        <p:spPr bwMode="blackWhite">
          <a:xfrm>
            <a:off x="533400" y="6553200"/>
            <a:ext cx="8610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8199" name="Picture 7" descr="nccsindia"/>
          <p:cNvPicPr>
            <a:picLocks noChangeAspect="1" noChangeArrowheads="1"/>
          </p:cNvPicPr>
          <p:nvPr/>
        </p:nvPicPr>
        <p:blipFill>
          <a:blip r:embed="rId4"/>
          <a:srcRect/>
          <a:stretch>
            <a:fillRect/>
          </a:stretch>
        </p:blipFill>
        <p:spPr bwMode="auto">
          <a:xfrm>
            <a:off x="0" y="914400"/>
            <a:ext cx="533400" cy="5943600"/>
          </a:xfrm>
          <a:prstGeom prst="rect">
            <a:avLst/>
          </a:prstGeom>
          <a:solidFill>
            <a:srgbClr val="008000"/>
          </a:solid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87AA81B-ED10-4BF9-941B-8287B40D34FC}" type="slidenum">
              <a:rPr lang="en-US"/>
              <a:pPr/>
              <a:t>12</a:t>
            </a:fld>
            <a:endParaRPr lang="en-US" dirty="0"/>
          </a:p>
        </p:txBody>
      </p:sp>
      <p:sp>
        <p:nvSpPr>
          <p:cNvPr id="8194" name="Rectangle 2"/>
          <p:cNvSpPr>
            <a:spLocks noGrp="1"/>
          </p:cNvSpPr>
          <p:nvPr>
            <p:ph type="title" idx="4294967295"/>
          </p:nvPr>
        </p:nvSpPr>
        <p:spPr>
          <a:xfrm>
            <a:off x="1447800" y="381000"/>
            <a:ext cx="7696200" cy="609600"/>
          </a:xfrm>
        </p:spPr>
        <p:style>
          <a:lnRef idx="2">
            <a:schemeClr val="accent6">
              <a:shade val="50000"/>
            </a:schemeClr>
          </a:lnRef>
          <a:fillRef idx="1">
            <a:schemeClr val="accent6"/>
          </a:fillRef>
          <a:effectRef idx="0">
            <a:schemeClr val="accent6"/>
          </a:effectRef>
          <a:fontRef idx="minor">
            <a:schemeClr val="lt1"/>
          </a:fontRef>
        </p:style>
        <p:txBody>
          <a:bodyPr lIns="0" rIns="0" bIns="0" anchor="ctr">
            <a:normAutofit/>
          </a:bodyPr>
          <a:lstStyle/>
          <a:p>
            <a:r>
              <a:rPr lang="en-US" sz="2800" b="1" dirty="0" smtClean="0">
                <a:solidFill>
                  <a:schemeClr val="tx1"/>
                </a:solidFill>
                <a:latin typeface="Century Schoolbook" pitchFamily="18" charset="0"/>
              </a:rPr>
              <a:t>Public Leadership         contd.. </a:t>
            </a:r>
            <a:endParaRPr lang="en-US" sz="2800" b="1" dirty="0">
              <a:solidFill>
                <a:schemeClr val="tx1"/>
              </a:solidFill>
              <a:latin typeface="Calibri" pitchFamily="34" charset="0"/>
            </a:endParaRPr>
          </a:p>
        </p:txBody>
      </p:sp>
      <p:sp>
        <p:nvSpPr>
          <p:cNvPr id="8195" name="Rectangle 3"/>
          <p:cNvSpPr>
            <a:spLocks noGrp="1"/>
          </p:cNvSpPr>
          <p:nvPr>
            <p:ph type="body" sz="half" idx="4294967295"/>
          </p:nvPr>
        </p:nvSpPr>
        <p:spPr>
          <a:xfrm>
            <a:off x="609600" y="1143000"/>
            <a:ext cx="8382000" cy="5105400"/>
          </a:xfrm>
          <a:no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just"/>
            <a:r>
              <a:rPr lang="en-US" sz="2400" dirty="0" smtClean="0">
                <a:solidFill>
                  <a:schemeClr val="tx1"/>
                </a:solidFill>
                <a:latin typeface="Century Schoolbook" pitchFamily="18" charset="0"/>
              </a:rPr>
              <a:t>The City Police Commissioner, The Traffic Police and its Management</a:t>
            </a:r>
          </a:p>
          <a:p>
            <a:pPr algn="just"/>
            <a:r>
              <a:rPr lang="en-US" sz="2400" dirty="0" smtClean="0">
                <a:solidFill>
                  <a:schemeClr val="tx1"/>
                </a:solidFill>
                <a:latin typeface="Century Schoolbook" pitchFamily="18" charset="0"/>
              </a:rPr>
              <a:t>The local Judiciary.  </a:t>
            </a:r>
          </a:p>
          <a:p>
            <a:pPr algn="just"/>
            <a:r>
              <a:rPr lang="en-US" sz="2400" dirty="0" smtClean="0">
                <a:solidFill>
                  <a:schemeClr val="tx1"/>
                </a:solidFill>
                <a:latin typeface="Century Schoolbook" pitchFamily="18" charset="0"/>
              </a:rPr>
              <a:t>The entrepreneurs (a) local business enterprises including manufacturing activities  and services(b) Real Estate developers</a:t>
            </a:r>
          </a:p>
          <a:p>
            <a:pPr algn="just"/>
            <a:r>
              <a:rPr lang="en-US" sz="2400" dirty="0" smtClean="0">
                <a:solidFill>
                  <a:schemeClr val="tx1"/>
                </a:solidFill>
                <a:latin typeface="Century Schoolbook" pitchFamily="18" charset="0"/>
              </a:rPr>
              <a:t>Local  operators of public utility service like:</a:t>
            </a:r>
          </a:p>
          <a:p>
            <a:pPr algn="just">
              <a:buNone/>
            </a:pPr>
            <a:r>
              <a:rPr lang="en-US" sz="2400" dirty="0" smtClean="0">
                <a:solidFill>
                  <a:schemeClr val="tx1"/>
                </a:solidFill>
                <a:latin typeface="Century Schoolbook" pitchFamily="18" charset="0"/>
              </a:rPr>
              <a:t>	-	Electrical supply and distribution companies</a:t>
            </a:r>
          </a:p>
          <a:p>
            <a:pPr algn="just">
              <a:buNone/>
            </a:pPr>
            <a:r>
              <a:rPr lang="en-US" sz="2400" dirty="0" smtClean="0">
                <a:solidFill>
                  <a:schemeClr val="tx1"/>
                </a:solidFill>
                <a:latin typeface="Century Schoolbook" pitchFamily="18" charset="0"/>
              </a:rPr>
              <a:t>	-	Tele communication services</a:t>
            </a:r>
          </a:p>
          <a:p>
            <a:pPr algn="just">
              <a:buNone/>
            </a:pPr>
            <a:r>
              <a:rPr lang="en-US" sz="2400" dirty="0" smtClean="0">
                <a:solidFill>
                  <a:schemeClr val="tx1"/>
                </a:solidFill>
                <a:latin typeface="Century Schoolbook" pitchFamily="18" charset="0"/>
              </a:rPr>
              <a:t>	-	T. V. cable services</a:t>
            </a:r>
          </a:p>
          <a:p>
            <a:pPr algn="just">
              <a:buNone/>
            </a:pPr>
            <a:r>
              <a:rPr lang="en-US" sz="2400" dirty="0" smtClean="0">
                <a:solidFill>
                  <a:schemeClr val="tx1"/>
                </a:solidFill>
                <a:latin typeface="Century Schoolbook" pitchFamily="18" charset="0"/>
              </a:rPr>
              <a:t>	-	Domestic Gas &amp; Petroleum distribution</a:t>
            </a:r>
          </a:p>
          <a:p>
            <a:pPr algn="just"/>
            <a:r>
              <a:rPr lang="en-US" sz="2400" dirty="0" smtClean="0">
                <a:solidFill>
                  <a:schemeClr val="tx1"/>
                </a:solidFill>
                <a:latin typeface="Century Schoolbook" pitchFamily="18" charset="0"/>
              </a:rPr>
              <a:t>Regional Transport Authority – RTO </a:t>
            </a:r>
          </a:p>
        </p:txBody>
      </p:sp>
      <p:pic>
        <p:nvPicPr>
          <p:cNvPr id="8196" name="Picture 4" descr="3"/>
          <p:cNvPicPr>
            <a:picLocks noGrp="1" noChangeAspect="1" noChangeArrowheads="1"/>
          </p:cNvPicPr>
          <p:nvPr>
            <p:ph sz="half" idx="4294967295"/>
          </p:nvPr>
        </p:nvPicPr>
        <p:blipFill>
          <a:blip r:embed="rId3" cstate="print">
            <a:clrChange>
              <a:clrFrom>
                <a:srgbClr val="FFFFFF"/>
              </a:clrFrom>
              <a:clrTo>
                <a:srgbClr val="FFFFFF">
                  <a:alpha val="0"/>
                </a:srgbClr>
              </a:clrTo>
            </a:clrChange>
          </a:blip>
          <a:srcRect/>
          <a:stretch>
            <a:fillRect/>
          </a:stretch>
        </p:blipFill>
        <p:spPr>
          <a:xfrm>
            <a:off x="0" y="-304800"/>
            <a:ext cx="1447800" cy="1239838"/>
          </a:xfrm>
          <a:noFill/>
        </p:spPr>
      </p:pic>
      <p:sp>
        <p:nvSpPr>
          <p:cNvPr id="8198" name="Rectangle 6"/>
          <p:cNvSpPr>
            <a:spLocks noChangeArrowheads="1"/>
          </p:cNvSpPr>
          <p:nvPr/>
        </p:nvSpPr>
        <p:spPr bwMode="blackWhite">
          <a:xfrm>
            <a:off x="533400" y="6582697"/>
            <a:ext cx="8610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8199" name="Picture 7" descr="nccsindia"/>
          <p:cNvPicPr>
            <a:picLocks noChangeAspect="1" noChangeArrowheads="1"/>
          </p:cNvPicPr>
          <p:nvPr/>
        </p:nvPicPr>
        <p:blipFill>
          <a:blip r:embed="rId4"/>
          <a:srcRect/>
          <a:stretch>
            <a:fillRect/>
          </a:stretch>
        </p:blipFill>
        <p:spPr bwMode="auto">
          <a:xfrm>
            <a:off x="0" y="1066800"/>
            <a:ext cx="533400" cy="5791200"/>
          </a:xfrm>
          <a:prstGeom prst="rect">
            <a:avLst/>
          </a:prstGeom>
          <a:solidFill>
            <a:srgbClr val="008000"/>
          </a:solid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87AA81B-ED10-4BF9-941B-8287B40D34FC}" type="slidenum">
              <a:rPr lang="en-US"/>
              <a:pPr/>
              <a:t>13</a:t>
            </a:fld>
            <a:endParaRPr lang="en-US" dirty="0"/>
          </a:p>
        </p:txBody>
      </p:sp>
      <p:sp>
        <p:nvSpPr>
          <p:cNvPr id="8194" name="Rectangle 2"/>
          <p:cNvSpPr>
            <a:spLocks noGrp="1"/>
          </p:cNvSpPr>
          <p:nvPr>
            <p:ph type="title" idx="4294967295"/>
          </p:nvPr>
        </p:nvSpPr>
        <p:spPr>
          <a:xfrm>
            <a:off x="1447800" y="304800"/>
            <a:ext cx="7696200" cy="609600"/>
          </a:xfrm>
        </p:spPr>
        <p:style>
          <a:lnRef idx="2">
            <a:schemeClr val="accent6">
              <a:shade val="50000"/>
            </a:schemeClr>
          </a:lnRef>
          <a:fillRef idx="1">
            <a:schemeClr val="accent6"/>
          </a:fillRef>
          <a:effectRef idx="0">
            <a:schemeClr val="accent6"/>
          </a:effectRef>
          <a:fontRef idx="minor">
            <a:schemeClr val="lt1"/>
          </a:fontRef>
        </p:style>
        <p:txBody>
          <a:bodyPr lIns="0" rIns="0" bIns="0" anchor="ctr">
            <a:normAutofit/>
          </a:bodyPr>
          <a:lstStyle/>
          <a:p>
            <a:r>
              <a:rPr lang="en-US" sz="2800" b="1" dirty="0" smtClean="0">
                <a:solidFill>
                  <a:schemeClr val="tx1"/>
                </a:solidFill>
                <a:latin typeface="Century Schoolbook" pitchFamily="18" charset="0"/>
              </a:rPr>
              <a:t>Public Leadership</a:t>
            </a:r>
            <a:endParaRPr lang="en-US" sz="2800" b="1" dirty="0">
              <a:solidFill>
                <a:schemeClr val="tx1"/>
              </a:solidFill>
              <a:latin typeface="Century Schoolbook" pitchFamily="18" charset="0"/>
            </a:endParaRPr>
          </a:p>
        </p:txBody>
      </p:sp>
      <p:sp>
        <p:nvSpPr>
          <p:cNvPr id="8195" name="Rectangle 3"/>
          <p:cNvSpPr>
            <a:spLocks noGrp="1"/>
          </p:cNvSpPr>
          <p:nvPr>
            <p:ph type="body" sz="half" idx="4294967295"/>
          </p:nvPr>
        </p:nvSpPr>
        <p:spPr>
          <a:xfrm>
            <a:off x="609600" y="1524000"/>
            <a:ext cx="8382000" cy="4267200"/>
          </a:xfrm>
          <a:no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2400" dirty="0" smtClean="0">
                <a:solidFill>
                  <a:schemeClr val="tx1"/>
                </a:solidFill>
                <a:latin typeface="Century Schoolbook" pitchFamily="18" charset="0"/>
              </a:rPr>
              <a:t>Stake holders like citizens including slum dwellers &amp; people residing in  </a:t>
            </a:r>
            <a:r>
              <a:rPr lang="en-US" sz="2400" dirty="0" err="1" smtClean="0">
                <a:solidFill>
                  <a:schemeClr val="tx1"/>
                </a:solidFill>
                <a:latin typeface="Century Schoolbook" pitchFamily="18" charset="0"/>
              </a:rPr>
              <a:t>Kaccha</a:t>
            </a:r>
            <a:r>
              <a:rPr lang="en-US" sz="2400" dirty="0" smtClean="0">
                <a:solidFill>
                  <a:schemeClr val="tx1"/>
                </a:solidFill>
                <a:latin typeface="Century Schoolbook" pitchFamily="18" charset="0"/>
              </a:rPr>
              <a:t> huts  and road dwellers.   </a:t>
            </a:r>
          </a:p>
          <a:p>
            <a:endParaRPr lang="en-US" sz="2400" dirty="0" smtClean="0">
              <a:solidFill>
                <a:schemeClr val="tx1"/>
              </a:solidFill>
              <a:latin typeface="Century Schoolbook" pitchFamily="18" charset="0"/>
            </a:endParaRPr>
          </a:p>
          <a:p>
            <a:r>
              <a:rPr lang="en-US" sz="2400" dirty="0" smtClean="0">
                <a:solidFill>
                  <a:schemeClr val="tx1"/>
                </a:solidFill>
                <a:latin typeface="Century Schoolbook" pitchFamily="18" charset="0"/>
              </a:rPr>
              <a:t>Educational Institutions</a:t>
            </a:r>
          </a:p>
          <a:p>
            <a:endParaRPr lang="en-US" sz="2400" dirty="0" smtClean="0">
              <a:solidFill>
                <a:schemeClr val="tx1"/>
              </a:solidFill>
              <a:latin typeface="Century Schoolbook" pitchFamily="18" charset="0"/>
            </a:endParaRPr>
          </a:p>
          <a:p>
            <a:r>
              <a:rPr lang="en-US" sz="2400" dirty="0" smtClean="0">
                <a:solidFill>
                  <a:schemeClr val="tx1"/>
                </a:solidFill>
                <a:latin typeface="Century Schoolbook" pitchFamily="18" charset="0"/>
              </a:rPr>
              <a:t>NGOs – Civil Society members</a:t>
            </a:r>
          </a:p>
          <a:p>
            <a:endParaRPr lang="en-US" sz="2400" dirty="0" smtClean="0">
              <a:solidFill>
                <a:schemeClr val="tx1"/>
              </a:solidFill>
              <a:latin typeface="Century Schoolbook" pitchFamily="18" charset="0"/>
            </a:endParaRPr>
          </a:p>
          <a:p>
            <a:r>
              <a:rPr lang="en-US" sz="2400" dirty="0" smtClean="0">
                <a:solidFill>
                  <a:schemeClr val="tx1"/>
                </a:solidFill>
                <a:latin typeface="Century Schoolbook" pitchFamily="18" charset="0"/>
              </a:rPr>
              <a:t>Road side vendors  - hawkers – The non formal sector</a:t>
            </a:r>
          </a:p>
        </p:txBody>
      </p:sp>
      <p:pic>
        <p:nvPicPr>
          <p:cNvPr id="8196" name="Picture 4" descr="3"/>
          <p:cNvPicPr>
            <a:picLocks noGrp="1" noChangeAspect="1" noChangeArrowheads="1"/>
          </p:cNvPicPr>
          <p:nvPr>
            <p:ph sz="half" idx="4294967295"/>
          </p:nvPr>
        </p:nvPicPr>
        <p:blipFill>
          <a:blip r:embed="rId3" cstate="print">
            <a:clrChange>
              <a:clrFrom>
                <a:srgbClr val="FFFFFF"/>
              </a:clrFrom>
              <a:clrTo>
                <a:srgbClr val="FFFFFF">
                  <a:alpha val="0"/>
                </a:srgbClr>
              </a:clrTo>
            </a:clrChange>
          </a:blip>
          <a:srcRect/>
          <a:stretch>
            <a:fillRect/>
          </a:stretch>
        </p:blipFill>
        <p:spPr>
          <a:xfrm>
            <a:off x="0" y="-304800"/>
            <a:ext cx="1447800" cy="1239838"/>
          </a:xfrm>
          <a:noFill/>
        </p:spPr>
      </p:pic>
      <p:sp>
        <p:nvSpPr>
          <p:cNvPr id="8198" name="Rectangle 6"/>
          <p:cNvSpPr>
            <a:spLocks noChangeArrowheads="1"/>
          </p:cNvSpPr>
          <p:nvPr/>
        </p:nvSpPr>
        <p:spPr bwMode="blackWhite">
          <a:xfrm>
            <a:off x="533400" y="6553200"/>
            <a:ext cx="8610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8199" name="Picture 7" descr="nccsindia"/>
          <p:cNvPicPr>
            <a:picLocks noChangeAspect="1" noChangeArrowheads="1"/>
          </p:cNvPicPr>
          <p:nvPr/>
        </p:nvPicPr>
        <p:blipFill>
          <a:blip r:embed="rId4"/>
          <a:srcRect/>
          <a:stretch>
            <a:fillRect/>
          </a:stretch>
        </p:blipFill>
        <p:spPr bwMode="auto">
          <a:xfrm>
            <a:off x="0" y="914400"/>
            <a:ext cx="533400" cy="5943600"/>
          </a:xfrm>
          <a:prstGeom prst="rect">
            <a:avLst/>
          </a:prstGeom>
          <a:solidFill>
            <a:srgbClr val="008000"/>
          </a:solid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87AA81B-ED10-4BF9-941B-8287B40D34FC}" type="slidenum">
              <a:rPr lang="en-US"/>
              <a:pPr/>
              <a:t>14</a:t>
            </a:fld>
            <a:endParaRPr lang="en-US" dirty="0"/>
          </a:p>
        </p:txBody>
      </p:sp>
      <p:sp>
        <p:nvSpPr>
          <p:cNvPr id="8194" name="Rectangle 2"/>
          <p:cNvSpPr>
            <a:spLocks noGrp="1"/>
          </p:cNvSpPr>
          <p:nvPr>
            <p:ph type="title" idx="4294967295"/>
          </p:nvPr>
        </p:nvSpPr>
        <p:spPr>
          <a:xfrm>
            <a:off x="1447800" y="152400"/>
            <a:ext cx="7696200" cy="762000"/>
          </a:xfrm>
        </p:spPr>
        <p:style>
          <a:lnRef idx="2">
            <a:schemeClr val="accent6">
              <a:shade val="50000"/>
            </a:schemeClr>
          </a:lnRef>
          <a:fillRef idx="1">
            <a:schemeClr val="accent6"/>
          </a:fillRef>
          <a:effectRef idx="0">
            <a:schemeClr val="accent6"/>
          </a:effectRef>
          <a:fontRef idx="minor">
            <a:schemeClr val="lt1"/>
          </a:fontRef>
        </p:style>
        <p:txBody>
          <a:bodyPr lIns="0" rIns="0" bIns="0" anchor="b">
            <a:noAutofit/>
          </a:bodyPr>
          <a:lstStyle/>
          <a:p>
            <a:r>
              <a:rPr lang="en-US" sz="2400" b="1" dirty="0" smtClean="0">
                <a:solidFill>
                  <a:schemeClr val="tx1"/>
                </a:solidFill>
                <a:latin typeface="Century Schoolbook" pitchFamily="18" charset="0"/>
              </a:rPr>
              <a:t>Expectation from City – Municipal Corporation and their leaders – Major and Commissioner </a:t>
            </a:r>
            <a:endParaRPr lang="en-US" sz="2400" b="1" dirty="0">
              <a:solidFill>
                <a:schemeClr val="tx1"/>
              </a:solidFill>
              <a:latin typeface="Century Schoolbook" pitchFamily="18" charset="0"/>
            </a:endParaRPr>
          </a:p>
        </p:txBody>
      </p:sp>
      <p:sp>
        <p:nvSpPr>
          <p:cNvPr id="8195" name="Rectangle 3"/>
          <p:cNvSpPr>
            <a:spLocks noGrp="1"/>
          </p:cNvSpPr>
          <p:nvPr>
            <p:ph type="body" sz="half" idx="4294967295"/>
          </p:nvPr>
        </p:nvSpPr>
        <p:spPr>
          <a:xfrm>
            <a:off x="609600" y="990600"/>
            <a:ext cx="8382000" cy="5334000"/>
          </a:xfrm>
          <a:noFill/>
        </p:spPr>
        <p:style>
          <a:lnRef idx="2">
            <a:schemeClr val="accent4">
              <a:shade val="50000"/>
            </a:schemeClr>
          </a:lnRef>
          <a:fillRef idx="1">
            <a:schemeClr val="accent4"/>
          </a:fillRef>
          <a:effectRef idx="0">
            <a:schemeClr val="accent4"/>
          </a:effectRef>
          <a:fontRef idx="minor">
            <a:schemeClr val="lt1"/>
          </a:fontRef>
        </p:style>
        <p:txBody>
          <a:bodyPr>
            <a:normAutofit lnSpcReduction="10000"/>
          </a:bodyPr>
          <a:lstStyle/>
          <a:p>
            <a:pPr algn="just"/>
            <a:r>
              <a:rPr lang="en-US" sz="2000" dirty="0" smtClean="0">
                <a:solidFill>
                  <a:schemeClr val="tx1"/>
                </a:solidFill>
                <a:latin typeface="Century Schoolbook" pitchFamily="18" charset="0"/>
              </a:rPr>
              <a:t>A clear and practical vision for taking the city forward – make city climate smart. </a:t>
            </a:r>
          </a:p>
          <a:p>
            <a:pPr algn="just"/>
            <a:r>
              <a:rPr lang="en-US" sz="2000" dirty="0" smtClean="0">
                <a:solidFill>
                  <a:schemeClr val="tx1"/>
                </a:solidFill>
                <a:latin typeface="Century Schoolbook" pitchFamily="18" charset="0"/>
              </a:rPr>
              <a:t>Clear identification of economic drivers and plan for developing economy , employment and  infrastructure</a:t>
            </a:r>
          </a:p>
          <a:p>
            <a:pPr algn="just"/>
            <a:r>
              <a:rPr lang="en-US" sz="2000" dirty="0" smtClean="0">
                <a:solidFill>
                  <a:schemeClr val="tx1"/>
                </a:solidFill>
                <a:latin typeface="Century Schoolbook" pitchFamily="18" charset="0"/>
              </a:rPr>
              <a:t>Plan for 24 x 7 utility services like electricity, water, sanitation etc monitoring  its implementation</a:t>
            </a:r>
          </a:p>
          <a:p>
            <a:pPr algn="just"/>
            <a:r>
              <a:rPr lang="en-US" sz="2000" dirty="0" smtClean="0">
                <a:solidFill>
                  <a:schemeClr val="tx1"/>
                </a:solidFill>
                <a:latin typeface="Century Schoolbook" pitchFamily="18" charset="0"/>
              </a:rPr>
              <a:t>Plan for health, sanitation,  education, entertainment, non formal sectors. </a:t>
            </a:r>
          </a:p>
          <a:p>
            <a:pPr algn="just"/>
            <a:r>
              <a:rPr lang="en-US" sz="2000" dirty="0" smtClean="0">
                <a:solidFill>
                  <a:schemeClr val="tx1"/>
                </a:solidFill>
                <a:latin typeface="Century Schoolbook" pitchFamily="18" charset="0"/>
              </a:rPr>
              <a:t>ICT enablement of all services related to citizen.</a:t>
            </a:r>
          </a:p>
          <a:p>
            <a:pPr algn="just"/>
            <a:r>
              <a:rPr lang="en-US" sz="2000" dirty="0" smtClean="0">
                <a:solidFill>
                  <a:schemeClr val="tx1"/>
                </a:solidFill>
                <a:latin typeface="Century Schoolbook" pitchFamily="18" charset="0"/>
              </a:rPr>
              <a:t>Green technologies and  energy efficiency for all, Government and Commercial - non-government building.   </a:t>
            </a:r>
          </a:p>
          <a:p>
            <a:pPr algn="just"/>
            <a:r>
              <a:rPr lang="en-US" sz="2000" dirty="0" smtClean="0">
                <a:solidFill>
                  <a:schemeClr val="tx1"/>
                </a:solidFill>
                <a:latin typeface="Century Schoolbook" pitchFamily="18" charset="0"/>
              </a:rPr>
              <a:t>Mobilization resources</a:t>
            </a:r>
          </a:p>
          <a:p>
            <a:pPr algn="just"/>
            <a:r>
              <a:rPr lang="en-US" sz="2000" dirty="0" smtClean="0">
                <a:solidFill>
                  <a:schemeClr val="tx1"/>
                </a:solidFill>
                <a:latin typeface="Century Schoolbook" pitchFamily="18" charset="0"/>
              </a:rPr>
              <a:t>Quick grievances redressal system. </a:t>
            </a:r>
          </a:p>
          <a:p>
            <a:pPr algn="just"/>
            <a:r>
              <a:rPr lang="en-US" sz="2000" dirty="0" smtClean="0">
                <a:solidFill>
                  <a:schemeClr val="tx1"/>
                </a:solidFill>
                <a:latin typeface="Century Schoolbook" pitchFamily="18" charset="0"/>
              </a:rPr>
              <a:t>Recycling – Solid waste &amp; Waste water</a:t>
            </a:r>
          </a:p>
          <a:p>
            <a:pPr algn="just"/>
            <a:r>
              <a:rPr lang="en-US" sz="2000" dirty="0" smtClean="0">
                <a:solidFill>
                  <a:schemeClr val="tx1"/>
                </a:solidFill>
                <a:latin typeface="Century Schoolbook" pitchFamily="18" charset="0"/>
              </a:rPr>
              <a:t>Promotion of Urban green cover and solar energy</a:t>
            </a:r>
          </a:p>
          <a:p>
            <a:pPr algn="just"/>
            <a:r>
              <a:rPr lang="en-US" sz="2000" dirty="0" smtClean="0">
                <a:solidFill>
                  <a:schemeClr val="tx1"/>
                </a:solidFill>
                <a:latin typeface="Century Schoolbook" pitchFamily="18" charset="0"/>
              </a:rPr>
              <a:t>Automobile fuel efficiency. </a:t>
            </a:r>
          </a:p>
          <a:p>
            <a:pPr algn="just"/>
            <a:endParaRPr lang="en-US" sz="2400" dirty="0" smtClean="0">
              <a:solidFill>
                <a:schemeClr val="tx1"/>
              </a:solidFill>
              <a:latin typeface="Century Schoolbook" pitchFamily="18" charset="0"/>
            </a:endParaRPr>
          </a:p>
        </p:txBody>
      </p:sp>
      <p:pic>
        <p:nvPicPr>
          <p:cNvPr id="8196" name="Picture 4" descr="3"/>
          <p:cNvPicPr>
            <a:picLocks noGrp="1" noChangeAspect="1" noChangeArrowheads="1"/>
          </p:cNvPicPr>
          <p:nvPr>
            <p:ph sz="half" idx="4294967295"/>
          </p:nvPr>
        </p:nvPicPr>
        <p:blipFill>
          <a:blip r:embed="rId3" cstate="print">
            <a:clrChange>
              <a:clrFrom>
                <a:srgbClr val="FFFFFF"/>
              </a:clrFrom>
              <a:clrTo>
                <a:srgbClr val="FFFFFF">
                  <a:alpha val="0"/>
                </a:srgbClr>
              </a:clrTo>
            </a:clrChange>
          </a:blip>
          <a:srcRect/>
          <a:stretch>
            <a:fillRect/>
          </a:stretch>
        </p:blipFill>
        <p:spPr>
          <a:xfrm>
            <a:off x="0" y="-304800"/>
            <a:ext cx="1447800" cy="1239838"/>
          </a:xfrm>
          <a:noFill/>
        </p:spPr>
      </p:pic>
      <p:sp>
        <p:nvSpPr>
          <p:cNvPr id="8198" name="Rectangle 6"/>
          <p:cNvSpPr>
            <a:spLocks noChangeArrowheads="1"/>
          </p:cNvSpPr>
          <p:nvPr/>
        </p:nvSpPr>
        <p:spPr bwMode="blackWhite">
          <a:xfrm>
            <a:off x="533400" y="6553200"/>
            <a:ext cx="859831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8199" name="Picture 7" descr="nccsindia"/>
          <p:cNvPicPr>
            <a:picLocks noChangeAspect="1" noChangeArrowheads="1"/>
          </p:cNvPicPr>
          <p:nvPr/>
        </p:nvPicPr>
        <p:blipFill>
          <a:blip r:embed="rId4"/>
          <a:srcRect/>
          <a:stretch>
            <a:fillRect/>
          </a:stretch>
        </p:blipFill>
        <p:spPr bwMode="auto">
          <a:xfrm>
            <a:off x="0" y="914400"/>
            <a:ext cx="533400" cy="5943600"/>
          </a:xfrm>
          <a:prstGeom prst="rect">
            <a:avLst/>
          </a:prstGeom>
          <a:solidFill>
            <a:srgbClr val="008000"/>
          </a:solid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87AA81B-ED10-4BF9-941B-8287B40D34FC}" type="slidenum">
              <a:rPr lang="en-US"/>
              <a:pPr/>
              <a:t>15</a:t>
            </a:fld>
            <a:endParaRPr lang="en-US" dirty="0"/>
          </a:p>
        </p:txBody>
      </p:sp>
      <p:sp>
        <p:nvSpPr>
          <p:cNvPr id="8194" name="Rectangle 2"/>
          <p:cNvSpPr>
            <a:spLocks noGrp="1"/>
          </p:cNvSpPr>
          <p:nvPr>
            <p:ph type="title" idx="4294967295"/>
          </p:nvPr>
        </p:nvSpPr>
        <p:spPr>
          <a:xfrm>
            <a:off x="1447800" y="304800"/>
            <a:ext cx="7696200" cy="609600"/>
          </a:xfrm>
        </p:spPr>
        <p:style>
          <a:lnRef idx="2">
            <a:schemeClr val="accent6">
              <a:shade val="50000"/>
            </a:schemeClr>
          </a:lnRef>
          <a:fillRef idx="1">
            <a:schemeClr val="accent6"/>
          </a:fillRef>
          <a:effectRef idx="0">
            <a:schemeClr val="accent6"/>
          </a:effectRef>
          <a:fontRef idx="minor">
            <a:schemeClr val="lt1"/>
          </a:fontRef>
        </p:style>
        <p:txBody>
          <a:bodyPr lIns="0" rIns="0" bIns="0" anchor="ctr">
            <a:normAutofit/>
          </a:bodyPr>
          <a:lstStyle/>
          <a:p>
            <a:r>
              <a:rPr lang="en-US" sz="2800" b="1" dirty="0" smtClean="0">
                <a:solidFill>
                  <a:schemeClr val="tx1"/>
                </a:solidFill>
                <a:latin typeface="Calibri" pitchFamily="34" charset="0"/>
              </a:rPr>
              <a:t>EXPECTATION FROM STAKEHOLDERS - CITIZENS</a:t>
            </a:r>
            <a:endParaRPr lang="en-US" sz="2800" b="1" dirty="0">
              <a:solidFill>
                <a:schemeClr val="tx1"/>
              </a:solidFill>
              <a:latin typeface="Calibri" pitchFamily="34" charset="0"/>
            </a:endParaRPr>
          </a:p>
        </p:txBody>
      </p:sp>
      <p:sp>
        <p:nvSpPr>
          <p:cNvPr id="8195" name="Rectangle 3"/>
          <p:cNvSpPr>
            <a:spLocks noGrp="1"/>
          </p:cNvSpPr>
          <p:nvPr>
            <p:ph type="body" sz="half" idx="4294967295"/>
          </p:nvPr>
        </p:nvSpPr>
        <p:spPr>
          <a:xfrm>
            <a:off x="609600" y="1143000"/>
            <a:ext cx="8382000" cy="4495800"/>
          </a:xfrm>
          <a:no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2400" dirty="0" smtClean="0">
                <a:solidFill>
                  <a:schemeClr val="tx1"/>
                </a:solidFill>
                <a:latin typeface="Century Schoolbook" pitchFamily="18" charset="0"/>
              </a:rPr>
              <a:t>Follow rules and regulations and  building  by Laws</a:t>
            </a:r>
          </a:p>
          <a:p>
            <a:r>
              <a:rPr lang="en-US" sz="2400" dirty="0" smtClean="0">
                <a:solidFill>
                  <a:schemeClr val="tx1"/>
                </a:solidFill>
                <a:latin typeface="Century Schoolbook" pitchFamily="18" charset="0"/>
              </a:rPr>
              <a:t>Domestic and commercial garbage disposal</a:t>
            </a:r>
          </a:p>
          <a:p>
            <a:r>
              <a:rPr lang="en-US" sz="2400" dirty="0" smtClean="0">
                <a:solidFill>
                  <a:schemeClr val="tx1"/>
                </a:solidFill>
                <a:latin typeface="Century Schoolbook" pitchFamily="18" charset="0"/>
              </a:rPr>
              <a:t>Cleanness within  housing societies, apartments, malls </a:t>
            </a:r>
          </a:p>
          <a:p>
            <a:r>
              <a:rPr lang="en-US" sz="2400" dirty="0" smtClean="0">
                <a:solidFill>
                  <a:schemeClr val="tx1"/>
                </a:solidFill>
                <a:latin typeface="Century Schoolbook" pitchFamily="18" charset="0"/>
              </a:rPr>
              <a:t>Traffic and parking discipline</a:t>
            </a:r>
          </a:p>
          <a:p>
            <a:r>
              <a:rPr lang="en-US" sz="2400" dirty="0" smtClean="0">
                <a:solidFill>
                  <a:schemeClr val="tx1"/>
                </a:solidFill>
                <a:latin typeface="Century Schoolbook" pitchFamily="18" charset="0"/>
              </a:rPr>
              <a:t>Payment of Municipal taxes</a:t>
            </a:r>
          </a:p>
          <a:p>
            <a:r>
              <a:rPr lang="en-US" sz="2400" dirty="0" smtClean="0">
                <a:solidFill>
                  <a:schemeClr val="tx1"/>
                </a:solidFill>
                <a:latin typeface="Century Schoolbook" pitchFamily="18" charset="0"/>
              </a:rPr>
              <a:t>Avoid wasteful use of water and energy</a:t>
            </a:r>
          </a:p>
          <a:p>
            <a:r>
              <a:rPr lang="en-US" sz="2400" dirty="0" smtClean="0">
                <a:solidFill>
                  <a:schemeClr val="tx1"/>
                </a:solidFill>
                <a:latin typeface="Century Schoolbook" pitchFamily="18" charset="0"/>
              </a:rPr>
              <a:t>Alert on failure of Civic services and brining it to the notice of Administration. </a:t>
            </a:r>
          </a:p>
          <a:p>
            <a:r>
              <a:rPr lang="en-US" sz="2400" dirty="0" smtClean="0">
                <a:solidFill>
                  <a:schemeClr val="tx1"/>
                </a:solidFill>
                <a:latin typeface="Century Schoolbook" pitchFamily="18" charset="0"/>
              </a:rPr>
              <a:t>Promotion of vegetative cover – plants/trees  and solar panels.  </a:t>
            </a:r>
          </a:p>
        </p:txBody>
      </p:sp>
      <p:pic>
        <p:nvPicPr>
          <p:cNvPr id="8196" name="Picture 4" descr="3"/>
          <p:cNvPicPr>
            <a:picLocks noGrp="1" noChangeAspect="1" noChangeArrowheads="1"/>
          </p:cNvPicPr>
          <p:nvPr>
            <p:ph sz="half" idx="4294967295"/>
          </p:nvPr>
        </p:nvPicPr>
        <p:blipFill>
          <a:blip r:embed="rId3" cstate="print">
            <a:clrChange>
              <a:clrFrom>
                <a:srgbClr val="FFFFFF"/>
              </a:clrFrom>
              <a:clrTo>
                <a:srgbClr val="FFFFFF">
                  <a:alpha val="0"/>
                </a:srgbClr>
              </a:clrTo>
            </a:clrChange>
          </a:blip>
          <a:srcRect/>
          <a:stretch>
            <a:fillRect/>
          </a:stretch>
        </p:blipFill>
        <p:spPr>
          <a:xfrm>
            <a:off x="0" y="-304800"/>
            <a:ext cx="1447800" cy="1239838"/>
          </a:xfrm>
          <a:noFill/>
        </p:spPr>
      </p:pic>
      <p:sp>
        <p:nvSpPr>
          <p:cNvPr id="9" name="Rectangle 6"/>
          <p:cNvSpPr>
            <a:spLocks noChangeArrowheads="1"/>
          </p:cNvSpPr>
          <p:nvPr/>
        </p:nvSpPr>
        <p:spPr bwMode="blackWhite">
          <a:xfrm>
            <a:off x="533400" y="6553200"/>
            <a:ext cx="859831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11" name="Picture 7" descr="nccsindia"/>
          <p:cNvPicPr>
            <a:picLocks noChangeAspect="1" noChangeArrowheads="1"/>
          </p:cNvPicPr>
          <p:nvPr/>
        </p:nvPicPr>
        <p:blipFill>
          <a:blip r:embed="rId4"/>
          <a:srcRect/>
          <a:stretch>
            <a:fillRect/>
          </a:stretch>
        </p:blipFill>
        <p:spPr bwMode="auto">
          <a:xfrm>
            <a:off x="0" y="914400"/>
            <a:ext cx="533400" cy="5943600"/>
          </a:xfrm>
          <a:prstGeom prst="rect">
            <a:avLst/>
          </a:prstGeom>
          <a:solidFill>
            <a:srgbClr val="008000"/>
          </a:solid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87AA81B-ED10-4BF9-941B-8287B40D34FC}" type="slidenum">
              <a:rPr lang="en-US"/>
              <a:pPr/>
              <a:t>16</a:t>
            </a:fld>
            <a:endParaRPr lang="en-US" dirty="0"/>
          </a:p>
        </p:txBody>
      </p:sp>
      <p:sp>
        <p:nvSpPr>
          <p:cNvPr id="8194" name="Rectangle 2"/>
          <p:cNvSpPr>
            <a:spLocks noGrp="1"/>
          </p:cNvSpPr>
          <p:nvPr>
            <p:ph type="title" idx="4294967295"/>
          </p:nvPr>
        </p:nvSpPr>
        <p:spPr>
          <a:xfrm>
            <a:off x="1447800" y="304800"/>
            <a:ext cx="7696200" cy="609600"/>
          </a:xfrm>
        </p:spPr>
        <p:style>
          <a:lnRef idx="2">
            <a:schemeClr val="accent6">
              <a:shade val="50000"/>
            </a:schemeClr>
          </a:lnRef>
          <a:fillRef idx="1">
            <a:schemeClr val="accent6"/>
          </a:fillRef>
          <a:effectRef idx="0">
            <a:schemeClr val="accent6"/>
          </a:effectRef>
          <a:fontRef idx="minor">
            <a:schemeClr val="lt1"/>
          </a:fontRef>
        </p:style>
        <p:txBody>
          <a:bodyPr lIns="0" rIns="0" bIns="0" anchor="ctr">
            <a:normAutofit/>
          </a:bodyPr>
          <a:lstStyle/>
          <a:p>
            <a:r>
              <a:rPr lang="en-US" sz="3200" b="1" dirty="0" smtClean="0">
                <a:solidFill>
                  <a:schemeClr val="tx1"/>
                </a:solidFill>
                <a:latin typeface="Century Schoolbook" pitchFamily="18" charset="0"/>
              </a:rPr>
              <a:t>The Challenges </a:t>
            </a:r>
            <a:endParaRPr lang="en-US" sz="3200" b="1" dirty="0">
              <a:solidFill>
                <a:schemeClr val="tx1"/>
              </a:solidFill>
              <a:latin typeface="Century Schoolbook" pitchFamily="18" charset="0"/>
            </a:endParaRPr>
          </a:p>
        </p:txBody>
      </p:sp>
      <p:sp>
        <p:nvSpPr>
          <p:cNvPr id="8195" name="Rectangle 3"/>
          <p:cNvSpPr>
            <a:spLocks noGrp="1"/>
          </p:cNvSpPr>
          <p:nvPr>
            <p:ph type="body" sz="half" idx="4294967295"/>
          </p:nvPr>
        </p:nvSpPr>
        <p:spPr>
          <a:xfrm>
            <a:off x="609600" y="1143000"/>
            <a:ext cx="8382000" cy="5105400"/>
          </a:xfrm>
          <a:noFill/>
        </p:spPr>
        <p:style>
          <a:lnRef idx="2">
            <a:schemeClr val="accent4">
              <a:shade val="50000"/>
            </a:schemeClr>
          </a:lnRef>
          <a:fillRef idx="1">
            <a:schemeClr val="accent4"/>
          </a:fillRef>
          <a:effectRef idx="0">
            <a:schemeClr val="accent4"/>
          </a:effectRef>
          <a:fontRef idx="minor">
            <a:schemeClr val="lt1"/>
          </a:fontRef>
        </p:style>
        <p:txBody>
          <a:bodyPr>
            <a:normAutofit lnSpcReduction="10000"/>
          </a:bodyPr>
          <a:lstStyle/>
          <a:p>
            <a:pPr marL="0" indent="0" algn="just">
              <a:buNone/>
            </a:pPr>
            <a:r>
              <a:rPr lang="en-US" sz="2800" dirty="0" smtClean="0">
                <a:solidFill>
                  <a:schemeClr val="tx1"/>
                </a:solidFill>
                <a:latin typeface="Century Schoolbook" pitchFamily="18" charset="0"/>
              </a:rPr>
              <a:t>There is need to fine tune the urban governance and also urgent need to uplift urban life to a higher level with a focus on:</a:t>
            </a:r>
          </a:p>
          <a:p>
            <a:pPr marL="457200" indent="-457200" algn="just"/>
            <a:r>
              <a:rPr lang="en-US" sz="2800" dirty="0" smtClean="0">
                <a:solidFill>
                  <a:schemeClr val="tx1"/>
                </a:solidFill>
                <a:latin typeface="Century Schoolbook" pitchFamily="18" charset="0"/>
              </a:rPr>
              <a:t>Slum dwellers </a:t>
            </a:r>
          </a:p>
          <a:p>
            <a:pPr marL="457200" indent="-457200" algn="just"/>
            <a:r>
              <a:rPr lang="en-US" sz="2800" dirty="0" smtClean="0">
                <a:solidFill>
                  <a:schemeClr val="tx1"/>
                </a:solidFill>
                <a:latin typeface="Century Schoolbook" pitchFamily="18" charset="0"/>
              </a:rPr>
              <a:t>Road side residents </a:t>
            </a:r>
          </a:p>
          <a:p>
            <a:pPr marL="457200" indent="-457200" algn="just"/>
            <a:r>
              <a:rPr lang="en-US" sz="2800" dirty="0" smtClean="0">
                <a:solidFill>
                  <a:schemeClr val="tx1"/>
                </a:solidFill>
                <a:latin typeface="Century Schoolbook" pitchFamily="18" charset="0"/>
              </a:rPr>
              <a:t>Non formal sector</a:t>
            </a:r>
          </a:p>
          <a:p>
            <a:pPr marL="457200" indent="-457200" algn="just"/>
            <a:r>
              <a:rPr lang="en-US" sz="2800" dirty="0" smtClean="0">
                <a:solidFill>
                  <a:schemeClr val="tx1"/>
                </a:solidFill>
                <a:latin typeface="Century Schoolbook" pitchFamily="18" charset="0"/>
              </a:rPr>
              <a:t>The effective urban governance requires smart leadership that is willing to take responsibility and act with initiatives in wide range of areas which includes  cutting barriers and  providing equal services to all with focus on poor families </a:t>
            </a:r>
          </a:p>
        </p:txBody>
      </p:sp>
      <p:pic>
        <p:nvPicPr>
          <p:cNvPr id="8196" name="Picture 4" descr="3"/>
          <p:cNvPicPr>
            <a:picLocks noGrp="1" noChangeAspect="1" noChangeArrowheads="1"/>
          </p:cNvPicPr>
          <p:nvPr>
            <p:ph sz="half" idx="4294967295"/>
          </p:nvPr>
        </p:nvPicPr>
        <p:blipFill>
          <a:blip r:embed="rId3" cstate="print">
            <a:clrChange>
              <a:clrFrom>
                <a:srgbClr val="FFFFFF"/>
              </a:clrFrom>
              <a:clrTo>
                <a:srgbClr val="FFFFFF">
                  <a:alpha val="0"/>
                </a:srgbClr>
              </a:clrTo>
            </a:clrChange>
          </a:blip>
          <a:srcRect/>
          <a:stretch>
            <a:fillRect/>
          </a:stretch>
        </p:blipFill>
        <p:spPr>
          <a:xfrm>
            <a:off x="0" y="-304800"/>
            <a:ext cx="1447800" cy="1239838"/>
          </a:xfrm>
          <a:noFill/>
        </p:spPr>
      </p:pic>
      <p:sp>
        <p:nvSpPr>
          <p:cNvPr id="9" name="Rectangle 6"/>
          <p:cNvSpPr>
            <a:spLocks noChangeArrowheads="1"/>
          </p:cNvSpPr>
          <p:nvPr/>
        </p:nvSpPr>
        <p:spPr bwMode="blackWhite">
          <a:xfrm>
            <a:off x="533400" y="6553200"/>
            <a:ext cx="859831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11" name="Picture 7" descr="nccsindia"/>
          <p:cNvPicPr>
            <a:picLocks noChangeAspect="1" noChangeArrowheads="1"/>
          </p:cNvPicPr>
          <p:nvPr/>
        </p:nvPicPr>
        <p:blipFill>
          <a:blip r:embed="rId4"/>
          <a:srcRect/>
          <a:stretch>
            <a:fillRect/>
          </a:stretch>
        </p:blipFill>
        <p:spPr bwMode="auto">
          <a:xfrm>
            <a:off x="0" y="914400"/>
            <a:ext cx="533400" cy="5943600"/>
          </a:xfrm>
          <a:prstGeom prst="rect">
            <a:avLst/>
          </a:prstGeom>
          <a:solidFill>
            <a:srgbClr val="008000"/>
          </a:solid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87AA81B-ED10-4BF9-941B-8287B40D34FC}" type="slidenum">
              <a:rPr lang="en-US"/>
              <a:pPr/>
              <a:t>17</a:t>
            </a:fld>
            <a:endParaRPr lang="en-US" dirty="0"/>
          </a:p>
        </p:txBody>
      </p:sp>
      <p:sp>
        <p:nvSpPr>
          <p:cNvPr id="8194" name="Rectangle 2"/>
          <p:cNvSpPr>
            <a:spLocks noGrp="1"/>
          </p:cNvSpPr>
          <p:nvPr>
            <p:ph type="title" idx="4294967295"/>
          </p:nvPr>
        </p:nvSpPr>
        <p:spPr>
          <a:xfrm>
            <a:off x="1447800" y="304800"/>
            <a:ext cx="7696200" cy="609600"/>
          </a:xfrm>
        </p:spPr>
        <p:style>
          <a:lnRef idx="2">
            <a:schemeClr val="accent6">
              <a:shade val="50000"/>
            </a:schemeClr>
          </a:lnRef>
          <a:fillRef idx="1">
            <a:schemeClr val="accent6"/>
          </a:fillRef>
          <a:effectRef idx="0">
            <a:schemeClr val="accent6"/>
          </a:effectRef>
          <a:fontRef idx="minor">
            <a:schemeClr val="lt1"/>
          </a:fontRef>
        </p:style>
        <p:txBody>
          <a:bodyPr lIns="0" rIns="0" bIns="0" anchor="ctr">
            <a:normAutofit/>
          </a:bodyPr>
          <a:lstStyle/>
          <a:p>
            <a:r>
              <a:rPr lang="en-US" sz="3200" b="1" dirty="0" smtClean="0">
                <a:solidFill>
                  <a:schemeClr val="tx1"/>
                </a:solidFill>
                <a:latin typeface="Century Schoolbook" pitchFamily="18" charset="0"/>
              </a:rPr>
              <a:t>The Challenges </a:t>
            </a:r>
            <a:endParaRPr lang="en-US" sz="3200" b="1" dirty="0">
              <a:solidFill>
                <a:schemeClr val="tx1"/>
              </a:solidFill>
              <a:latin typeface="Century Schoolbook" pitchFamily="18" charset="0"/>
            </a:endParaRPr>
          </a:p>
        </p:txBody>
      </p:sp>
      <p:sp>
        <p:nvSpPr>
          <p:cNvPr id="8195" name="Rectangle 3"/>
          <p:cNvSpPr>
            <a:spLocks noGrp="1"/>
          </p:cNvSpPr>
          <p:nvPr>
            <p:ph type="body" sz="half" idx="4294967295"/>
          </p:nvPr>
        </p:nvSpPr>
        <p:spPr>
          <a:xfrm>
            <a:off x="609600" y="990600"/>
            <a:ext cx="8382000" cy="5486400"/>
          </a:xfrm>
          <a:noFill/>
        </p:spPr>
        <p:style>
          <a:lnRef idx="2">
            <a:schemeClr val="accent4">
              <a:shade val="50000"/>
            </a:schemeClr>
          </a:lnRef>
          <a:fillRef idx="1">
            <a:schemeClr val="accent4"/>
          </a:fillRef>
          <a:effectRef idx="0">
            <a:schemeClr val="accent4"/>
          </a:effectRef>
          <a:fontRef idx="minor">
            <a:schemeClr val="lt1"/>
          </a:fontRef>
        </p:style>
        <p:txBody>
          <a:bodyPr>
            <a:normAutofit lnSpcReduction="10000"/>
          </a:bodyPr>
          <a:lstStyle/>
          <a:p>
            <a:pPr marL="457200" indent="-457200" algn="just"/>
            <a:r>
              <a:rPr lang="en-US" sz="2800" dirty="0" smtClean="0">
                <a:solidFill>
                  <a:schemeClr val="tx1"/>
                </a:solidFill>
                <a:latin typeface="Century Schoolbook" pitchFamily="18" charset="0"/>
              </a:rPr>
              <a:t>Alert and able to question and monitor work of  own staff, service providers  and that of other utility services</a:t>
            </a:r>
          </a:p>
          <a:p>
            <a:pPr marL="457200" indent="-457200" algn="just"/>
            <a:r>
              <a:rPr lang="en-US" sz="2800" dirty="0" smtClean="0">
                <a:solidFill>
                  <a:schemeClr val="tx1"/>
                </a:solidFill>
                <a:latin typeface="Century Schoolbook" pitchFamily="18" charset="0"/>
              </a:rPr>
              <a:t>Raise resources – taxation and  fees  for services</a:t>
            </a:r>
          </a:p>
          <a:p>
            <a:pPr marL="457200" indent="-457200" algn="just"/>
            <a:r>
              <a:rPr lang="en-US" sz="2800" dirty="0" smtClean="0">
                <a:solidFill>
                  <a:schemeClr val="tx1"/>
                </a:solidFill>
                <a:latin typeface="Century Schoolbook" pitchFamily="18" charset="0"/>
              </a:rPr>
              <a:t>Prevent fellow citizens from violating rules and  enforce rules.  </a:t>
            </a:r>
          </a:p>
          <a:p>
            <a:pPr marL="457200" indent="-457200" algn="just"/>
            <a:r>
              <a:rPr lang="en-US" sz="2800" dirty="0" smtClean="0">
                <a:solidFill>
                  <a:schemeClr val="tx1"/>
                </a:solidFill>
                <a:latin typeface="Century Schoolbook" pitchFamily="18" charset="0"/>
              </a:rPr>
              <a:t>Provide transparent administration and strict monitoring of contracts related to maintenance and infrastructure. </a:t>
            </a:r>
          </a:p>
          <a:p>
            <a:pPr marL="457200" indent="-457200" algn="just"/>
            <a:r>
              <a:rPr lang="en-US" sz="2800" dirty="0" smtClean="0">
                <a:solidFill>
                  <a:schemeClr val="tx1"/>
                </a:solidFill>
                <a:latin typeface="Century Schoolbook" pitchFamily="18" charset="0"/>
              </a:rPr>
              <a:t>Ward Officers and Corporators:  vigilant in  their areas and communicative with residents and Municipal service staff.  </a:t>
            </a:r>
          </a:p>
        </p:txBody>
      </p:sp>
      <p:pic>
        <p:nvPicPr>
          <p:cNvPr id="8196" name="Picture 4" descr="3"/>
          <p:cNvPicPr>
            <a:picLocks noGrp="1" noChangeAspect="1" noChangeArrowheads="1"/>
          </p:cNvPicPr>
          <p:nvPr>
            <p:ph sz="half" idx="4294967295"/>
          </p:nvPr>
        </p:nvPicPr>
        <p:blipFill>
          <a:blip r:embed="rId3" cstate="print">
            <a:clrChange>
              <a:clrFrom>
                <a:srgbClr val="FFFFFF"/>
              </a:clrFrom>
              <a:clrTo>
                <a:srgbClr val="FFFFFF">
                  <a:alpha val="0"/>
                </a:srgbClr>
              </a:clrTo>
            </a:clrChange>
          </a:blip>
          <a:srcRect/>
          <a:stretch>
            <a:fillRect/>
          </a:stretch>
        </p:blipFill>
        <p:spPr>
          <a:xfrm>
            <a:off x="0" y="-304800"/>
            <a:ext cx="1447800" cy="1239838"/>
          </a:xfrm>
          <a:noFill/>
        </p:spPr>
      </p:pic>
      <p:sp>
        <p:nvSpPr>
          <p:cNvPr id="9" name="Rectangle 6"/>
          <p:cNvSpPr>
            <a:spLocks noChangeArrowheads="1"/>
          </p:cNvSpPr>
          <p:nvPr/>
        </p:nvSpPr>
        <p:spPr bwMode="blackWhite">
          <a:xfrm>
            <a:off x="533400" y="6553200"/>
            <a:ext cx="859831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11" name="Picture 7" descr="nccsindia"/>
          <p:cNvPicPr>
            <a:picLocks noChangeAspect="1" noChangeArrowheads="1"/>
          </p:cNvPicPr>
          <p:nvPr/>
        </p:nvPicPr>
        <p:blipFill>
          <a:blip r:embed="rId4"/>
          <a:srcRect/>
          <a:stretch>
            <a:fillRect/>
          </a:stretch>
        </p:blipFill>
        <p:spPr bwMode="auto">
          <a:xfrm>
            <a:off x="0" y="914400"/>
            <a:ext cx="533400" cy="5943600"/>
          </a:xfrm>
          <a:prstGeom prst="rect">
            <a:avLst/>
          </a:prstGeom>
          <a:solidFill>
            <a:srgbClr val="008000"/>
          </a:solid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a:noFill/>
        </p:spPr>
        <p:txBody>
          <a:bodyPr/>
          <a:lstStyle/>
          <a:p>
            <a:fld id="{A87AA81B-ED10-4BF9-941B-8287B40D34FC}" type="slidenum">
              <a:rPr lang="en-US">
                <a:solidFill>
                  <a:schemeClr val="tx1"/>
                </a:solidFill>
              </a:rPr>
              <a:pPr/>
              <a:t>18</a:t>
            </a:fld>
            <a:endParaRPr lang="en-US" dirty="0">
              <a:solidFill>
                <a:schemeClr val="tx1"/>
              </a:solidFill>
            </a:endParaRPr>
          </a:p>
        </p:txBody>
      </p:sp>
      <p:sp>
        <p:nvSpPr>
          <p:cNvPr id="8194" name="Rectangle 2"/>
          <p:cNvSpPr>
            <a:spLocks noGrp="1"/>
          </p:cNvSpPr>
          <p:nvPr>
            <p:ph type="title" idx="4294967295"/>
          </p:nvPr>
        </p:nvSpPr>
        <p:spPr>
          <a:xfrm>
            <a:off x="1447800" y="304800"/>
            <a:ext cx="7696200" cy="609600"/>
          </a:xfr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lIns="0" rIns="0" bIns="0" anchor="ctr">
            <a:normAutofit/>
          </a:bodyPr>
          <a:lstStyle/>
          <a:p>
            <a:r>
              <a:rPr lang="en-US" sz="3200" b="1" dirty="0" smtClean="0">
                <a:solidFill>
                  <a:schemeClr val="tx1"/>
                </a:solidFill>
                <a:latin typeface="Century Schoolbook" pitchFamily="18" charset="0"/>
              </a:rPr>
              <a:t>Capacity Building </a:t>
            </a:r>
            <a:endParaRPr lang="en-US" sz="3200" b="1" dirty="0">
              <a:solidFill>
                <a:schemeClr val="tx1"/>
              </a:solidFill>
              <a:latin typeface="Century Schoolbook" pitchFamily="18" charset="0"/>
            </a:endParaRPr>
          </a:p>
        </p:txBody>
      </p:sp>
      <p:sp>
        <p:nvSpPr>
          <p:cNvPr id="8195" name="Rectangle 3"/>
          <p:cNvSpPr>
            <a:spLocks noGrp="1"/>
          </p:cNvSpPr>
          <p:nvPr>
            <p:ph type="body" sz="half" idx="4294967295"/>
          </p:nvPr>
        </p:nvSpPr>
        <p:spPr>
          <a:xfrm>
            <a:off x="609600" y="1143000"/>
            <a:ext cx="8382000" cy="3276600"/>
          </a:xfrm>
          <a:no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0" indent="0" algn="just">
              <a:buNone/>
            </a:pPr>
            <a:r>
              <a:rPr lang="en-US" sz="2800" dirty="0" smtClean="0">
                <a:solidFill>
                  <a:schemeClr val="tx1"/>
                </a:solidFill>
                <a:latin typeface="Century Schoolbook" pitchFamily="18" charset="0"/>
              </a:rPr>
              <a:t>It is important that both elected  and nonelected members of urban governance are trained to meet the expectation of citizen and be responsible to them and learn how to make city climate smart and effectively participate in management of city with involvement of citizens.  </a:t>
            </a:r>
          </a:p>
        </p:txBody>
      </p:sp>
      <p:pic>
        <p:nvPicPr>
          <p:cNvPr id="8196" name="Picture 4" descr="3"/>
          <p:cNvPicPr>
            <a:picLocks noGrp="1" noChangeAspect="1" noChangeArrowheads="1"/>
          </p:cNvPicPr>
          <p:nvPr>
            <p:ph sz="half" idx="4294967295"/>
          </p:nvPr>
        </p:nvPicPr>
        <p:blipFill>
          <a:blip r:embed="rId3" cstate="print">
            <a:clrChange>
              <a:clrFrom>
                <a:srgbClr val="FFFFFF"/>
              </a:clrFrom>
              <a:clrTo>
                <a:srgbClr val="FFFFFF">
                  <a:alpha val="0"/>
                </a:srgbClr>
              </a:clrTo>
            </a:clrChange>
          </a:blip>
          <a:srcRect/>
          <a:stretch>
            <a:fillRect/>
          </a:stretch>
        </p:blipFill>
        <p:spPr>
          <a:xfrm>
            <a:off x="0" y="-304800"/>
            <a:ext cx="1447800" cy="1239838"/>
          </a:xfrm>
          <a:noFill/>
        </p:spPr>
      </p:pic>
      <p:sp>
        <p:nvSpPr>
          <p:cNvPr id="8197" name="Rectangle 5"/>
          <p:cNvSpPr>
            <a:spLocks noChangeArrowheads="1"/>
          </p:cNvSpPr>
          <p:nvPr/>
        </p:nvSpPr>
        <p:spPr bwMode="blackWhite">
          <a:xfrm>
            <a:off x="0" y="6629400"/>
            <a:ext cx="9144000" cy="228600"/>
          </a:xfrm>
          <a:prstGeom prst="rect">
            <a:avLst/>
          </a:prstGeom>
          <a:noFill/>
          <a:ln w="12700" cap="sq">
            <a:noFill/>
            <a:miter lim="800000"/>
            <a:headEnd type="none" w="sm" len="sm"/>
            <a:tailEnd type="none" w="sm" len="sm"/>
          </a:ln>
        </p:spPr>
        <p:txBody>
          <a:bodyPr/>
          <a:lstStyle/>
          <a:p>
            <a:pPr eaLnBrk="1" hangingPunct="1"/>
            <a:endParaRPr lang="en-US" sz="1000">
              <a:latin typeface="Times New Roman" pitchFamily="18" charset="0"/>
            </a:endParaRPr>
          </a:p>
        </p:txBody>
      </p:sp>
      <p:sp>
        <p:nvSpPr>
          <p:cNvPr id="9" name="Rectangle 6"/>
          <p:cNvSpPr>
            <a:spLocks noChangeArrowheads="1"/>
          </p:cNvSpPr>
          <p:nvPr/>
        </p:nvSpPr>
        <p:spPr bwMode="blackWhite">
          <a:xfrm>
            <a:off x="533400" y="6553200"/>
            <a:ext cx="859831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11" name="Picture 7" descr="nccsindia"/>
          <p:cNvPicPr>
            <a:picLocks noChangeAspect="1" noChangeArrowheads="1"/>
          </p:cNvPicPr>
          <p:nvPr/>
        </p:nvPicPr>
        <p:blipFill>
          <a:blip r:embed="rId4"/>
          <a:srcRect/>
          <a:stretch>
            <a:fillRect/>
          </a:stretch>
        </p:blipFill>
        <p:spPr bwMode="auto">
          <a:xfrm>
            <a:off x="0" y="914400"/>
            <a:ext cx="533400" cy="5943600"/>
          </a:xfrm>
          <a:prstGeom prst="rect">
            <a:avLst/>
          </a:prstGeom>
          <a:solidFill>
            <a:srgbClr val="008000"/>
          </a:solid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87AA81B-ED10-4BF9-941B-8287B40D34FC}" type="slidenum">
              <a:rPr lang="en-US"/>
              <a:pPr/>
              <a:t>19</a:t>
            </a:fld>
            <a:endParaRPr lang="en-US" dirty="0"/>
          </a:p>
        </p:txBody>
      </p:sp>
      <p:sp>
        <p:nvSpPr>
          <p:cNvPr id="8194" name="Rectangle 2"/>
          <p:cNvSpPr>
            <a:spLocks noGrp="1"/>
          </p:cNvSpPr>
          <p:nvPr>
            <p:ph type="title" idx="4294967295"/>
          </p:nvPr>
        </p:nvSpPr>
        <p:spPr>
          <a:xfrm>
            <a:off x="1447800" y="304800"/>
            <a:ext cx="7696200" cy="609600"/>
          </a:xfrm>
        </p:spPr>
        <p:style>
          <a:lnRef idx="2">
            <a:schemeClr val="accent6">
              <a:shade val="50000"/>
            </a:schemeClr>
          </a:lnRef>
          <a:fillRef idx="1">
            <a:schemeClr val="accent6"/>
          </a:fillRef>
          <a:effectRef idx="0">
            <a:schemeClr val="accent6"/>
          </a:effectRef>
          <a:fontRef idx="minor">
            <a:schemeClr val="lt1"/>
          </a:fontRef>
        </p:style>
        <p:txBody>
          <a:bodyPr lIns="0" rIns="0" bIns="0" anchor="ctr">
            <a:normAutofit/>
          </a:bodyPr>
          <a:lstStyle/>
          <a:p>
            <a:r>
              <a:rPr lang="en-US" sz="2800" b="1" dirty="0" smtClean="0">
                <a:solidFill>
                  <a:schemeClr val="tx1"/>
                </a:solidFill>
                <a:latin typeface="Century Schoolbook" pitchFamily="18" charset="0"/>
              </a:rPr>
              <a:t>Identify Gaps</a:t>
            </a:r>
            <a:endParaRPr lang="en-US" sz="2800" b="1" dirty="0">
              <a:solidFill>
                <a:schemeClr val="tx1"/>
              </a:solidFill>
              <a:latin typeface="Century Schoolbook" pitchFamily="18" charset="0"/>
            </a:endParaRPr>
          </a:p>
        </p:txBody>
      </p:sp>
      <p:sp>
        <p:nvSpPr>
          <p:cNvPr id="8195" name="Rectangle 3"/>
          <p:cNvSpPr>
            <a:spLocks noGrp="1"/>
          </p:cNvSpPr>
          <p:nvPr>
            <p:ph type="body" sz="half" idx="4294967295"/>
          </p:nvPr>
        </p:nvSpPr>
        <p:spPr>
          <a:xfrm>
            <a:off x="609600" y="1143000"/>
            <a:ext cx="8382000" cy="3810000"/>
          </a:xfrm>
          <a:no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endParaRPr lang="en-US" sz="2400" dirty="0" smtClean="0">
              <a:solidFill>
                <a:schemeClr val="tx1"/>
              </a:solidFill>
              <a:latin typeface="Century Schoolbook" pitchFamily="18" charset="0"/>
            </a:endParaRPr>
          </a:p>
          <a:p>
            <a:endParaRPr lang="en-US" sz="2400" dirty="0" smtClean="0">
              <a:solidFill>
                <a:schemeClr val="tx1"/>
              </a:solidFill>
              <a:latin typeface="Century Schoolbook" pitchFamily="18" charset="0"/>
            </a:endParaRPr>
          </a:p>
          <a:p>
            <a:r>
              <a:rPr lang="en-US" sz="2400" dirty="0" smtClean="0">
                <a:solidFill>
                  <a:schemeClr val="tx1"/>
                </a:solidFill>
                <a:latin typeface="Century Schoolbook" pitchFamily="18" charset="0"/>
              </a:rPr>
              <a:t>Urban areas have been existing</a:t>
            </a:r>
          </a:p>
          <a:p>
            <a:r>
              <a:rPr lang="en-US" sz="2400" dirty="0" smtClean="0">
                <a:solidFill>
                  <a:schemeClr val="tx1"/>
                </a:solidFill>
                <a:latin typeface="Century Schoolbook" pitchFamily="18" charset="0"/>
              </a:rPr>
              <a:t>Now there is phenomenal </a:t>
            </a:r>
            <a:r>
              <a:rPr lang="en-US" sz="2400" dirty="0" err="1" smtClean="0">
                <a:solidFill>
                  <a:schemeClr val="tx1"/>
                </a:solidFill>
                <a:latin typeface="Century Schoolbook" pitchFamily="18" charset="0"/>
              </a:rPr>
              <a:t>hafazard</a:t>
            </a:r>
            <a:r>
              <a:rPr lang="en-US" sz="2400" dirty="0" smtClean="0">
                <a:solidFill>
                  <a:schemeClr val="tx1"/>
                </a:solidFill>
                <a:latin typeface="Century Schoolbook" pitchFamily="18" charset="0"/>
              </a:rPr>
              <a:t>/un-regulated expansion on peripheral areas</a:t>
            </a:r>
          </a:p>
          <a:p>
            <a:r>
              <a:rPr lang="en-US" sz="2400" dirty="0" smtClean="0">
                <a:solidFill>
                  <a:schemeClr val="tx1"/>
                </a:solidFill>
                <a:latin typeface="Century Schoolbook" pitchFamily="18" charset="0"/>
              </a:rPr>
              <a:t>The future demands enormous new  urban areas, affordable  housing  to  meet demand of  migrants  from rural areas </a:t>
            </a:r>
          </a:p>
        </p:txBody>
      </p:sp>
      <p:pic>
        <p:nvPicPr>
          <p:cNvPr id="8196" name="Picture 4" descr="3"/>
          <p:cNvPicPr>
            <a:picLocks noGrp="1" noChangeAspect="1" noChangeArrowheads="1"/>
          </p:cNvPicPr>
          <p:nvPr>
            <p:ph sz="half" idx="4294967295"/>
          </p:nvPr>
        </p:nvPicPr>
        <p:blipFill>
          <a:blip r:embed="rId3" cstate="print">
            <a:clrChange>
              <a:clrFrom>
                <a:srgbClr val="FFFFFF"/>
              </a:clrFrom>
              <a:clrTo>
                <a:srgbClr val="FFFFFF">
                  <a:alpha val="0"/>
                </a:srgbClr>
              </a:clrTo>
            </a:clrChange>
          </a:blip>
          <a:srcRect/>
          <a:stretch>
            <a:fillRect/>
          </a:stretch>
        </p:blipFill>
        <p:spPr>
          <a:xfrm>
            <a:off x="0" y="-304800"/>
            <a:ext cx="1447800" cy="1239838"/>
          </a:xfrm>
          <a:noFill/>
        </p:spPr>
      </p:pic>
      <p:sp>
        <p:nvSpPr>
          <p:cNvPr id="9" name="Rectangle 6"/>
          <p:cNvSpPr>
            <a:spLocks noChangeArrowheads="1"/>
          </p:cNvSpPr>
          <p:nvPr/>
        </p:nvSpPr>
        <p:spPr bwMode="blackWhite">
          <a:xfrm>
            <a:off x="533400" y="6553200"/>
            <a:ext cx="859831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11" name="Picture 7" descr="nccsindia"/>
          <p:cNvPicPr>
            <a:picLocks noChangeAspect="1" noChangeArrowheads="1"/>
          </p:cNvPicPr>
          <p:nvPr/>
        </p:nvPicPr>
        <p:blipFill>
          <a:blip r:embed="rId4"/>
          <a:srcRect/>
          <a:stretch>
            <a:fillRect/>
          </a:stretch>
        </p:blipFill>
        <p:spPr bwMode="auto">
          <a:xfrm>
            <a:off x="0" y="914400"/>
            <a:ext cx="533400" cy="5943600"/>
          </a:xfrm>
          <a:prstGeom prst="rect">
            <a:avLst/>
          </a:prstGeom>
          <a:solidFill>
            <a:srgbClr val="008000"/>
          </a:solid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87AA81B-ED10-4BF9-941B-8287B40D34FC}" type="slidenum">
              <a:rPr lang="en-US"/>
              <a:pPr/>
              <a:t>2</a:t>
            </a:fld>
            <a:endParaRPr lang="en-US" dirty="0"/>
          </a:p>
        </p:txBody>
      </p:sp>
      <p:sp>
        <p:nvSpPr>
          <p:cNvPr id="8194" name="Rectangle 2"/>
          <p:cNvSpPr>
            <a:spLocks noGrp="1"/>
          </p:cNvSpPr>
          <p:nvPr>
            <p:ph type="title" idx="4294967295"/>
          </p:nvPr>
        </p:nvSpPr>
        <p:spPr>
          <a:xfrm>
            <a:off x="1447800" y="0"/>
            <a:ext cx="7696200" cy="914400"/>
          </a:xfrm>
        </p:spPr>
        <p:style>
          <a:lnRef idx="2">
            <a:schemeClr val="accent6">
              <a:shade val="50000"/>
            </a:schemeClr>
          </a:lnRef>
          <a:fillRef idx="1">
            <a:schemeClr val="accent6"/>
          </a:fillRef>
          <a:effectRef idx="0">
            <a:schemeClr val="accent6"/>
          </a:effectRef>
          <a:fontRef idx="minor">
            <a:schemeClr val="lt1"/>
          </a:fontRef>
        </p:style>
        <p:txBody>
          <a:bodyPr lIns="0" rIns="0" bIns="0" anchor="ctr">
            <a:normAutofit/>
          </a:bodyPr>
          <a:lstStyle/>
          <a:p>
            <a:r>
              <a:rPr lang="en-US" sz="3200" b="1" dirty="0" smtClean="0">
                <a:solidFill>
                  <a:schemeClr val="tx1"/>
                </a:solidFill>
                <a:latin typeface="Calibri" pitchFamily="34" charset="0"/>
              </a:rPr>
              <a:t>CLIMATE SMART CITIES</a:t>
            </a:r>
            <a:endParaRPr lang="en-US" sz="3200" b="1" dirty="0">
              <a:solidFill>
                <a:schemeClr val="tx1"/>
              </a:solidFill>
              <a:latin typeface="Calibri" pitchFamily="34" charset="0"/>
            </a:endParaRPr>
          </a:p>
        </p:txBody>
      </p:sp>
      <p:sp>
        <p:nvSpPr>
          <p:cNvPr id="8195" name="Rectangle 3"/>
          <p:cNvSpPr>
            <a:spLocks noGrp="1"/>
          </p:cNvSpPr>
          <p:nvPr>
            <p:ph type="body" sz="half" idx="4294967295"/>
          </p:nvPr>
        </p:nvSpPr>
        <p:spPr>
          <a:xfrm>
            <a:off x="609600" y="990600"/>
            <a:ext cx="8382000" cy="5410200"/>
          </a:xfrm>
          <a:noFill/>
        </p:spPr>
        <p:style>
          <a:lnRef idx="2">
            <a:schemeClr val="accent4">
              <a:shade val="50000"/>
            </a:schemeClr>
          </a:lnRef>
          <a:fillRef idx="1">
            <a:schemeClr val="accent4"/>
          </a:fillRef>
          <a:effectRef idx="0">
            <a:schemeClr val="accent4"/>
          </a:effectRef>
          <a:fontRef idx="minor">
            <a:schemeClr val="lt1"/>
          </a:fontRef>
        </p:style>
        <p:txBody>
          <a:bodyPr>
            <a:normAutofit lnSpcReduction="10000"/>
          </a:bodyPr>
          <a:lstStyle/>
          <a:p>
            <a:pPr marL="0" indent="0" algn="just">
              <a:buNone/>
            </a:pPr>
            <a:r>
              <a:rPr lang="en-US" sz="2400" dirty="0" smtClean="0">
                <a:solidFill>
                  <a:schemeClr val="tx1"/>
                </a:solidFill>
                <a:latin typeface="Century Schoolbook" pitchFamily="18" charset="0"/>
              </a:rPr>
              <a:t>Climate change and its impacts are well known and almost every citizen’s  concerned about it. While in case of Agriculture, its impact is at local level  - farmers are to be prepared to become smarter than climate to maintain  their  productivity despite Vagaries  of weather.</a:t>
            </a:r>
          </a:p>
          <a:p>
            <a:pPr marL="0" indent="0" algn="just">
              <a:buNone/>
            </a:pPr>
            <a:endParaRPr lang="en-US" sz="2400" dirty="0" smtClean="0">
              <a:solidFill>
                <a:schemeClr val="tx1"/>
              </a:solidFill>
              <a:latin typeface="Century Schoolbook" pitchFamily="18" charset="0"/>
            </a:endParaRPr>
          </a:p>
          <a:p>
            <a:pPr marL="0" indent="0" algn="just">
              <a:buNone/>
            </a:pPr>
            <a:r>
              <a:rPr lang="en-US" sz="2400" dirty="0" smtClean="0">
                <a:solidFill>
                  <a:schemeClr val="tx1"/>
                </a:solidFill>
                <a:latin typeface="Century Schoolbook" pitchFamily="18" charset="0"/>
              </a:rPr>
              <a:t>In case of cities, this is opposite. Cities create pollution both air and water. They reduce absorption of CO</a:t>
            </a:r>
            <a:r>
              <a:rPr lang="en-US" sz="2400" baseline="-25000" dirty="0" smtClean="0">
                <a:solidFill>
                  <a:schemeClr val="tx1"/>
                </a:solidFill>
                <a:latin typeface="Century Schoolbook" pitchFamily="18" charset="0"/>
              </a:rPr>
              <a:t>2 </a:t>
            </a:r>
            <a:r>
              <a:rPr lang="en-US" sz="2400" smtClean="0">
                <a:solidFill>
                  <a:schemeClr val="tx1"/>
                </a:solidFill>
                <a:latin typeface="Century Schoolbook" pitchFamily="18" charset="0"/>
              </a:rPr>
              <a:t>which used </a:t>
            </a:r>
            <a:r>
              <a:rPr lang="en-US" sz="2400" dirty="0" smtClean="0">
                <a:solidFill>
                  <a:schemeClr val="tx1"/>
                </a:solidFill>
                <a:latin typeface="Century Schoolbook" pitchFamily="18" charset="0"/>
              </a:rPr>
              <a:t>to take place earlier due to existing vegetation cover. Citizens are facing its direct local level impact, increasing health hazards, new virus and poor quality of drinking water, mosquito menace so &amp; so forth.</a:t>
            </a:r>
          </a:p>
          <a:p>
            <a:pPr marL="0" indent="0" algn="just">
              <a:buNone/>
            </a:pPr>
            <a:endParaRPr lang="en-US" sz="2400" dirty="0" smtClean="0">
              <a:solidFill>
                <a:schemeClr val="tx1"/>
              </a:solidFill>
              <a:latin typeface="Century Schoolbook" pitchFamily="18" charset="0"/>
            </a:endParaRPr>
          </a:p>
          <a:p>
            <a:pPr marL="0" indent="0" algn="just">
              <a:buNone/>
            </a:pPr>
            <a:r>
              <a:rPr lang="en-US" sz="2400" dirty="0" smtClean="0">
                <a:solidFill>
                  <a:schemeClr val="tx1"/>
                </a:solidFill>
                <a:latin typeface="Century Schoolbook" pitchFamily="18" charset="0"/>
              </a:rPr>
              <a:t>The Climate Smart  city concept envisages to meet these challenges. </a:t>
            </a:r>
          </a:p>
        </p:txBody>
      </p:sp>
      <p:pic>
        <p:nvPicPr>
          <p:cNvPr id="8196" name="Picture 4" descr="3"/>
          <p:cNvPicPr>
            <a:picLocks noGrp="1" noChangeAspect="1" noChangeArrowheads="1"/>
          </p:cNvPicPr>
          <p:nvPr>
            <p:ph sz="half" idx="4294967295"/>
          </p:nvPr>
        </p:nvPicPr>
        <p:blipFill>
          <a:blip r:embed="rId3" cstate="print">
            <a:clrChange>
              <a:clrFrom>
                <a:srgbClr val="FFFFFF"/>
              </a:clrFrom>
              <a:clrTo>
                <a:srgbClr val="FFFFFF">
                  <a:alpha val="0"/>
                </a:srgbClr>
              </a:clrTo>
            </a:clrChange>
          </a:blip>
          <a:srcRect/>
          <a:stretch>
            <a:fillRect/>
          </a:stretch>
        </p:blipFill>
        <p:spPr>
          <a:xfrm>
            <a:off x="0" y="-304800"/>
            <a:ext cx="1447800" cy="1239838"/>
          </a:xfrm>
          <a:noFill/>
        </p:spPr>
      </p:pic>
      <p:sp>
        <p:nvSpPr>
          <p:cNvPr id="8198" name="Rectangle 6"/>
          <p:cNvSpPr>
            <a:spLocks noChangeArrowheads="1"/>
          </p:cNvSpPr>
          <p:nvPr/>
        </p:nvSpPr>
        <p:spPr bwMode="blackWhite">
          <a:xfrm>
            <a:off x="533400" y="6553200"/>
            <a:ext cx="8610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8199" name="Picture 7" descr="nccsindia"/>
          <p:cNvPicPr>
            <a:picLocks noChangeAspect="1" noChangeArrowheads="1"/>
          </p:cNvPicPr>
          <p:nvPr/>
        </p:nvPicPr>
        <p:blipFill>
          <a:blip r:embed="rId4"/>
          <a:srcRect/>
          <a:stretch>
            <a:fillRect/>
          </a:stretch>
        </p:blipFill>
        <p:spPr bwMode="auto">
          <a:xfrm>
            <a:off x="0" y="914400"/>
            <a:ext cx="533400" cy="5943600"/>
          </a:xfrm>
          <a:prstGeom prst="rect">
            <a:avLst/>
          </a:prstGeom>
          <a:solidFill>
            <a:srgbClr val="008000"/>
          </a:solid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87AA81B-ED10-4BF9-941B-8287B40D34FC}" type="slidenum">
              <a:rPr lang="en-US"/>
              <a:pPr/>
              <a:t>20</a:t>
            </a:fld>
            <a:endParaRPr lang="en-US" dirty="0"/>
          </a:p>
        </p:txBody>
      </p:sp>
      <p:sp>
        <p:nvSpPr>
          <p:cNvPr id="8194" name="Rectangle 2"/>
          <p:cNvSpPr>
            <a:spLocks noGrp="1"/>
          </p:cNvSpPr>
          <p:nvPr>
            <p:ph type="title" idx="4294967295"/>
          </p:nvPr>
        </p:nvSpPr>
        <p:spPr>
          <a:xfrm>
            <a:off x="1447800" y="304800"/>
            <a:ext cx="7696200" cy="609600"/>
          </a:xfrm>
        </p:spPr>
        <p:style>
          <a:lnRef idx="2">
            <a:schemeClr val="accent6">
              <a:shade val="50000"/>
            </a:schemeClr>
          </a:lnRef>
          <a:fillRef idx="1">
            <a:schemeClr val="accent6"/>
          </a:fillRef>
          <a:effectRef idx="0">
            <a:schemeClr val="accent6"/>
          </a:effectRef>
          <a:fontRef idx="minor">
            <a:schemeClr val="lt1"/>
          </a:fontRef>
        </p:style>
        <p:txBody>
          <a:bodyPr lIns="0" rIns="0" bIns="0" anchor="ctr">
            <a:normAutofit/>
          </a:bodyPr>
          <a:lstStyle/>
          <a:p>
            <a:r>
              <a:rPr lang="en-US" sz="2800" b="1" dirty="0" smtClean="0">
                <a:solidFill>
                  <a:schemeClr val="tx1"/>
                </a:solidFill>
                <a:latin typeface="Century Schoolbook" pitchFamily="18" charset="0"/>
              </a:rPr>
              <a:t>Identify Gaps</a:t>
            </a:r>
            <a:endParaRPr lang="en-US" sz="2800" b="1" dirty="0">
              <a:solidFill>
                <a:schemeClr val="tx1"/>
              </a:solidFill>
              <a:latin typeface="Century Schoolbook" pitchFamily="18" charset="0"/>
            </a:endParaRPr>
          </a:p>
        </p:txBody>
      </p:sp>
      <p:sp>
        <p:nvSpPr>
          <p:cNvPr id="8195" name="Rectangle 3"/>
          <p:cNvSpPr>
            <a:spLocks noGrp="1"/>
          </p:cNvSpPr>
          <p:nvPr>
            <p:ph type="body" sz="half" idx="4294967295"/>
          </p:nvPr>
        </p:nvSpPr>
        <p:spPr>
          <a:xfrm>
            <a:off x="609600" y="1143000"/>
            <a:ext cx="8382000" cy="4648200"/>
          </a:xfrm>
          <a:no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0" indent="0" algn="just">
              <a:buNone/>
            </a:pPr>
            <a:r>
              <a:rPr lang="en-US" sz="2400" dirty="0" smtClean="0">
                <a:solidFill>
                  <a:schemeClr val="tx1"/>
                </a:solidFill>
                <a:latin typeface="Century Schoolbook" pitchFamily="18" charset="0"/>
              </a:rPr>
              <a:t>The Urban development administration  need to: </a:t>
            </a:r>
          </a:p>
          <a:p>
            <a:pPr marL="457200" indent="-457200" algn="just"/>
            <a:r>
              <a:rPr lang="en-US" sz="2400" dirty="0" smtClean="0">
                <a:solidFill>
                  <a:schemeClr val="tx1"/>
                </a:solidFill>
                <a:latin typeface="Century Schoolbook" pitchFamily="18" charset="0"/>
              </a:rPr>
              <a:t>Identify gaps within existing city net work and bridge  gaps in line of  Climate Smart City concept.</a:t>
            </a:r>
          </a:p>
          <a:p>
            <a:pPr marL="457200" indent="-457200" algn="just"/>
            <a:endParaRPr lang="en-US" sz="2400" dirty="0" smtClean="0">
              <a:solidFill>
                <a:schemeClr val="tx1"/>
              </a:solidFill>
              <a:latin typeface="Century Schoolbook" pitchFamily="18" charset="0"/>
            </a:endParaRPr>
          </a:p>
          <a:p>
            <a:pPr marL="457200" indent="-457200" algn="just"/>
            <a:r>
              <a:rPr lang="en-US" sz="2400" dirty="0" smtClean="0">
                <a:solidFill>
                  <a:schemeClr val="tx1"/>
                </a:solidFill>
                <a:latin typeface="Century Schoolbook" pitchFamily="18" charset="0"/>
              </a:rPr>
              <a:t>Regulate </a:t>
            </a:r>
            <a:r>
              <a:rPr lang="en-US" sz="2400" dirty="0" err="1" smtClean="0">
                <a:solidFill>
                  <a:schemeClr val="tx1"/>
                </a:solidFill>
                <a:latin typeface="Century Schoolbook" pitchFamily="18" charset="0"/>
              </a:rPr>
              <a:t>hafazard</a:t>
            </a:r>
            <a:r>
              <a:rPr lang="en-US" sz="2400" dirty="0" smtClean="0">
                <a:solidFill>
                  <a:schemeClr val="tx1"/>
                </a:solidFill>
                <a:latin typeface="Century Schoolbook" pitchFamily="18" charset="0"/>
              </a:rPr>
              <a:t> expansion with enforcement city town planning norms for building, use and bring them within  preview of city limits. </a:t>
            </a:r>
          </a:p>
          <a:p>
            <a:pPr marL="457200" indent="-457200" algn="just"/>
            <a:r>
              <a:rPr lang="en-US" sz="2400" dirty="0" smtClean="0">
                <a:solidFill>
                  <a:schemeClr val="tx1"/>
                </a:solidFill>
                <a:latin typeface="Century Schoolbook" pitchFamily="18" charset="0"/>
              </a:rPr>
              <a:t>Plan for future demand and create ultra smart cities with public private participation.</a:t>
            </a:r>
          </a:p>
          <a:p>
            <a:pPr marL="457200" indent="-457200" algn="just"/>
            <a:r>
              <a:rPr lang="en-US" sz="2400" dirty="0" smtClean="0">
                <a:solidFill>
                  <a:schemeClr val="tx1"/>
                </a:solidFill>
                <a:latin typeface="Century Schoolbook" pitchFamily="18" charset="0"/>
              </a:rPr>
              <a:t>Enhance green cover through vegetation in open areas and roof tops. </a:t>
            </a:r>
          </a:p>
        </p:txBody>
      </p:sp>
      <p:pic>
        <p:nvPicPr>
          <p:cNvPr id="8196" name="Picture 4" descr="3"/>
          <p:cNvPicPr>
            <a:picLocks noGrp="1" noChangeAspect="1" noChangeArrowheads="1"/>
          </p:cNvPicPr>
          <p:nvPr>
            <p:ph sz="half" idx="4294967295"/>
          </p:nvPr>
        </p:nvPicPr>
        <p:blipFill>
          <a:blip r:embed="rId3" cstate="print">
            <a:clrChange>
              <a:clrFrom>
                <a:srgbClr val="FFFFFF"/>
              </a:clrFrom>
              <a:clrTo>
                <a:srgbClr val="FFFFFF">
                  <a:alpha val="0"/>
                </a:srgbClr>
              </a:clrTo>
            </a:clrChange>
          </a:blip>
          <a:srcRect/>
          <a:stretch>
            <a:fillRect/>
          </a:stretch>
        </p:blipFill>
        <p:spPr>
          <a:xfrm>
            <a:off x="0" y="-304800"/>
            <a:ext cx="1447800" cy="1239838"/>
          </a:xfrm>
          <a:noFill/>
        </p:spPr>
      </p:pic>
      <p:sp>
        <p:nvSpPr>
          <p:cNvPr id="9" name="Rectangle 6"/>
          <p:cNvSpPr>
            <a:spLocks noChangeArrowheads="1"/>
          </p:cNvSpPr>
          <p:nvPr/>
        </p:nvSpPr>
        <p:spPr bwMode="blackWhite">
          <a:xfrm>
            <a:off x="533400" y="6553200"/>
            <a:ext cx="859831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11" name="Picture 7" descr="nccsindia"/>
          <p:cNvPicPr>
            <a:picLocks noChangeAspect="1" noChangeArrowheads="1"/>
          </p:cNvPicPr>
          <p:nvPr/>
        </p:nvPicPr>
        <p:blipFill>
          <a:blip r:embed="rId4"/>
          <a:srcRect/>
          <a:stretch>
            <a:fillRect/>
          </a:stretch>
        </p:blipFill>
        <p:spPr bwMode="auto">
          <a:xfrm>
            <a:off x="0" y="914400"/>
            <a:ext cx="533400" cy="5943600"/>
          </a:xfrm>
          <a:prstGeom prst="rect">
            <a:avLst/>
          </a:prstGeom>
          <a:solidFill>
            <a:srgbClr val="008000"/>
          </a:solid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87AA81B-ED10-4BF9-941B-8287B40D34FC}" type="slidenum">
              <a:rPr lang="en-US"/>
              <a:pPr/>
              <a:t>21</a:t>
            </a:fld>
            <a:endParaRPr lang="en-US" dirty="0"/>
          </a:p>
        </p:txBody>
      </p:sp>
      <p:sp>
        <p:nvSpPr>
          <p:cNvPr id="8194" name="Rectangle 2"/>
          <p:cNvSpPr>
            <a:spLocks noGrp="1"/>
          </p:cNvSpPr>
          <p:nvPr>
            <p:ph type="title" idx="4294967295"/>
          </p:nvPr>
        </p:nvSpPr>
        <p:spPr>
          <a:xfrm>
            <a:off x="1447800" y="304800"/>
            <a:ext cx="7696200" cy="609600"/>
          </a:xfrm>
        </p:spPr>
        <p:style>
          <a:lnRef idx="2">
            <a:schemeClr val="accent6">
              <a:shade val="50000"/>
            </a:schemeClr>
          </a:lnRef>
          <a:fillRef idx="1">
            <a:schemeClr val="accent6"/>
          </a:fillRef>
          <a:effectRef idx="0">
            <a:schemeClr val="accent6"/>
          </a:effectRef>
          <a:fontRef idx="minor">
            <a:schemeClr val="lt1"/>
          </a:fontRef>
        </p:style>
        <p:txBody>
          <a:bodyPr lIns="0" rIns="0" bIns="0" anchor="ctr">
            <a:normAutofit/>
          </a:bodyPr>
          <a:lstStyle/>
          <a:p>
            <a:r>
              <a:rPr lang="en-US" sz="2800" b="1" dirty="0" smtClean="0">
                <a:solidFill>
                  <a:schemeClr val="tx1"/>
                </a:solidFill>
                <a:latin typeface="Century Schoolbook" pitchFamily="18" charset="0"/>
              </a:rPr>
              <a:t>Impact of Climate Change</a:t>
            </a:r>
            <a:endParaRPr lang="en-US" sz="2800" b="1" dirty="0">
              <a:solidFill>
                <a:schemeClr val="tx1"/>
              </a:solidFill>
              <a:latin typeface="Century Schoolbook" pitchFamily="18" charset="0"/>
            </a:endParaRPr>
          </a:p>
        </p:txBody>
      </p:sp>
      <p:sp>
        <p:nvSpPr>
          <p:cNvPr id="8195" name="Rectangle 3"/>
          <p:cNvSpPr>
            <a:spLocks noGrp="1"/>
          </p:cNvSpPr>
          <p:nvPr>
            <p:ph type="body" sz="half" idx="4294967295"/>
          </p:nvPr>
        </p:nvSpPr>
        <p:spPr>
          <a:xfrm>
            <a:off x="609600" y="1143000"/>
            <a:ext cx="8382000" cy="5181600"/>
          </a:xfrm>
          <a:noFill/>
        </p:spPr>
        <p:style>
          <a:lnRef idx="2">
            <a:schemeClr val="accent4">
              <a:shade val="50000"/>
            </a:schemeClr>
          </a:lnRef>
          <a:fillRef idx="1">
            <a:schemeClr val="accent4"/>
          </a:fillRef>
          <a:effectRef idx="0">
            <a:schemeClr val="accent4"/>
          </a:effectRef>
          <a:fontRef idx="minor">
            <a:schemeClr val="lt1"/>
          </a:fontRef>
        </p:style>
        <p:txBody>
          <a:bodyPr>
            <a:normAutofit fontScale="92500" lnSpcReduction="20000"/>
          </a:bodyPr>
          <a:lstStyle/>
          <a:p>
            <a:pPr marL="0" indent="0" algn="just">
              <a:buNone/>
            </a:pPr>
            <a:r>
              <a:rPr lang="en-US" sz="2400" dirty="0" smtClean="0">
                <a:solidFill>
                  <a:schemeClr val="tx1"/>
                </a:solidFill>
                <a:latin typeface="Century Schoolbook" pitchFamily="18" charset="0"/>
              </a:rPr>
              <a:t>Urban areas do create and are responsible for  enhanced GHG emission as: </a:t>
            </a:r>
          </a:p>
          <a:p>
            <a:pPr marL="398463" indent="-398463" algn="just"/>
            <a:r>
              <a:rPr lang="en-US" sz="2400" dirty="0" smtClean="0">
                <a:solidFill>
                  <a:schemeClr val="tx1"/>
                </a:solidFill>
                <a:latin typeface="Century Schoolbook" pitchFamily="18" charset="0"/>
              </a:rPr>
              <a:t>They replace existing vegetable/agriculture which use to absorb CO2 and release oxygen through photosynthesis process. </a:t>
            </a:r>
          </a:p>
          <a:p>
            <a:pPr marL="398463" indent="-398463" algn="just"/>
            <a:r>
              <a:rPr lang="en-US" sz="2400" dirty="0" smtClean="0">
                <a:solidFill>
                  <a:schemeClr val="tx1"/>
                </a:solidFill>
                <a:latin typeface="Century Schoolbook" pitchFamily="18" charset="0"/>
              </a:rPr>
              <a:t>Create GHG emission by energy use. </a:t>
            </a:r>
          </a:p>
          <a:p>
            <a:pPr marL="398463" indent="-398463" algn="just"/>
            <a:r>
              <a:rPr lang="en-US" sz="2400" dirty="0" smtClean="0">
                <a:solidFill>
                  <a:schemeClr val="tx1"/>
                </a:solidFill>
                <a:latin typeface="Century Schoolbook" pitchFamily="18" charset="0"/>
              </a:rPr>
              <a:t>Hence maximum emphasis need to be in reduction of pollution, air and water. </a:t>
            </a:r>
          </a:p>
          <a:p>
            <a:pPr marL="398463" indent="-398463" algn="just"/>
            <a:r>
              <a:rPr lang="en-US" sz="2400" dirty="0" smtClean="0">
                <a:solidFill>
                  <a:schemeClr val="tx1"/>
                </a:solidFill>
                <a:latin typeface="Century Schoolbook" pitchFamily="18" charset="0"/>
              </a:rPr>
              <a:t>Facilitate slums with basic infrastructure or rehabilitate  in new colonies. </a:t>
            </a:r>
          </a:p>
          <a:p>
            <a:pPr marL="398463" indent="-398463" algn="just"/>
            <a:r>
              <a:rPr lang="en-US" sz="2400" dirty="0" smtClean="0">
                <a:solidFill>
                  <a:schemeClr val="tx1"/>
                </a:solidFill>
                <a:latin typeface="Century Schoolbook" pitchFamily="18" charset="0"/>
              </a:rPr>
              <a:t>Create affordable houses for poor families </a:t>
            </a:r>
          </a:p>
          <a:p>
            <a:pPr algn="just"/>
            <a:r>
              <a:rPr lang="en-US" sz="2400" dirty="0" smtClean="0">
                <a:solidFill>
                  <a:schemeClr val="tx1"/>
                </a:solidFill>
                <a:latin typeface="Century Schoolbook" pitchFamily="18" charset="0"/>
              </a:rPr>
              <a:t>Already local Disaster Management Plan and its implementation strategy exists.</a:t>
            </a:r>
          </a:p>
          <a:p>
            <a:pPr algn="just"/>
            <a:r>
              <a:rPr lang="en-US" sz="2400" dirty="0" smtClean="0">
                <a:solidFill>
                  <a:schemeClr val="tx1"/>
                </a:solidFill>
                <a:latin typeface="Century Schoolbook" pitchFamily="18" charset="0"/>
              </a:rPr>
              <a:t>Emphasis should be to  communicating citizens on weather forecasting of impeding natural calamity like heavy rain, flooding of river or cyclone. Citizens need to alerted in advance about precautionary measures needed. </a:t>
            </a:r>
          </a:p>
          <a:p>
            <a:pPr marL="398463" indent="-398463" algn="just"/>
            <a:endParaRPr lang="en-US" sz="2400" dirty="0" smtClean="0">
              <a:solidFill>
                <a:schemeClr val="tx1"/>
              </a:solidFill>
              <a:latin typeface="Century Schoolbook" pitchFamily="18" charset="0"/>
            </a:endParaRPr>
          </a:p>
          <a:p>
            <a:pPr>
              <a:buNone/>
            </a:pPr>
            <a:endParaRPr lang="en-US" sz="2400" dirty="0" smtClean="0">
              <a:solidFill>
                <a:schemeClr val="tx1"/>
              </a:solidFill>
              <a:latin typeface="Century Schoolbook" pitchFamily="18" charset="0"/>
            </a:endParaRPr>
          </a:p>
        </p:txBody>
      </p:sp>
      <p:pic>
        <p:nvPicPr>
          <p:cNvPr id="8196" name="Picture 4" descr="3"/>
          <p:cNvPicPr>
            <a:picLocks noGrp="1" noChangeAspect="1" noChangeArrowheads="1"/>
          </p:cNvPicPr>
          <p:nvPr>
            <p:ph sz="half" idx="4294967295"/>
          </p:nvPr>
        </p:nvPicPr>
        <p:blipFill>
          <a:blip r:embed="rId3" cstate="print">
            <a:clrChange>
              <a:clrFrom>
                <a:srgbClr val="FFFFFF"/>
              </a:clrFrom>
              <a:clrTo>
                <a:srgbClr val="FFFFFF">
                  <a:alpha val="0"/>
                </a:srgbClr>
              </a:clrTo>
            </a:clrChange>
          </a:blip>
          <a:srcRect/>
          <a:stretch>
            <a:fillRect/>
          </a:stretch>
        </p:blipFill>
        <p:spPr>
          <a:xfrm>
            <a:off x="0" y="-304800"/>
            <a:ext cx="1447800" cy="1239838"/>
          </a:xfrm>
          <a:noFill/>
        </p:spPr>
      </p:pic>
      <p:sp>
        <p:nvSpPr>
          <p:cNvPr id="9" name="Rectangle 6"/>
          <p:cNvSpPr>
            <a:spLocks noChangeArrowheads="1"/>
          </p:cNvSpPr>
          <p:nvPr/>
        </p:nvSpPr>
        <p:spPr bwMode="blackWhite">
          <a:xfrm>
            <a:off x="533400" y="6553200"/>
            <a:ext cx="859831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11" name="Picture 7" descr="nccsindia"/>
          <p:cNvPicPr>
            <a:picLocks noChangeAspect="1" noChangeArrowheads="1"/>
          </p:cNvPicPr>
          <p:nvPr/>
        </p:nvPicPr>
        <p:blipFill>
          <a:blip r:embed="rId4"/>
          <a:srcRect/>
          <a:stretch>
            <a:fillRect/>
          </a:stretch>
        </p:blipFill>
        <p:spPr bwMode="auto">
          <a:xfrm>
            <a:off x="0" y="914400"/>
            <a:ext cx="533400" cy="5943600"/>
          </a:xfrm>
          <a:prstGeom prst="rect">
            <a:avLst/>
          </a:prstGeom>
          <a:solidFill>
            <a:srgbClr val="008000"/>
          </a:solid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A74858A4-0510-4193-B6F2-714B52B333EC}" type="slidenum">
              <a:rPr lang="en-US"/>
              <a:pPr>
                <a:defRPr/>
              </a:pPr>
              <a:t>22</a:t>
            </a:fld>
            <a:endParaRPr lang="en-US"/>
          </a:p>
        </p:txBody>
      </p:sp>
      <p:sp>
        <p:nvSpPr>
          <p:cNvPr id="75780" name="Rectangle 3"/>
          <p:cNvSpPr>
            <a:spLocks/>
          </p:cNvSpPr>
          <p:nvPr/>
        </p:nvSpPr>
        <p:spPr bwMode="auto">
          <a:xfrm>
            <a:off x="609600" y="1447800"/>
            <a:ext cx="8382000" cy="4495800"/>
          </a:xfrm>
          <a:prstGeom prst="rect">
            <a:avLst/>
          </a:prstGeom>
          <a:noFill/>
          <a:ln w="9525">
            <a:solidFill>
              <a:schemeClr val="tx1"/>
            </a:solidFill>
            <a:miter lim="800000"/>
            <a:headEnd/>
            <a:tailEnd/>
          </a:ln>
        </p:spPr>
        <p:txBody>
          <a:bodyPr/>
          <a:lstStyle/>
          <a:p>
            <a:pPr marL="342900" indent="-342900" algn="just">
              <a:spcBef>
                <a:spcPct val="20000"/>
              </a:spcBef>
              <a:buFontTx/>
              <a:buChar char="•"/>
            </a:pPr>
            <a:r>
              <a:rPr lang="en-US" sz="2400" dirty="0" smtClean="0">
                <a:latin typeface="Book Antiqua" pitchFamily="18" charset="0"/>
              </a:rPr>
              <a:t>Many urbanities   </a:t>
            </a:r>
            <a:r>
              <a:rPr lang="en-US" sz="2400" dirty="0">
                <a:latin typeface="Book Antiqua" pitchFamily="18" charset="0"/>
              </a:rPr>
              <a:t>end up buying high cost ornamental plants with high mortality and go on replacing it every </a:t>
            </a:r>
            <a:r>
              <a:rPr lang="en-US" sz="2400" dirty="0" smtClean="0">
                <a:latin typeface="Book Antiqua" pitchFamily="18" charset="0"/>
              </a:rPr>
              <a:t>year and spend good money. </a:t>
            </a:r>
            <a:endParaRPr lang="en-US" sz="2400" dirty="0">
              <a:latin typeface="Book Antiqua" pitchFamily="18" charset="0"/>
            </a:endParaRPr>
          </a:p>
          <a:p>
            <a:pPr marL="342900" indent="-342900" algn="just">
              <a:spcBef>
                <a:spcPct val="20000"/>
              </a:spcBef>
              <a:buFontTx/>
              <a:buChar char="•"/>
            </a:pPr>
            <a:endParaRPr lang="en-US" sz="2400" dirty="0">
              <a:latin typeface="Book Antiqua" pitchFamily="18" charset="0"/>
            </a:endParaRPr>
          </a:p>
          <a:p>
            <a:pPr marL="342900" indent="-342900" algn="just">
              <a:spcBef>
                <a:spcPct val="20000"/>
              </a:spcBef>
              <a:buFontTx/>
              <a:buChar char="•"/>
            </a:pPr>
            <a:r>
              <a:rPr lang="en-US" sz="2400" dirty="0" smtClean="0">
                <a:latin typeface="Book Antiqua" pitchFamily="18" charset="0"/>
              </a:rPr>
              <a:t>But they need to be guided about  plants/vegetation that could survive in urban climate. Kitchen </a:t>
            </a:r>
            <a:r>
              <a:rPr lang="en-US" sz="2400" dirty="0">
                <a:latin typeface="Book Antiqua" pitchFamily="18" charset="0"/>
              </a:rPr>
              <a:t>garden could be promoted </a:t>
            </a:r>
            <a:r>
              <a:rPr lang="en-US" sz="2400" dirty="0" smtClean="0">
                <a:latin typeface="Book Antiqua" pitchFamily="18" charset="0"/>
              </a:rPr>
              <a:t> open areas and even in pots – roofs – top farming can be taking up.   </a:t>
            </a:r>
            <a:endParaRPr lang="en-US" sz="2400" dirty="0">
              <a:latin typeface="Book Antiqua" pitchFamily="18" charset="0"/>
            </a:endParaRPr>
          </a:p>
          <a:p>
            <a:pPr marL="342900" indent="-342900" algn="just">
              <a:spcBef>
                <a:spcPct val="20000"/>
              </a:spcBef>
              <a:buFontTx/>
              <a:buChar char="•"/>
            </a:pPr>
            <a:endParaRPr lang="en-US" sz="2400" dirty="0">
              <a:latin typeface="Book Antiqua" pitchFamily="18" charset="0"/>
            </a:endParaRPr>
          </a:p>
          <a:p>
            <a:pPr marL="342900" indent="-342900" algn="just">
              <a:spcBef>
                <a:spcPct val="20000"/>
              </a:spcBef>
              <a:buFontTx/>
              <a:buChar char="•"/>
            </a:pPr>
            <a:r>
              <a:rPr lang="en-US" sz="2400" dirty="0" smtClean="0">
                <a:latin typeface="Book Antiqua" pitchFamily="18" charset="0"/>
              </a:rPr>
              <a:t>This </a:t>
            </a:r>
            <a:r>
              <a:rPr lang="en-US" sz="2400" dirty="0">
                <a:latin typeface="Book Antiqua" pitchFamily="18" charset="0"/>
              </a:rPr>
              <a:t>will go long way in reduction in CO2 </a:t>
            </a:r>
            <a:r>
              <a:rPr lang="en-US" sz="2400" dirty="0" smtClean="0">
                <a:latin typeface="Book Antiqua" pitchFamily="18" charset="0"/>
              </a:rPr>
              <a:t>levels and balance nature. </a:t>
            </a:r>
            <a:endParaRPr lang="en-US" sz="2400" dirty="0">
              <a:latin typeface="Book Antiqua" pitchFamily="18" charset="0"/>
            </a:endParaRPr>
          </a:p>
        </p:txBody>
      </p:sp>
      <p:sp>
        <p:nvSpPr>
          <p:cNvPr id="9" name="Rectangle 6"/>
          <p:cNvSpPr>
            <a:spLocks noChangeArrowheads="1"/>
          </p:cNvSpPr>
          <p:nvPr/>
        </p:nvSpPr>
        <p:spPr bwMode="blackWhite">
          <a:xfrm>
            <a:off x="533400" y="6553200"/>
            <a:ext cx="859831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11" name="Picture 7" descr="nccsindia"/>
          <p:cNvPicPr>
            <a:picLocks noChangeAspect="1" noChangeArrowheads="1"/>
          </p:cNvPicPr>
          <p:nvPr/>
        </p:nvPicPr>
        <p:blipFill>
          <a:blip r:embed="rId3"/>
          <a:srcRect/>
          <a:stretch>
            <a:fillRect/>
          </a:stretch>
        </p:blipFill>
        <p:spPr bwMode="auto">
          <a:xfrm>
            <a:off x="0" y="914400"/>
            <a:ext cx="533400" cy="5943600"/>
          </a:xfrm>
          <a:prstGeom prst="rect">
            <a:avLst/>
          </a:prstGeom>
          <a:solidFill>
            <a:srgbClr val="008000"/>
          </a:solidFill>
        </p:spPr>
      </p:pic>
      <p:sp>
        <p:nvSpPr>
          <p:cNvPr id="12" name="Rectangle 2"/>
          <p:cNvSpPr txBox="1">
            <a:spLocks/>
          </p:cNvSpPr>
          <p:nvPr/>
        </p:nvSpPr>
        <p:spPr>
          <a:xfrm>
            <a:off x="1447800" y="304800"/>
            <a:ext cx="7696200" cy="609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0" tIns="45720" rIns="0" bIns="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00" b="1" dirty="0">
                <a:solidFill>
                  <a:schemeClr val="tx1"/>
                </a:solidFill>
                <a:ea typeface="Arial Unicode MS" pitchFamily="34" charset="-128"/>
                <a:cs typeface="Arial Unicode MS" pitchFamily="34" charset="-128"/>
              </a:rPr>
              <a:t>URBAN AGRICULTURE  </a:t>
            </a:r>
          </a:p>
        </p:txBody>
      </p:sp>
      <p:pic>
        <p:nvPicPr>
          <p:cNvPr id="13" name="Picture 4" descr="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a:xfrm>
            <a:off x="0" y="-304800"/>
            <a:ext cx="1447800" cy="123983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7D1E4334-28DE-4231-A6C5-75664FC9749D}" type="slidenum">
              <a:rPr lang="en-US"/>
              <a:pPr>
                <a:defRPr/>
              </a:pPr>
              <a:t>23</a:t>
            </a:fld>
            <a:endParaRPr lang="en-US"/>
          </a:p>
        </p:txBody>
      </p:sp>
      <p:pic>
        <p:nvPicPr>
          <p:cNvPr id="76804" name="Picture 3"/>
          <p:cNvPicPr>
            <a:picLocks noChangeAspect="1" noChangeArrowheads="1"/>
          </p:cNvPicPr>
          <p:nvPr/>
        </p:nvPicPr>
        <p:blipFill>
          <a:blip r:embed="rId3"/>
          <a:srcRect/>
          <a:stretch>
            <a:fillRect/>
          </a:stretch>
        </p:blipFill>
        <p:spPr bwMode="auto">
          <a:xfrm>
            <a:off x="550608" y="1874838"/>
            <a:ext cx="8534400" cy="3459162"/>
          </a:xfrm>
          <a:prstGeom prst="rect">
            <a:avLst/>
          </a:prstGeom>
          <a:noFill/>
          <a:ln w="9360">
            <a:noFill/>
            <a:miter lim="800000"/>
            <a:headEnd/>
            <a:tailEnd/>
          </a:ln>
        </p:spPr>
      </p:pic>
      <p:sp>
        <p:nvSpPr>
          <p:cNvPr id="76805" name="Rectangle 4"/>
          <p:cNvSpPr>
            <a:spLocks noChangeArrowheads="1"/>
          </p:cNvSpPr>
          <p:nvPr/>
        </p:nvSpPr>
        <p:spPr bwMode="auto">
          <a:xfrm>
            <a:off x="152400" y="6019800"/>
            <a:ext cx="8839200" cy="838200"/>
          </a:xfrm>
          <a:prstGeom prst="rect">
            <a:avLst/>
          </a:prstGeom>
          <a:noFill/>
          <a:ln w="9360">
            <a:noFill/>
            <a:miter lim="800000"/>
            <a:headEnd/>
            <a:tailEnd/>
          </a:ln>
        </p:spPr>
        <p:txBody>
          <a:bodyPr lIns="90000" tIns="77255" rIns="90000" bIns="45000"/>
          <a:lstStyle/>
          <a:p>
            <a:pPr defTabSz="457200">
              <a:lnSpc>
                <a:spcPct val="84000"/>
              </a:lnSpc>
              <a:spcBef>
                <a:spcPts val="363"/>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600">
              <a:solidFill>
                <a:srgbClr val="800000"/>
              </a:solidFill>
              <a:cs typeface="Lucida Sans Unicode" pitchFamily="34" charset="0"/>
            </a:endParaRPr>
          </a:p>
        </p:txBody>
      </p:sp>
      <p:sp>
        <p:nvSpPr>
          <p:cNvPr id="76806" name="Rectangle 5"/>
          <p:cNvSpPr>
            <a:spLocks noChangeArrowheads="1"/>
          </p:cNvSpPr>
          <p:nvPr/>
        </p:nvSpPr>
        <p:spPr bwMode="auto">
          <a:xfrm>
            <a:off x="723900" y="5334000"/>
            <a:ext cx="8267700" cy="685800"/>
          </a:xfrm>
          <a:prstGeom prst="rect">
            <a:avLst/>
          </a:prstGeom>
          <a:noFill/>
          <a:ln w="9360">
            <a:noFill/>
            <a:miter lim="800000"/>
            <a:headEnd/>
            <a:tailEnd/>
          </a:ln>
        </p:spPr>
        <p:txBody>
          <a:bodyPr lIns="90000" tIns="54702" rIns="90000" bIns="45000"/>
          <a:lstStyle/>
          <a:p>
            <a:pPr defTabSz="457200">
              <a:lnSpc>
                <a:spcPct val="93000"/>
              </a:lnSpc>
              <a:buClr>
                <a:srgbClr val="000000"/>
              </a:buClr>
              <a:buSzPct val="100000"/>
              <a:buFont typeface="Times New Roman" pitchFamily="18" charset="0"/>
              <a:buNone/>
              <a:tabLst>
                <a:tab pos="723900" algn="l"/>
                <a:tab pos="1447800" algn="l"/>
                <a:tab pos="2171700" algn="l"/>
                <a:tab pos="2895600" algn="l"/>
                <a:tab pos="3619500" algn="l"/>
              </a:tabLst>
            </a:pPr>
            <a:r>
              <a:rPr lang="en-US" sz="2800" dirty="0">
                <a:solidFill>
                  <a:srgbClr val="993300"/>
                </a:solidFill>
                <a:cs typeface="Lucida Sans Unicode" pitchFamily="34" charset="0"/>
              </a:rPr>
              <a:t>Mumbai Port Trust Terrace garden at Victoria Dock</a:t>
            </a:r>
          </a:p>
        </p:txBody>
      </p:sp>
      <p:pic>
        <p:nvPicPr>
          <p:cNvPr id="7" name="Picture 6" descr="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a:xfrm>
            <a:off x="0" y="-304800"/>
            <a:ext cx="1447800" cy="1239838"/>
          </a:xfrm>
          <a:prstGeom prst="rect">
            <a:avLst/>
          </a:prstGeom>
          <a:noFill/>
        </p:spPr>
      </p:pic>
      <p:sp>
        <p:nvSpPr>
          <p:cNvPr id="9" name="Rectangle 6"/>
          <p:cNvSpPr>
            <a:spLocks noChangeArrowheads="1"/>
          </p:cNvSpPr>
          <p:nvPr/>
        </p:nvSpPr>
        <p:spPr bwMode="blackWhite">
          <a:xfrm>
            <a:off x="533400" y="6567948"/>
            <a:ext cx="8610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10" name="Picture 7" descr="nccsindia"/>
          <p:cNvPicPr>
            <a:picLocks noChangeAspect="1" noChangeArrowheads="1"/>
          </p:cNvPicPr>
          <p:nvPr/>
        </p:nvPicPr>
        <p:blipFill>
          <a:blip r:embed="rId5"/>
          <a:srcRect/>
          <a:stretch>
            <a:fillRect/>
          </a:stretch>
        </p:blipFill>
        <p:spPr bwMode="auto">
          <a:xfrm>
            <a:off x="0" y="935038"/>
            <a:ext cx="533400" cy="5922962"/>
          </a:xfrm>
          <a:prstGeom prst="rect">
            <a:avLst/>
          </a:prstGeom>
          <a:solidFill>
            <a:srgbClr val="008000"/>
          </a:solidFill>
        </p:spPr>
      </p:pic>
      <p:sp>
        <p:nvSpPr>
          <p:cNvPr id="11" name="Rectangle 2"/>
          <p:cNvSpPr txBox="1">
            <a:spLocks/>
          </p:cNvSpPr>
          <p:nvPr/>
        </p:nvSpPr>
        <p:spPr>
          <a:xfrm>
            <a:off x="1447800" y="304800"/>
            <a:ext cx="7620000" cy="609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0" tIns="45720" rIns="0" bIns="0" rtlCol="0" anchor="ct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00" b="1" dirty="0">
                <a:solidFill>
                  <a:schemeClr val="tx1"/>
                </a:solidFill>
                <a:cs typeface="Lucida Sans Unicode" pitchFamily="34" charset="0"/>
              </a:rPr>
              <a:t>Sow and Reap, Grow and Eat</a:t>
            </a:r>
            <a:br>
              <a:rPr lang="en-US" sz="2800" b="1" dirty="0">
                <a:solidFill>
                  <a:schemeClr val="tx1"/>
                </a:solidFill>
                <a:cs typeface="Lucida Sans Unicode" pitchFamily="34" charset="0"/>
              </a:rPr>
            </a:br>
            <a:r>
              <a:rPr lang="en-US" sz="1600" b="1" dirty="0">
                <a:solidFill>
                  <a:schemeClr val="tx1"/>
                </a:solidFill>
                <a:cs typeface="Lucida Sans Unicode" pitchFamily="34" charset="0"/>
              </a:rPr>
              <a:t>Creating green spaces</a:t>
            </a:r>
            <a:endParaRPr lang="en-US" sz="2800" b="1" dirty="0">
              <a:solidFill>
                <a:schemeClr val="tx1"/>
              </a:solidFill>
              <a:ea typeface="Arial Unicode MS" pitchFamily="34" charset="-128"/>
              <a:cs typeface="Arial Unicode MS"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pPr>
              <a:defRPr/>
            </a:pPr>
            <a:fld id="{591D1613-82E4-43DC-93BC-B98A258CA291}" type="slidenum">
              <a:rPr lang="en-US"/>
              <a:pPr>
                <a:defRPr/>
              </a:pPr>
              <a:t>24</a:t>
            </a:fld>
            <a:endParaRPr lang="en-US"/>
          </a:p>
        </p:txBody>
      </p:sp>
      <p:pic>
        <p:nvPicPr>
          <p:cNvPr id="77827" name="Picture 2" descr="TG-28A2011 001"/>
          <p:cNvPicPr>
            <a:picLocks noChangeAspect="1" noChangeArrowheads="1"/>
          </p:cNvPicPr>
          <p:nvPr/>
        </p:nvPicPr>
        <p:blipFill>
          <a:blip r:embed="rId2"/>
          <a:srcRect/>
          <a:stretch>
            <a:fillRect/>
          </a:stretch>
        </p:blipFill>
        <p:spPr bwMode="auto">
          <a:xfrm>
            <a:off x="533399" y="935038"/>
            <a:ext cx="3267075" cy="2725737"/>
          </a:xfrm>
          <a:prstGeom prst="rect">
            <a:avLst/>
          </a:prstGeom>
          <a:noFill/>
          <a:ln w="9525">
            <a:solidFill>
              <a:schemeClr val="tx1"/>
            </a:solidFill>
            <a:miter lim="800000"/>
            <a:headEnd/>
            <a:tailEnd/>
          </a:ln>
        </p:spPr>
      </p:pic>
      <p:pic>
        <p:nvPicPr>
          <p:cNvPr id="77828" name="Picture 3" descr="TG-28A2011 003"/>
          <p:cNvPicPr>
            <a:picLocks noChangeAspect="1" noChangeArrowheads="1"/>
          </p:cNvPicPr>
          <p:nvPr/>
        </p:nvPicPr>
        <p:blipFill>
          <a:blip r:embed="rId3"/>
          <a:srcRect/>
          <a:stretch>
            <a:fillRect/>
          </a:stretch>
        </p:blipFill>
        <p:spPr bwMode="auto">
          <a:xfrm>
            <a:off x="3506029" y="935038"/>
            <a:ext cx="3342446" cy="2725737"/>
          </a:xfrm>
          <a:prstGeom prst="rect">
            <a:avLst/>
          </a:prstGeom>
          <a:noFill/>
          <a:ln w="9525">
            <a:solidFill>
              <a:schemeClr val="tx1"/>
            </a:solidFill>
            <a:miter lim="800000"/>
            <a:headEnd/>
            <a:tailEnd/>
          </a:ln>
        </p:spPr>
      </p:pic>
      <p:pic>
        <p:nvPicPr>
          <p:cNvPr id="77829" name="Picture 4" descr="TG-14JULY2011 008"/>
          <p:cNvPicPr>
            <a:picLocks noChangeAspect="1" noChangeArrowheads="1"/>
          </p:cNvPicPr>
          <p:nvPr/>
        </p:nvPicPr>
        <p:blipFill>
          <a:blip r:embed="rId4"/>
          <a:srcRect/>
          <a:stretch>
            <a:fillRect/>
          </a:stretch>
        </p:blipFill>
        <p:spPr bwMode="auto">
          <a:xfrm>
            <a:off x="533399" y="3810000"/>
            <a:ext cx="3114675" cy="2653012"/>
          </a:xfrm>
          <a:prstGeom prst="rect">
            <a:avLst/>
          </a:prstGeom>
          <a:noFill/>
          <a:ln w="9525">
            <a:solidFill>
              <a:schemeClr val="tx1"/>
            </a:solidFill>
            <a:miter lim="800000"/>
            <a:headEnd/>
            <a:tailEnd/>
          </a:ln>
        </p:spPr>
      </p:pic>
      <p:pic>
        <p:nvPicPr>
          <p:cNvPr id="77830" name="Picture 5" descr="TG-14JULY2011 006"/>
          <p:cNvPicPr>
            <a:picLocks noChangeAspect="1" noChangeArrowheads="1"/>
          </p:cNvPicPr>
          <p:nvPr/>
        </p:nvPicPr>
        <p:blipFill>
          <a:blip r:embed="rId5"/>
          <a:srcRect/>
          <a:stretch>
            <a:fillRect/>
          </a:stretch>
        </p:blipFill>
        <p:spPr bwMode="auto">
          <a:xfrm>
            <a:off x="3506028" y="3810000"/>
            <a:ext cx="3054775" cy="2653012"/>
          </a:xfrm>
          <a:prstGeom prst="rect">
            <a:avLst/>
          </a:prstGeom>
          <a:noFill/>
          <a:ln w="9525">
            <a:solidFill>
              <a:schemeClr val="tx1"/>
            </a:solidFill>
            <a:miter lim="800000"/>
            <a:headEnd/>
            <a:tailEnd/>
          </a:ln>
        </p:spPr>
      </p:pic>
      <p:pic>
        <p:nvPicPr>
          <p:cNvPr id="77831" name="Picture 6" descr="TG-14JULY2011 012"/>
          <p:cNvPicPr>
            <a:picLocks noChangeAspect="1" noChangeArrowheads="1"/>
          </p:cNvPicPr>
          <p:nvPr/>
        </p:nvPicPr>
        <p:blipFill>
          <a:blip r:embed="rId6"/>
          <a:srcRect/>
          <a:stretch>
            <a:fillRect/>
          </a:stretch>
        </p:blipFill>
        <p:spPr bwMode="auto">
          <a:xfrm>
            <a:off x="6400800" y="914400"/>
            <a:ext cx="2667000" cy="2725737"/>
          </a:xfrm>
          <a:prstGeom prst="rect">
            <a:avLst/>
          </a:prstGeom>
          <a:noFill/>
          <a:ln w="9525">
            <a:solidFill>
              <a:schemeClr val="tx1"/>
            </a:solidFill>
            <a:miter lim="800000"/>
            <a:headEnd/>
            <a:tailEnd/>
          </a:ln>
        </p:spPr>
      </p:pic>
      <p:pic>
        <p:nvPicPr>
          <p:cNvPr id="77832" name="Picture 7" descr="TG-10FEB11 011"/>
          <p:cNvPicPr>
            <a:picLocks noChangeAspect="1" noChangeArrowheads="1"/>
          </p:cNvPicPr>
          <p:nvPr/>
        </p:nvPicPr>
        <p:blipFill>
          <a:blip r:embed="rId7"/>
          <a:srcRect/>
          <a:stretch>
            <a:fillRect/>
          </a:stretch>
        </p:blipFill>
        <p:spPr bwMode="auto">
          <a:xfrm>
            <a:off x="6400800" y="3810000"/>
            <a:ext cx="2667000" cy="2735030"/>
          </a:xfrm>
          <a:prstGeom prst="rect">
            <a:avLst/>
          </a:prstGeom>
          <a:noFill/>
          <a:ln w="9525">
            <a:solidFill>
              <a:schemeClr val="tx1"/>
            </a:solidFill>
            <a:miter lim="800000"/>
            <a:headEnd/>
            <a:tailEnd/>
          </a:ln>
        </p:spPr>
      </p:pic>
      <p:pic>
        <p:nvPicPr>
          <p:cNvPr id="10" name="Picture 9" descr="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a:xfrm>
            <a:off x="0" y="-304800"/>
            <a:ext cx="1447800" cy="1239838"/>
          </a:xfrm>
          <a:prstGeom prst="rect">
            <a:avLst/>
          </a:prstGeom>
          <a:noFill/>
        </p:spPr>
      </p:pic>
      <p:sp>
        <p:nvSpPr>
          <p:cNvPr id="12" name="Rectangle 6"/>
          <p:cNvSpPr>
            <a:spLocks noChangeArrowheads="1"/>
          </p:cNvSpPr>
          <p:nvPr/>
        </p:nvSpPr>
        <p:spPr bwMode="blackWhite">
          <a:xfrm>
            <a:off x="533400" y="6567948"/>
            <a:ext cx="8610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13" name="Picture 7" descr="nccsindia"/>
          <p:cNvPicPr>
            <a:picLocks noChangeAspect="1" noChangeArrowheads="1"/>
          </p:cNvPicPr>
          <p:nvPr/>
        </p:nvPicPr>
        <p:blipFill>
          <a:blip r:embed="rId9"/>
          <a:srcRect/>
          <a:stretch>
            <a:fillRect/>
          </a:stretch>
        </p:blipFill>
        <p:spPr bwMode="auto">
          <a:xfrm>
            <a:off x="0" y="935038"/>
            <a:ext cx="533400" cy="5922962"/>
          </a:xfrm>
          <a:prstGeom prst="rect">
            <a:avLst/>
          </a:prstGeom>
          <a:solidFill>
            <a:srgbClr val="008000"/>
          </a:solidFill>
        </p:spPr>
      </p:pic>
      <p:sp>
        <p:nvSpPr>
          <p:cNvPr id="14" name="Rectangle 2"/>
          <p:cNvSpPr txBox="1">
            <a:spLocks/>
          </p:cNvSpPr>
          <p:nvPr/>
        </p:nvSpPr>
        <p:spPr>
          <a:xfrm>
            <a:off x="1447800" y="228600"/>
            <a:ext cx="7620000" cy="609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0" tIns="45720" rIns="0" bIns="0" rtlCol="0" anchor="ctr">
            <a:normAutofit fontScale="6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00" b="1" dirty="0">
                <a:solidFill>
                  <a:schemeClr val="tx1"/>
                </a:solidFill>
                <a:latin typeface="Cambria" pitchFamily="18" charset="0"/>
              </a:rPr>
              <a:t>Urban Agriculture – Soil +  Compost (75 + 25 %),  excellent results.</a:t>
            </a:r>
          </a:p>
          <a:p>
            <a:r>
              <a:rPr lang="en-US" sz="2800" b="1" dirty="0">
                <a:solidFill>
                  <a:schemeClr val="tx1"/>
                </a:solidFill>
                <a:latin typeface="Cambria" pitchFamily="18" charset="0"/>
              </a:rPr>
              <a:t>Mumbai Port Trust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87AA81B-ED10-4BF9-941B-8287B40D34FC}" type="slidenum">
              <a:rPr lang="en-US"/>
              <a:pPr/>
              <a:t>25</a:t>
            </a:fld>
            <a:endParaRPr lang="en-US" dirty="0"/>
          </a:p>
        </p:txBody>
      </p:sp>
      <p:sp>
        <p:nvSpPr>
          <p:cNvPr id="8194" name="Rectangle 2"/>
          <p:cNvSpPr>
            <a:spLocks noGrp="1"/>
          </p:cNvSpPr>
          <p:nvPr>
            <p:ph type="title" idx="4294967295"/>
          </p:nvPr>
        </p:nvSpPr>
        <p:spPr>
          <a:xfrm>
            <a:off x="1447800" y="304800"/>
            <a:ext cx="7696200" cy="609600"/>
          </a:xfrm>
        </p:spPr>
        <p:style>
          <a:lnRef idx="2">
            <a:schemeClr val="accent6">
              <a:shade val="50000"/>
            </a:schemeClr>
          </a:lnRef>
          <a:fillRef idx="1">
            <a:schemeClr val="accent6"/>
          </a:fillRef>
          <a:effectRef idx="0">
            <a:schemeClr val="accent6"/>
          </a:effectRef>
          <a:fontRef idx="minor">
            <a:schemeClr val="lt1"/>
          </a:fontRef>
        </p:style>
        <p:txBody>
          <a:bodyPr lIns="0" rIns="0" bIns="0" anchor="ctr">
            <a:normAutofit/>
          </a:bodyPr>
          <a:lstStyle/>
          <a:p>
            <a:r>
              <a:rPr lang="en-US" sz="2800" b="1" dirty="0" smtClean="0">
                <a:solidFill>
                  <a:schemeClr val="tx1"/>
                </a:solidFill>
                <a:latin typeface="Century Schoolbook" pitchFamily="18" charset="0"/>
              </a:rPr>
              <a:t>FRANCE DECLARATION </a:t>
            </a:r>
            <a:endParaRPr lang="en-US" sz="2800" b="1" dirty="0">
              <a:solidFill>
                <a:schemeClr val="tx1"/>
              </a:solidFill>
              <a:latin typeface="Century Schoolbook" pitchFamily="18" charset="0"/>
            </a:endParaRPr>
          </a:p>
        </p:txBody>
      </p:sp>
      <p:sp>
        <p:nvSpPr>
          <p:cNvPr id="8195" name="Rectangle 3"/>
          <p:cNvSpPr>
            <a:spLocks noGrp="1"/>
          </p:cNvSpPr>
          <p:nvPr>
            <p:ph type="body" sz="half" idx="4294967295"/>
          </p:nvPr>
        </p:nvSpPr>
        <p:spPr>
          <a:xfrm>
            <a:off x="609600" y="1143000"/>
            <a:ext cx="8382000" cy="3733800"/>
          </a:xfrm>
          <a:no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just"/>
            <a:r>
              <a:rPr lang="en-US" dirty="0" smtClean="0">
                <a:solidFill>
                  <a:schemeClr val="tx1"/>
                </a:solidFill>
              </a:rPr>
              <a:t>France has  recently passed a new Law  mandates that all new commercial buildings that are built in France must be covered by  either plants or solar panels.</a:t>
            </a:r>
          </a:p>
          <a:p>
            <a:pPr lvl="5" algn="just"/>
            <a:endParaRPr lang="en-US" dirty="0" smtClean="0">
              <a:solidFill>
                <a:schemeClr val="tx1"/>
              </a:solidFill>
              <a:latin typeface="Arial" pitchFamily="34" charset="0"/>
              <a:cs typeface="Arial" pitchFamily="34" charset="0"/>
            </a:endParaRPr>
          </a:p>
        </p:txBody>
      </p:sp>
      <p:pic>
        <p:nvPicPr>
          <p:cNvPr id="9" name="Picture 8" descr="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a:xfrm>
            <a:off x="0" y="-304800"/>
            <a:ext cx="1447800" cy="1239838"/>
          </a:xfrm>
          <a:prstGeom prst="rect">
            <a:avLst/>
          </a:prstGeom>
          <a:noFill/>
        </p:spPr>
      </p:pic>
      <p:sp>
        <p:nvSpPr>
          <p:cNvPr id="11" name="Rectangle 6"/>
          <p:cNvSpPr>
            <a:spLocks noChangeArrowheads="1"/>
          </p:cNvSpPr>
          <p:nvPr/>
        </p:nvSpPr>
        <p:spPr bwMode="blackWhite">
          <a:xfrm>
            <a:off x="533400" y="6567948"/>
            <a:ext cx="8610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12" name="Picture 7" descr="nccsindia"/>
          <p:cNvPicPr>
            <a:picLocks noChangeAspect="1" noChangeArrowheads="1"/>
          </p:cNvPicPr>
          <p:nvPr/>
        </p:nvPicPr>
        <p:blipFill>
          <a:blip r:embed="rId4"/>
          <a:srcRect/>
          <a:stretch>
            <a:fillRect/>
          </a:stretch>
        </p:blipFill>
        <p:spPr bwMode="auto">
          <a:xfrm>
            <a:off x="0" y="935038"/>
            <a:ext cx="533400" cy="5922962"/>
          </a:xfrm>
          <a:prstGeom prst="rect">
            <a:avLst/>
          </a:prstGeom>
          <a:solidFill>
            <a:srgbClr val="008000"/>
          </a:solid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87AA81B-ED10-4BF9-941B-8287B40D34FC}" type="slidenum">
              <a:rPr lang="en-US"/>
              <a:pPr/>
              <a:t>26</a:t>
            </a:fld>
            <a:endParaRPr lang="en-US" dirty="0"/>
          </a:p>
        </p:txBody>
      </p:sp>
      <p:sp>
        <p:nvSpPr>
          <p:cNvPr id="8194" name="Rectangle 2"/>
          <p:cNvSpPr>
            <a:spLocks noGrp="1"/>
          </p:cNvSpPr>
          <p:nvPr>
            <p:ph type="title" idx="4294967295"/>
          </p:nvPr>
        </p:nvSpPr>
        <p:spPr>
          <a:xfrm>
            <a:off x="1447800" y="304800"/>
            <a:ext cx="7696200" cy="609600"/>
          </a:xfrm>
        </p:spPr>
        <p:style>
          <a:lnRef idx="2">
            <a:schemeClr val="accent6">
              <a:shade val="50000"/>
            </a:schemeClr>
          </a:lnRef>
          <a:fillRef idx="1">
            <a:schemeClr val="accent6"/>
          </a:fillRef>
          <a:effectRef idx="0">
            <a:schemeClr val="accent6"/>
          </a:effectRef>
          <a:fontRef idx="minor">
            <a:schemeClr val="lt1"/>
          </a:fontRef>
        </p:style>
        <p:txBody>
          <a:bodyPr lIns="0" rIns="0" bIns="0" anchor="ctr">
            <a:normAutofit/>
          </a:bodyPr>
          <a:lstStyle/>
          <a:p>
            <a:r>
              <a:rPr lang="en-US" sz="2800" b="1" dirty="0" smtClean="0">
                <a:solidFill>
                  <a:schemeClr val="tx1"/>
                </a:solidFill>
                <a:latin typeface="Century Schoolbook" pitchFamily="18" charset="0"/>
              </a:rPr>
              <a:t>Benefits of Green Roofs </a:t>
            </a:r>
            <a:endParaRPr lang="en-US" sz="2800" b="1" dirty="0">
              <a:solidFill>
                <a:schemeClr val="tx1"/>
              </a:solidFill>
              <a:latin typeface="Century Schoolbook" pitchFamily="18" charset="0"/>
            </a:endParaRPr>
          </a:p>
        </p:txBody>
      </p:sp>
      <p:sp>
        <p:nvSpPr>
          <p:cNvPr id="8195" name="Rectangle 3"/>
          <p:cNvSpPr>
            <a:spLocks noGrp="1"/>
          </p:cNvSpPr>
          <p:nvPr>
            <p:ph type="body" sz="half" idx="4294967295"/>
          </p:nvPr>
        </p:nvSpPr>
        <p:spPr>
          <a:xfrm>
            <a:off x="609600" y="1143000"/>
            <a:ext cx="8382000" cy="3429000"/>
          </a:xfrm>
          <a:no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just"/>
            <a:r>
              <a:rPr lang="en-US" sz="2800" dirty="0" smtClean="0">
                <a:solidFill>
                  <a:schemeClr val="tx1"/>
                </a:solidFill>
              </a:rPr>
              <a:t>Green roofs assist with storm water management because water is stored by the substrate, then taken up by plants. They also retain rainwater and moderate the temperature and act as natural filters for the water that does run off. They delay the time at which runoff occurs, which results in decreased stress on sewer systems during peak periods.</a:t>
            </a:r>
          </a:p>
          <a:p>
            <a:pPr algn="just">
              <a:buNone/>
            </a:pPr>
            <a:endParaRPr lang="en-US" sz="2800" dirty="0" smtClean="0">
              <a:solidFill>
                <a:schemeClr val="tx1"/>
              </a:solidFill>
            </a:endParaRPr>
          </a:p>
          <a:p>
            <a:pPr algn="just"/>
            <a:endParaRPr lang="en-US" sz="2800" dirty="0" smtClean="0">
              <a:solidFill>
                <a:schemeClr val="tx1"/>
              </a:solidFill>
              <a:latin typeface="Century Schoolbook" pitchFamily="18" charset="0"/>
            </a:endParaRPr>
          </a:p>
        </p:txBody>
      </p:sp>
      <p:pic>
        <p:nvPicPr>
          <p:cNvPr id="9" name="Picture 8" descr="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a:xfrm>
            <a:off x="0" y="-304800"/>
            <a:ext cx="1447800" cy="1239838"/>
          </a:xfrm>
          <a:prstGeom prst="rect">
            <a:avLst/>
          </a:prstGeom>
          <a:noFill/>
        </p:spPr>
      </p:pic>
      <p:sp>
        <p:nvSpPr>
          <p:cNvPr id="11" name="Rectangle 6"/>
          <p:cNvSpPr>
            <a:spLocks noChangeArrowheads="1"/>
          </p:cNvSpPr>
          <p:nvPr/>
        </p:nvSpPr>
        <p:spPr bwMode="blackWhite">
          <a:xfrm>
            <a:off x="533400" y="6567948"/>
            <a:ext cx="8610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12" name="Picture 7" descr="nccsindia"/>
          <p:cNvPicPr>
            <a:picLocks noChangeAspect="1" noChangeArrowheads="1"/>
          </p:cNvPicPr>
          <p:nvPr/>
        </p:nvPicPr>
        <p:blipFill>
          <a:blip r:embed="rId4"/>
          <a:srcRect/>
          <a:stretch>
            <a:fillRect/>
          </a:stretch>
        </p:blipFill>
        <p:spPr bwMode="auto">
          <a:xfrm>
            <a:off x="0" y="935038"/>
            <a:ext cx="533400" cy="5922962"/>
          </a:xfrm>
          <a:prstGeom prst="rect">
            <a:avLst/>
          </a:prstGeom>
          <a:solidFill>
            <a:srgbClr val="008000"/>
          </a:solid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87AA81B-ED10-4BF9-941B-8287B40D34FC}" type="slidenum">
              <a:rPr lang="en-US"/>
              <a:pPr/>
              <a:t>27</a:t>
            </a:fld>
            <a:endParaRPr lang="en-US" dirty="0"/>
          </a:p>
        </p:txBody>
      </p:sp>
      <p:sp>
        <p:nvSpPr>
          <p:cNvPr id="8194" name="Rectangle 2"/>
          <p:cNvSpPr>
            <a:spLocks noGrp="1"/>
          </p:cNvSpPr>
          <p:nvPr>
            <p:ph type="title" idx="4294967295"/>
          </p:nvPr>
        </p:nvSpPr>
        <p:spPr>
          <a:xfrm>
            <a:off x="1447800" y="304800"/>
            <a:ext cx="7696200" cy="609600"/>
          </a:xfrm>
        </p:spPr>
        <p:style>
          <a:lnRef idx="2">
            <a:schemeClr val="accent6">
              <a:shade val="50000"/>
            </a:schemeClr>
          </a:lnRef>
          <a:fillRef idx="1">
            <a:schemeClr val="accent6"/>
          </a:fillRef>
          <a:effectRef idx="0">
            <a:schemeClr val="accent6"/>
          </a:effectRef>
          <a:fontRef idx="minor">
            <a:schemeClr val="lt1"/>
          </a:fontRef>
        </p:style>
        <p:txBody>
          <a:bodyPr lIns="0" rIns="0" bIns="0" anchor="ctr">
            <a:normAutofit/>
          </a:bodyPr>
          <a:lstStyle/>
          <a:p>
            <a:r>
              <a:rPr lang="en-US" sz="2800" b="1" dirty="0" smtClean="0">
                <a:solidFill>
                  <a:schemeClr val="tx1"/>
                </a:solidFill>
                <a:latin typeface="Century Schoolbook" pitchFamily="18" charset="0"/>
              </a:rPr>
              <a:t>Benefits of Green Roofs </a:t>
            </a:r>
            <a:endParaRPr lang="en-US" sz="2800" b="1" dirty="0">
              <a:solidFill>
                <a:schemeClr val="tx1"/>
              </a:solidFill>
              <a:latin typeface="Century Schoolbook" pitchFamily="18" charset="0"/>
            </a:endParaRPr>
          </a:p>
        </p:txBody>
      </p:sp>
      <p:sp>
        <p:nvSpPr>
          <p:cNvPr id="8195" name="Rectangle 3"/>
          <p:cNvSpPr>
            <a:spLocks noGrp="1"/>
          </p:cNvSpPr>
          <p:nvPr>
            <p:ph type="body" sz="half" idx="4294967295"/>
          </p:nvPr>
        </p:nvSpPr>
        <p:spPr>
          <a:xfrm>
            <a:off x="609600" y="1143000"/>
            <a:ext cx="8382000" cy="3657600"/>
          </a:xfrm>
          <a:no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just"/>
            <a:r>
              <a:rPr lang="en-US" sz="2400" dirty="0" smtClean="0">
                <a:solidFill>
                  <a:schemeClr val="tx1"/>
                </a:solidFill>
              </a:rPr>
              <a:t>The plants on green roofs do a great job of capturing airborne pollutants and other atmospheric deposition. They can also filter noxious gasses. They also absorb CO</a:t>
            </a:r>
            <a:r>
              <a:rPr lang="en-US" sz="2400" baseline="-25000" dirty="0" smtClean="0">
                <a:solidFill>
                  <a:schemeClr val="tx1"/>
                </a:solidFill>
              </a:rPr>
              <a:t>2 </a:t>
            </a:r>
            <a:r>
              <a:rPr lang="en-US" sz="2400" dirty="0" smtClean="0">
                <a:solidFill>
                  <a:schemeClr val="tx1"/>
                </a:solidFill>
              </a:rPr>
              <a:t>and release Oxygen. </a:t>
            </a:r>
          </a:p>
          <a:p>
            <a:pPr algn="just"/>
            <a:r>
              <a:rPr lang="en-US" sz="2400" dirty="0" smtClean="0">
                <a:solidFill>
                  <a:schemeClr val="tx1"/>
                </a:solidFill>
              </a:rPr>
              <a:t>They open up new areas for community gardens, commercial and recreational space in busy cities where this space is generally quite limited.</a:t>
            </a:r>
          </a:p>
          <a:p>
            <a:pPr marL="0" indent="0">
              <a:buNone/>
            </a:pPr>
            <a:endParaRPr lang="en-US" sz="2400" dirty="0" smtClean="0">
              <a:solidFill>
                <a:schemeClr val="tx1"/>
              </a:solidFill>
            </a:endParaRPr>
          </a:p>
          <a:p>
            <a:pPr marL="0" indent="0">
              <a:buNone/>
            </a:pPr>
            <a:r>
              <a:rPr lang="en-US" sz="2400" dirty="0" smtClean="0">
                <a:solidFill>
                  <a:schemeClr val="tx1"/>
                </a:solidFill>
              </a:rPr>
              <a:t>Source: Dr. </a:t>
            </a:r>
            <a:r>
              <a:rPr lang="en-US" sz="2400" dirty="0" err="1" smtClean="0">
                <a:solidFill>
                  <a:schemeClr val="tx1"/>
                </a:solidFill>
              </a:rPr>
              <a:t>Alanna</a:t>
            </a:r>
            <a:r>
              <a:rPr lang="en-US" sz="2400" dirty="0" smtClean="0">
                <a:solidFill>
                  <a:schemeClr val="tx1"/>
                </a:solidFill>
              </a:rPr>
              <a:t> </a:t>
            </a:r>
            <a:r>
              <a:rPr lang="en-US" sz="2400" dirty="0" err="1" smtClean="0">
                <a:solidFill>
                  <a:schemeClr val="tx1"/>
                </a:solidFill>
              </a:rPr>
              <a:t>Ketler</a:t>
            </a:r>
            <a:r>
              <a:rPr lang="en-US" sz="2400" dirty="0" smtClean="0">
                <a:solidFill>
                  <a:schemeClr val="tx1"/>
                </a:solidFill>
              </a:rPr>
              <a:t>, Agency France Press </a:t>
            </a:r>
            <a:r>
              <a:rPr lang="en-US" sz="2400" dirty="0" smtClean="0">
                <a:solidFill>
                  <a:schemeClr val="tx1"/>
                </a:solidFill>
                <a:hlinkClick r:id="rId3"/>
              </a:rPr>
              <a:t>–</a:t>
            </a:r>
            <a:r>
              <a:rPr lang="en-US" sz="2400" dirty="0" smtClean="0">
                <a:solidFill>
                  <a:schemeClr val="tx1"/>
                </a:solidFill>
              </a:rPr>
              <a:t> 20</a:t>
            </a:r>
            <a:r>
              <a:rPr lang="en-US" sz="2400" baseline="30000" dirty="0" smtClean="0">
                <a:solidFill>
                  <a:schemeClr val="tx1"/>
                </a:solidFill>
              </a:rPr>
              <a:t>th</a:t>
            </a:r>
            <a:r>
              <a:rPr lang="en-US" sz="2400" dirty="0" smtClean="0">
                <a:solidFill>
                  <a:schemeClr val="tx1"/>
                </a:solidFill>
              </a:rPr>
              <a:t> March 2015.</a:t>
            </a:r>
            <a:endParaRPr lang="en-US" sz="2400" dirty="0" smtClean="0">
              <a:hlinkClick r:id="rId3"/>
            </a:endParaRPr>
          </a:p>
        </p:txBody>
      </p:sp>
      <p:pic>
        <p:nvPicPr>
          <p:cNvPr id="9" name="Picture 8" descr="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a:xfrm>
            <a:off x="0" y="-304800"/>
            <a:ext cx="1447800" cy="1239838"/>
          </a:xfrm>
          <a:prstGeom prst="rect">
            <a:avLst/>
          </a:prstGeom>
          <a:noFill/>
        </p:spPr>
      </p:pic>
      <p:sp>
        <p:nvSpPr>
          <p:cNvPr id="11" name="Rectangle 6"/>
          <p:cNvSpPr>
            <a:spLocks noChangeArrowheads="1"/>
          </p:cNvSpPr>
          <p:nvPr/>
        </p:nvSpPr>
        <p:spPr bwMode="blackWhite">
          <a:xfrm>
            <a:off x="533400" y="6567948"/>
            <a:ext cx="8610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12" name="Picture 7" descr="nccsindia"/>
          <p:cNvPicPr>
            <a:picLocks noChangeAspect="1" noChangeArrowheads="1"/>
          </p:cNvPicPr>
          <p:nvPr/>
        </p:nvPicPr>
        <p:blipFill>
          <a:blip r:embed="rId5"/>
          <a:srcRect/>
          <a:stretch>
            <a:fillRect/>
          </a:stretch>
        </p:blipFill>
        <p:spPr bwMode="auto">
          <a:xfrm>
            <a:off x="0" y="935038"/>
            <a:ext cx="533400" cy="5922962"/>
          </a:xfrm>
          <a:prstGeom prst="rect">
            <a:avLst/>
          </a:prstGeom>
          <a:solidFill>
            <a:srgbClr val="008000"/>
          </a:solid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een_roof"/>
          <p:cNvPicPr>
            <a:picLocks noChangeAspect="1" noChangeArrowheads="1"/>
          </p:cNvPicPr>
          <p:nvPr/>
        </p:nvPicPr>
        <p:blipFill>
          <a:blip r:embed="rId2"/>
          <a:srcRect/>
          <a:stretch>
            <a:fillRect/>
          </a:stretch>
        </p:blipFill>
        <p:spPr bwMode="auto">
          <a:xfrm>
            <a:off x="990600" y="1022556"/>
            <a:ext cx="7887935" cy="5456904"/>
          </a:xfrm>
          <a:prstGeom prst="rect">
            <a:avLst/>
          </a:prstGeom>
          <a:noFill/>
          <a:ln>
            <a:solidFill>
              <a:schemeClr val="tx1"/>
            </a:solidFill>
          </a:ln>
        </p:spPr>
      </p:pic>
      <p:pic>
        <p:nvPicPr>
          <p:cNvPr id="3" name="Picture 2" descr="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a:xfrm>
            <a:off x="0" y="-304800"/>
            <a:ext cx="1447800" cy="1239838"/>
          </a:xfrm>
          <a:prstGeom prst="rect">
            <a:avLst/>
          </a:prstGeom>
          <a:noFill/>
        </p:spPr>
      </p:pic>
      <p:sp>
        <p:nvSpPr>
          <p:cNvPr id="4" name="Rectangle 6"/>
          <p:cNvSpPr>
            <a:spLocks noChangeArrowheads="1"/>
          </p:cNvSpPr>
          <p:nvPr/>
        </p:nvSpPr>
        <p:spPr bwMode="blackWhite">
          <a:xfrm>
            <a:off x="533400" y="6567948"/>
            <a:ext cx="8610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5" name="Picture 7" descr="nccsindia"/>
          <p:cNvPicPr>
            <a:picLocks noChangeAspect="1" noChangeArrowheads="1"/>
          </p:cNvPicPr>
          <p:nvPr/>
        </p:nvPicPr>
        <p:blipFill>
          <a:blip r:embed="rId4"/>
          <a:srcRect/>
          <a:stretch>
            <a:fillRect/>
          </a:stretch>
        </p:blipFill>
        <p:spPr bwMode="auto">
          <a:xfrm>
            <a:off x="0" y="935038"/>
            <a:ext cx="533400" cy="5922962"/>
          </a:xfrm>
          <a:prstGeom prst="rect">
            <a:avLst/>
          </a:prstGeom>
          <a:solidFill>
            <a:srgbClr val="008000"/>
          </a:solid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87AA81B-ED10-4BF9-941B-8287B40D34FC}" type="slidenum">
              <a:rPr lang="en-US"/>
              <a:pPr/>
              <a:t>29</a:t>
            </a:fld>
            <a:endParaRPr lang="en-US" dirty="0"/>
          </a:p>
        </p:txBody>
      </p:sp>
      <p:sp>
        <p:nvSpPr>
          <p:cNvPr id="8194" name="Rectangle 2"/>
          <p:cNvSpPr>
            <a:spLocks noGrp="1"/>
          </p:cNvSpPr>
          <p:nvPr>
            <p:ph type="title" idx="4294967295"/>
          </p:nvPr>
        </p:nvSpPr>
        <p:spPr>
          <a:xfrm>
            <a:off x="1447800" y="304800"/>
            <a:ext cx="7696200" cy="609600"/>
          </a:xfrm>
        </p:spPr>
        <p:style>
          <a:lnRef idx="2">
            <a:schemeClr val="accent6">
              <a:shade val="50000"/>
            </a:schemeClr>
          </a:lnRef>
          <a:fillRef idx="1">
            <a:schemeClr val="accent6"/>
          </a:fillRef>
          <a:effectRef idx="0">
            <a:schemeClr val="accent6"/>
          </a:effectRef>
          <a:fontRef idx="minor">
            <a:schemeClr val="lt1"/>
          </a:fontRef>
        </p:style>
        <p:txBody>
          <a:bodyPr lIns="0" rIns="0" bIns="0" anchor="ctr">
            <a:normAutofit/>
          </a:bodyPr>
          <a:lstStyle/>
          <a:p>
            <a:r>
              <a:rPr lang="en-US" sz="3200" b="1" dirty="0" smtClean="0">
                <a:solidFill>
                  <a:schemeClr val="tx1"/>
                </a:solidFill>
                <a:latin typeface="Century Schoolbook" pitchFamily="18" charset="0"/>
              </a:rPr>
              <a:t>Mass  Communication </a:t>
            </a:r>
            <a:endParaRPr lang="en-US" sz="3200" b="1" dirty="0">
              <a:solidFill>
                <a:schemeClr val="tx1"/>
              </a:solidFill>
              <a:latin typeface="Century Schoolbook" pitchFamily="18" charset="0"/>
            </a:endParaRPr>
          </a:p>
        </p:txBody>
      </p:sp>
      <p:sp>
        <p:nvSpPr>
          <p:cNvPr id="8195" name="Rectangle 3"/>
          <p:cNvSpPr>
            <a:spLocks noGrp="1"/>
          </p:cNvSpPr>
          <p:nvPr>
            <p:ph type="body" sz="half" idx="4294967295"/>
          </p:nvPr>
        </p:nvSpPr>
        <p:spPr>
          <a:xfrm>
            <a:off x="609600" y="1143000"/>
            <a:ext cx="8382000" cy="4724400"/>
          </a:xfrm>
          <a:noFill/>
        </p:spPr>
        <p:style>
          <a:lnRef idx="2">
            <a:schemeClr val="accent4">
              <a:shade val="50000"/>
            </a:schemeClr>
          </a:lnRef>
          <a:fillRef idx="1">
            <a:schemeClr val="accent4"/>
          </a:fillRef>
          <a:effectRef idx="0">
            <a:schemeClr val="accent4"/>
          </a:effectRef>
          <a:fontRef idx="minor">
            <a:schemeClr val="lt1"/>
          </a:fontRef>
        </p:style>
        <p:txBody>
          <a:bodyPr>
            <a:normAutofit lnSpcReduction="10000"/>
          </a:bodyPr>
          <a:lstStyle/>
          <a:p>
            <a:pPr marL="457200" indent="-457200" algn="just"/>
            <a:r>
              <a:rPr lang="en-US" sz="2800" dirty="0" smtClean="0">
                <a:solidFill>
                  <a:schemeClr val="tx1"/>
                </a:solidFill>
                <a:latin typeface="Century Schoolbook" pitchFamily="18" charset="0"/>
              </a:rPr>
              <a:t>It is important that the city team provide information to citizens - how to obtain civic  services  and certificates of  birth and  death.</a:t>
            </a:r>
          </a:p>
          <a:p>
            <a:pPr marL="457200" indent="-457200" algn="just"/>
            <a:r>
              <a:rPr lang="en-US" sz="2800" dirty="0" smtClean="0">
                <a:solidFill>
                  <a:schemeClr val="tx1"/>
                </a:solidFill>
                <a:latin typeface="Century Schoolbook" pitchFamily="18" charset="0"/>
              </a:rPr>
              <a:t>It needs to  provide timely  warning at the time of  heavy rain and floods. In the arena of climate change, such events are with increasing intensity and are sometime  un seasonal. </a:t>
            </a:r>
          </a:p>
          <a:p>
            <a:pPr marL="457200" indent="-457200" algn="just"/>
            <a:r>
              <a:rPr lang="en-US" sz="2800" dirty="0" smtClean="0">
                <a:solidFill>
                  <a:schemeClr val="tx1"/>
                </a:solidFill>
                <a:latin typeface="Century Schoolbook" pitchFamily="18" charset="0"/>
              </a:rPr>
              <a:t>Awareness of  rules and regulations that citizen must follow by mass communication – Radio, T.V, house to house leaflets etc. </a:t>
            </a:r>
          </a:p>
        </p:txBody>
      </p:sp>
      <p:pic>
        <p:nvPicPr>
          <p:cNvPr id="9" name="Picture 8" descr="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a:xfrm>
            <a:off x="0" y="-304800"/>
            <a:ext cx="1447800" cy="1239838"/>
          </a:xfrm>
          <a:prstGeom prst="rect">
            <a:avLst/>
          </a:prstGeom>
          <a:noFill/>
        </p:spPr>
      </p:pic>
      <p:sp>
        <p:nvSpPr>
          <p:cNvPr id="11" name="Rectangle 6"/>
          <p:cNvSpPr>
            <a:spLocks noChangeArrowheads="1"/>
          </p:cNvSpPr>
          <p:nvPr/>
        </p:nvSpPr>
        <p:spPr bwMode="blackWhite">
          <a:xfrm>
            <a:off x="533400" y="6567948"/>
            <a:ext cx="8610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12" name="Picture 7" descr="nccsindia"/>
          <p:cNvPicPr>
            <a:picLocks noChangeAspect="1" noChangeArrowheads="1"/>
          </p:cNvPicPr>
          <p:nvPr/>
        </p:nvPicPr>
        <p:blipFill>
          <a:blip r:embed="rId4"/>
          <a:srcRect/>
          <a:stretch>
            <a:fillRect/>
          </a:stretch>
        </p:blipFill>
        <p:spPr bwMode="auto">
          <a:xfrm>
            <a:off x="0" y="935038"/>
            <a:ext cx="533400" cy="5922962"/>
          </a:xfrm>
          <a:prstGeom prst="rect">
            <a:avLst/>
          </a:prstGeom>
          <a:solidFill>
            <a:srgbClr val="008000"/>
          </a:solid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srcRect t="15108" b="16320"/>
          <a:stretch/>
        </p:blipFill>
        <p:spPr bwMode="auto">
          <a:xfrm>
            <a:off x="1219200" y="1447800"/>
            <a:ext cx="7702550" cy="3639000"/>
          </a:xfrm>
          <a:prstGeom prst="rect">
            <a:avLst/>
          </a:prstGeom>
          <a:noFill/>
          <a:ln w="9525">
            <a:solidFill>
              <a:schemeClr val="tx1"/>
            </a:solidFill>
            <a:miter lim="800000"/>
            <a:headEnd/>
            <a:tailEnd/>
          </a:ln>
          <a:effectLst/>
        </p:spPr>
      </p:pic>
      <p:sp>
        <p:nvSpPr>
          <p:cNvPr id="4" name="TextBox 3"/>
          <p:cNvSpPr txBox="1"/>
          <p:nvPr/>
        </p:nvSpPr>
        <p:spPr>
          <a:xfrm>
            <a:off x="1108075" y="5334000"/>
            <a:ext cx="7813675" cy="646331"/>
          </a:xfrm>
          <a:prstGeom prst="rect">
            <a:avLst/>
          </a:prstGeom>
          <a:noFill/>
        </p:spPr>
        <p:txBody>
          <a:bodyPr wrap="square" rtlCol="0">
            <a:spAutoFit/>
          </a:bodyPr>
          <a:lstStyle/>
          <a:p>
            <a:r>
              <a:rPr lang="en-US" b="1" dirty="0" smtClean="0"/>
              <a:t>Source: National Conclave on building smart cities _ draft concept note, Ministry of Urban Development, Government of India.  </a:t>
            </a:r>
            <a:endParaRPr lang="en-US" b="1" dirty="0"/>
          </a:p>
        </p:txBody>
      </p:sp>
      <p:pic>
        <p:nvPicPr>
          <p:cNvPr id="5" name="Picture 4" descr="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a:xfrm>
            <a:off x="0" y="-304800"/>
            <a:ext cx="1447800" cy="1239838"/>
          </a:xfrm>
          <a:prstGeom prst="rect">
            <a:avLst/>
          </a:prstGeom>
          <a:noFill/>
        </p:spPr>
      </p:pic>
      <p:sp>
        <p:nvSpPr>
          <p:cNvPr id="6" name="Rectangle 2"/>
          <p:cNvSpPr txBox="1">
            <a:spLocks/>
          </p:cNvSpPr>
          <p:nvPr/>
        </p:nvSpPr>
        <p:spPr>
          <a:xfrm>
            <a:off x="1447800" y="304800"/>
            <a:ext cx="7696200" cy="609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0" tIns="45720" rIns="0" bIns="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b="1" dirty="0" smtClean="0">
                <a:solidFill>
                  <a:schemeClr val="tx1"/>
                </a:solidFill>
                <a:latin typeface="Calibri" pitchFamily="34" charset="0"/>
              </a:rPr>
              <a:t>Over view </a:t>
            </a:r>
            <a:endParaRPr lang="en-US" sz="3200" b="1" dirty="0">
              <a:solidFill>
                <a:schemeClr val="tx1"/>
              </a:solidFill>
              <a:latin typeface="Calibri" pitchFamily="34" charset="0"/>
            </a:endParaRPr>
          </a:p>
        </p:txBody>
      </p:sp>
      <p:sp>
        <p:nvSpPr>
          <p:cNvPr id="8" name="Rectangle 6"/>
          <p:cNvSpPr>
            <a:spLocks noChangeArrowheads="1"/>
          </p:cNvSpPr>
          <p:nvPr/>
        </p:nvSpPr>
        <p:spPr bwMode="blackWhite">
          <a:xfrm>
            <a:off x="533400" y="6567948"/>
            <a:ext cx="8610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9" name="Picture 7" descr="nccsindia"/>
          <p:cNvPicPr>
            <a:picLocks noChangeAspect="1" noChangeArrowheads="1"/>
          </p:cNvPicPr>
          <p:nvPr/>
        </p:nvPicPr>
        <p:blipFill>
          <a:blip r:embed="rId4"/>
          <a:srcRect/>
          <a:stretch>
            <a:fillRect/>
          </a:stretch>
        </p:blipFill>
        <p:spPr bwMode="auto">
          <a:xfrm>
            <a:off x="0" y="935038"/>
            <a:ext cx="533400" cy="5922962"/>
          </a:xfrm>
          <a:prstGeom prst="rect">
            <a:avLst/>
          </a:prstGeom>
          <a:solidFill>
            <a:srgbClr val="008000"/>
          </a:solid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87AA81B-ED10-4BF9-941B-8287B40D34FC}" type="slidenum">
              <a:rPr lang="en-US"/>
              <a:pPr/>
              <a:t>30</a:t>
            </a:fld>
            <a:endParaRPr lang="en-US" dirty="0"/>
          </a:p>
        </p:txBody>
      </p:sp>
      <p:sp>
        <p:nvSpPr>
          <p:cNvPr id="8194" name="Rectangle 2"/>
          <p:cNvSpPr>
            <a:spLocks noGrp="1"/>
          </p:cNvSpPr>
          <p:nvPr>
            <p:ph type="title" idx="4294967295"/>
          </p:nvPr>
        </p:nvSpPr>
        <p:spPr>
          <a:xfrm>
            <a:off x="1447800" y="304800"/>
            <a:ext cx="7696200" cy="609600"/>
          </a:xfrm>
        </p:spPr>
        <p:style>
          <a:lnRef idx="2">
            <a:schemeClr val="accent6">
              <a:shade val="50000"/>
            </a:schemeClr>
          </a:lnRef>
          <a:fillRef idx="1">
            <a:schemeClr val="accent6"/>
          </a:fillRef>
          <a:effectRef idx="0">
            <a:schemeClr val="accent6"/>
          </a:effectRef>
          <a:fontRef idx="minor">
            <a:schemeClr val="lt1"/>
          </a:fontRef>
        </p:style>
        <p:txBody>
          <a:bodyPr lIns="0" rIns="0" bIns="0" anchor="ctr">
            <a:normAutofit/>
          </a:bodyPr>
          <a:lstStyle/>
          <a:p>
            <a:r>
              <a:rPr lang="en-US" sz="3200" b="1" dirty="0" smtClean="0">
                <a:solidFill>
                  <a:schemeClr val="tx1"/>
                </a:solidFill>
                <a:latin typeface="Century Schoolbook" pitchFamily="18" charset="0"/>
              </a:rPr>
              <a:t>New urban challenge </a:t>
            </a:r>
            <a:endParaRPr lang="en-US" sz="3200" b="1" dirty="0">
              <a:solidFill>
                <a:schemeClr val="tx1"/>
              </a:solidFill>
              <a:latin typeface="Century Schoolbook" pitchFamily="18" charset="0"/>
            </a:endParaRPr>
          </a:p>
        </p:txBody>
      </p:sp>
      <p:sp>
        <p:nvSpPr>
          <p:cNvPr id="8195" name="Rectangle 3"/>
          <p:cNvSpPr>
            <a:spLocks noGrp="1"/>
          </p:cNvSpPr>
          <p:nvPr>
            <p:ph type="body" sz="half" idx="4294967295"/>
          </p:nvPr>
        </p:nvSpPr>
        <p:spPr>
          <a:xfrm>
            <a:off x="609600" y="1143000"/>
            <a:ext cx="8382000" cy="4572000"/>
          </a:xfrm>
          <a:noFill/>
        </p:spPr>
        <p:style>
          <a:lnRef idx="2">
            <a:schemeClr val="accent4">
              <a:shade val="50000"/>
            </a:schemeClr>
          </a:lnRef>
          <a:fillRef idx="1">
            <a:schemeClr val="accent4"/>
          </a:fillRef>
          <a:effectRef idx="0">
            <a:schemeClr val="accent4"/>
          </a:effectRef>
          <a:fontRef idx="minor">
            <a:schemeClr val="lt1"/>
          </a:fontRef>
        </p:style>
        <p:txBody>
          <a:bodyPr>
            <a:normAutofit lnSpcReduction="10000"/>
          </a:bodyPr>
          <a:lstStyle/>
          <a:p>
            <a:pPr marL="457200" indent="-457200" algn="just"/>
            <a:r>
              <a:rPr lang="en-US" sz="2400" dirty="0" smtClean="0">
                <a:solidFill>
                  <a:schemeClr val="tx1"/>
                </a:solidFill>
                <a:latin typeface="Century Schoolbook" pitchFamily="18" charset="0"/>
              </a:rPr>
              <a:t>The public leaders – the Civic leaders – both Mayor and his Council, the Municipal Commissioner and his team have to prepare themselves to meet these challenges.</a:t>
            </a:r>
          </a:p>
          <a:p>
            <a:pPr marL="457200" indent="-457200" algn="just"/>
            <a:r>
              <a:rPr lang="en-US" sz="2400" dirty="0" smtClean="0">
                <a:solidFill>
                  <a:schemeClr val="tx1"/>
                </a:solidFill>
                <a:latin typeface="Century Schoolbook" pitchFamily="18" charset="0"/>
              </a:rPr>
              <a:t>They have to ensure that  they city  maintains air and water pollution standard.</a:t>
            </a:r>
          </a:p>
          <a:p>
            <a:pPr marL="457200" indent="-457200" algn="just"/>
            <a:r>
              <a:rPr lang="en-US" sz="2400" dirty="0" smtClean="0">
                <a:solidFill>
                  <a:schemeClr val="tx1"/>
                </a:solidFill>
                <a:latin typeface="Century Schoolbook" pitchFamily="18" charset="0"/>
              </a:rPr>
              <a:t>They have to develop and maintain infrastructure not only for existing needs but for new areas that are coming up. </a:t>
            </a:r>
          </a:p>
          <a:p>
            <a:pPr marL="457200" indent="-457200" algn="just"/>
            <a:r>
              <a:rPr lang="en-US" sz="2400" dirty="0" smtClean="0">
                <a:solidFill>
                  <a:schemeClr val="tx1"/>
                </a:solidFill>
                <a:latin typeface="Century Schoolbook" pitchFamily="18" charset="0"/>
              </a:rPr>
              <a:t>The state leadership has to ensure that detailed  Town approvals  are well in time to meet existing and future demands.</a:t>
            </a:r>
          </a:p>
        </p:txBody>
      </p:sp>
      <p:pic>
        <p:nvPicPr>
          <p:cNvPr id="9" name="Picture 8" descr="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a:xfrm>
            <a:off x="0" y="-304800"/>
            <a:ext cx="1447800" cy="1239838"/>
          </a:xfrm>
          <a:prstGeom prst="rect">
            <a:avLst/>
          </a:prstGeom>
          <a:noFill/>
        </p:spPr>
      </p:pic>
      <p:sp>
        <p:nvSpPr>
          <p:cNvPr id="11" name="Rectangle 6"/>
          <p:cNvSpPr>
            <a:spLocks noChangeArrowheads="1"/>
          </p:cNvSpPr>
          <p:nvPr/>
        </p:nvSpPr>
        <p:spPr bwMode="blackWhite">
          <a:xfrm>
            <a:off x="533400" y="6567948"/>
            <a:ext cx="8610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12" name="Picture 7" descr="nccsindia"/>
          <p:cNvPicPr>
            <a:picLocks noChangeAspect="1" noChangeArrowheads="1"/>
          </p:cNvPicPr>
          <p:nvPr/>
        </p:nvPicPr>
        <p:blipFill>
          <a:blip r:embed="rId4"/>
          <a:srcRect/>
          <a:stretch>
            <a:fillRect/>
          </a:stretch>
        </p:blipFill>
        <p:spPr bwMode="auto">
          <a:xfrm>
            <a:off x="0" y="935038"/>
            <a:ext cx="533400" cy="5922962"/>
          </a:xfrm>
          <a:prstGeom prst="rect">
            <a:avLst/>
          </a:prstGeom>
          <a:solidFill>
            <a:srgbClr val="008000"/>
          </a:solid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87AA81B-ED10-4BF9-941B-8287B40D34FC}" type="slidenum">
              <a:rPr lang="en-US"/>
              <a:pPr/>
              <a:t>31</a:t>
            </a:fld>
            <a:endParaRPr lang="en-US" dirty="0"/>
          </a:p>
        </p:txBody>
      </p:sp>
      <p:sp>
        <p:nvSpPr>
          <p:cNvPr id="8194" name="Rectangle 2"/>
          <p:cNvSpPr>
            <a:spLocks noGrp="1"/>
          </p:cNvSpPr>
          <p:nvPr>
            <p:ph type="title" idx="4294967295"/>
          </p:nvPr>
        </p:nvSpPr>
        <p:spPr>
          <a:xfrm>
            <a:off x="1447800" y="152400"/>
            <a:ext cx="7696200" cy="762000"/>
          </a:xfrm>
        </p:spPr>
        <p:style>
          <a:lnRef idx="2">
            <a:schemeClr val="accent6">
              <a:shade val="50000"/>
            </a:schemeClr>
          </a:lnRef>
          <a:fillRef idx="1">
            <a:schemeClr val="accent6"/>
          </a:fillRef>
          <a:effectRef idx="0">
            <a:schemeClr val="accent6"/>
          </a:effectRef>
          <a:fontRef idx="minor">
            <a:schemeClr val="lt1"/>
          </a:fontRef>
        </p:style>
        <p:txBody>
          <a:bodyPr lIns="0" rIns="0" bIns="0" anchor="ctr">
            <a:normAutofit fontScale="90000"/>
          </a:bodyPr>
          <a:lstStyle/>
          <a:p>
            <a:r>
              <a:rPr lang="en-US" sz="2800" b="1" dirty="0" smtClean="0">
                <a:solidFill>
                  <a:schemeClr val="tx1"/>
                </a:solidFill>
                <a:latin typeface="Century Schoolbook" pitchFamily="18" charset="0"/>
              </a:rPr>
              <a:t>New Regulation for   Urban Areas Smart Cities</a:t>
            </a:r>
            <a:endParaRPr lang="en-US" sz="2800" b="1" dirty="0">
              <a:solidFill>
                <a:schemeClr val="tx1"/>
              </a:solidFill>
              <a:latin typeface="Century Schoolbook" pitchFamily="18" charset="0"/>
            </a:endParaRPr>
          </a:p>
        </p:txBody>
      </p:sp>
      <p:sp>
        <p:nvSpPr>
          <p:cNvPr id="8195" name="Rectangle 3"/>
          <p:cNvSpPr>
            <a:spLocks noGrp="1"/>
          </p:cNvSpPr>
          <p:nvPr>
            <p:ph type="body" sz="half" idx="4294967295"/>
          </p:nvPr>
        </p:nvSpPr>
        <p:spPr>
          <a:xfrm>
            <a:off x="609600" y="1143000"/>
            <a:ext cx="8382000" cy="5257800"/>
          </a:xfrm>
          <a:no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just"/>
            <a:r>
              <a:rPr lang="en-US" sz="2400" dirty="0" smtClean="0">
                <a:solidFill>
                  <a:schemeClr val="tx1"/>
                </a:solidFill>
                <a:latin typeface="Century Schoolbook" pitchFamily="18" charset="0"/>
              </a:rPr>
              <a:t>The State Public Leadership  needs to have vision, a  detailed plan and strategy for its implementation keeping in view of existing and future needs – Urban areas and its development. </a:t>
            </a:r>
          </a:p>
          <a:p>
            <a:pPr algn="just"/>
            <a:r>
              <a:rPr lang="en-US" sz="2400" dirty="0" smtClean="0">
                <a:solidFill>
                  <a:schemeClr val="tx1"/>
                </a:solidFill>
                <a:latin typeface="Century Schoolbook" pitchFamily="18" charset="0"/>
              </a:rPr>
              <a:t>It  should  also provide better quality of life in surrounding villages so that citizens  tired of pollution can move  there.</a:t>
            </a:r>
          </a:p>
          <a:p>
            <a:pPr algn="just"/>
            <a:r>
              <a:rPr lang="en-US" sz="2400" dirty="0" smtClean="0">
                <a:solidFill>
                  <a:schemeClr val="tx1"/>
                </a:solidFill>
                <a:latin typeface="Century Schoolbook" pitchFamily="18" charset="0"/>
              </a:rPr>
              <a:t>Construction of building and roads should be with enclosure on all sides to prevent flying of cement dust. This should be compulsory condition in private or public contract.</a:t>
            </a:r>
          </a:p>
          <a:p>
            <a:pPr algn="just"/>
            <a:r>
              <a:rPr lang="en-US" sz="2400" dirty="0" smtClean="0">
                <a:solidFill>
                  <a:schemeClr val="tx1"/>
                </a:solidFill>
                <a:latin typeface="Century Schoolbook" pitchFamily="18" charset="0"/>
              </a:rPr>
              <a:t>Roof top green cover or solar power panel for new and existing high raise building be compulsory. </a:t>
            </a:r>
          </a:p>
        </p:txBody>
      </p:sp>
      <p:pic>
        <p:nvPicPr>
          <p:cNvPr id="9" name="Picture 8" descr="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a:xfrm>
            <a:off x="0" y="-304800"/>
            <a:ext cx="1447800" cy="1239838"/>
          </a:xfrm>
          <a:prstGeom prst="rect">
            <a:avLst/>
          </a:prstGeom>
          <a:noFill/>
        </p:spPr>
      </p:pic>
      <p:sp>
        <p:nvSpPr>
          <p:cNvPr id="11" name="Rectangle 6"/>
          <p:cNvSpPr>
            <a:spLocks noChangeArrowheads="1"/>
          </p:cNvSpPr>
          <p:nvPr/>
        </p:nvSpPr>
        <p:spPr bwMode="blackWhite">
          <a:xfrm>
            <a:off x="533400" y="6567948"/>
            <a:ext cx="8610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12" name="Picture 7" descr="nccsindia"/>
          <p:cNvPicPr>
            <a:picLocks noChangeAspect="1" noChangeArrowheads="1"/>
          </p:cNvPicPr>
          <p:nvPr/>
        </p:nvPicPr>
        <p:blipFill>
          <a:blip r:embed="rId4"/>
          <a:srcRect/>
          <a:stretch>
            <a:fillRect/>
          </a:stretch>
        </p:blipFill>
        <p:spPr bwMode="auto">
          <a:xfrm>
            <a:off x="0" y="935038"/>
            <a:ext cx="533400" cy="5922962"/>
          </a:xfrm>
          <a:prstGeom prst="rect">
            <a:avLst/>
          </a:prstGeom>
          <a:solidFill>
            <a:srgbClr val="008000"/>
          </a:solid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87AA81B-ED10-4BF9-941B-8287B40D34FC}" type="slidenum">
              <a:rPr lang="en-US"/>
              <a:pPr/>
              <a:t>32</a:t>
            </a:fld>
            <a:endParaRPr lang="en-US" dirty="0"/>
          </a:p>
        </p:txBody>
      </p:sp>
      <p:sp>
        <p:nvSpPr>
          <p:cNvPr id="8194" name="Rectangle 2"/>
          <p:cNvSpPr>
            <a:spLocks noGrp="1"/>
          </p:cNvSpPr>
          <p:nvPr>
            <p:ph type="title" idx="4294967295"/>
          </p:nvPr>
        </p:nvSpPr>
        <p:spPr>
          <a:xfrm>
            <a:off x="1447800" y="152400"/>
            <a:ext cx="7696200" cy="762000"/>
          </a:xfrm>
        </p:spPr>
        <p:style>
          <a:lnRef idx="2">
            <a:schemeClr val="accent6">
              <a:shade val="50000"/>
            </a:schemeClr>
          </a:lnRef>
          <a:fillRef idx="1">
            <a:schemeClr val="accent6"/>
          </a:fillRef>
          <a:effectRef idx="0">
            <a:schemeClr val="accent6"/>
          </a:effectRef>
          <a:fontRef idx="minor">
            <a:schemeClr val="lt1"/>
          </a:fontRef>
        </p:style>
        <p:txBody>
          <a:bodyPr lIns="0" rIns="0" bIns="0" anchor="ctr">
            <a:normAutofit fontScale="90000"/>
          </a:bodyPr>
          <a:lstStyle/>
          <a:p>
            <a:r>
              <a:rPr lang="en-US" sz="2800" b="1" dirty="0" smtClean="0">
                <a:solidFill>
                  <a:schemeClr val="tx1"/>
                </a:solidFill>
                <a:latin typeface="Century Schoolbook" pitchFamily="18" charset="0"/>
              </a:rPr>
              <a:t>The challenge to State and Central Public Leadership </a:t>
            </a:r>
            <a:endParaRPr lang="en-US" sz="2800" b="1" dirty="0">
              <a:solidFill>
                <a:schemeClr val="tx1"/>
              </a:solidFill>
              <a:latin typeface="Century Schoolbook" pitchFamily="18" charset="0"/>
            </a:endParaRPr>
          </a:p>
        </p:txBody>
      </p:sp>
      <p:sp>
        <p:nvSpPr>
          <p:cNvPr id="8195" name="Rectangle 3"/>
          <p:cNvSpPr>
            <a:spLocks noGrp="1"/>
          </p:cNvSpPr>
          <p:nvPr>
            <p:ph type="body" sz="half" idx="4294967295"/>
          </p:nvPr>
        </p:nvSpPr>
        <p:spPr>
          <a:xfrm>
            <a:off x="609600" y="1143000"/>
            <a:ext cx="8382000" cy="5181600"/>
          </a:xfrm>
          <a:no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457200" indent="-457200" algn="just">
              <a:buNone/>
            </a:pPr>
            <a:r>
              <a:rPr lang="en-US" sz="2400" dirty="0" smtClean="0">
                <a:solidFill>
                  <a:schemeClr val="tx1"/>
                </a:solidFill>
                <a:latin typeface="Century Schoolbook" pitchFamily="18" charset="0"/>
              </a:rPr>
              <a:t>The new regulations for urban areas smart cities</a:t>
            </a:r>
          </a:p>
          <a:p>
            <a:pPr marL="398463" indent="-398463" algn="just"/>
            <a:r>
              <a:rPr lang="en-US" sz="2400" dirty="0" smtClean="0">
                <a:solidFill>
                  <a:schemeClr val="tx1"/>
                </a:solidFill>
                <a:latin typeface="Century Schoolbook" pitchFamily="18" charset="0"/>
              </a:rPr>
              <a:t>Government must lay down norms for management of solid waste and waste water (as they already exist for industrial areas ) for high rise flats in existing city limit and  for new township areas and </a:t>
            </a:r>
            <a:r>
              <a:rPr lang="en-US" sz="2400" dirty="0" err="1" smtClean="0">
                <a:solidFill>
                  <a:schemeClr val="tx1"/>
                </a:solidFill>
                <a:latin typeface="Century Schoolbook" pitchFamily="18" charset="0"/>
              </a:rPr>
              <a:t>ensusre</a:t>
            </a:r>
            <a:r>
              <a:rPr lang="en-US" sz="2400" dirty="0" smtClean="0">
                <a:solidFill>
                  <a:schemeClr val="tx1"/>
                </a:solidFill>
                <a:latin typeface="Century Schoolbook" pitchFamily="18" charset="0"/>
              </a:rPr>
              <a:t> it compliance</a:t>
            </a:r>
          </a:p>
          <a:p>
            <a:pPr marL="398463" indent="-398463" algn="just"/>
            <a:r>
              <a:rPr lang="en-US" sz="2400" dirty="0" smtClean="0">
                <a:solidFill>
                  <a:schemeClr val="tx1"/>
                </a:solidFill>
                <a:latin typeface="Century Schoolbook" pitchFamily="18" charset="0"/>
              </a:rPr>
              <a:t>Compulsory recycling of  solid waste  that can be used as a fertilizer and recycle  of waste water for irrigation.</a:t>
            </a:r>
          </a:p>
          <a:p>
            <a:pPr marL="398463" indent="-398463" algn="just"/>
            <a:r>
              <a:rPr lang="en-US" sz="2400" dirty="0" smtClean="0">
                <a:solidFill>
                  <a:schemeClr val="tx1"/>
                </a:solidFill>
                <a:latin typeface="Century Schoolbook" pitchFamily="18" charset="0"/>
              </a:rPr>
              <a:t>Introduce fuel efficiency norms for vehicles.</a:t>
            </a:r>
          </a:p>
          <a:p>
            <a:pPr marL="398463" indent="-398463" algn="just"/>
            <a:r>
              <a:rPr lang="en-US" sz="2400" dirty="0" smtClean="0">
                <a:solidFill>
                  <a:schemeClr val="tx1"/>
                </a:solidFill>
                <a:latin typeface="Century Schoolbook" pitchFamily="18" charset="0"/>
              </a:rPr>
              <a:t>All auto rickshaw should converted into CNG based fuel to prevent use of Kerosene. City like Ahmedabad has  already implemented this for more than 100000 auto rickshaws. </a:t>
            </a:r>
          </a:p>
          <a:p>
            <a:pPr marL="457200" indent="-457200" algn="just">
              <a:buAutoNum type="arabicPeriod"/>
            </a:pPr>
            <a:endParaRPr lang="en-US" sz="2400" dirty="0" smtClean="0">
              <a:solidFill>
                <a:schemeClr val="tx1"/>
              </a:solidFill>
              <a:latin typeface="Century Schoolbook" pitchFamily="18" charset="0"/>
            </a:endParaRPr>
          </a:p>
          <a:p>
            <a:pPr marL="457200" indent="-457200" algn="just">
              <a:buNone/>
            </a:pPr>
            <a:endParaRPr lang="en-US" sz="2400" dirty="0" smtClean="0">
              <a:solidFill>
                <a:schemeClr val="tx1"/>
              </a:solidFill>
              <a:latin typeface="Century Schoolbook" pitchFamily="18" charset="0"/>
            </a:endParaRPr>
          </a:p>
        </p:txBody>
      </p:sp>
      <p:pic>
        <p:nvPicPr>
          <p:cNvPr id="9" name="Picture 8" descr="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a:xfrm>
            <a:off x="0" y="-304800"/>
            <a:ext cx="1447800" cy="1239838"/>
          </a:xfrm>
          <a:prstGeom prst="rect">
            <a:avLst/>
          </a:prstGeom>
          <a:noFill/>
        </p:spPr>
      </p:pic>
      <p:sp>
        <p:nvSpPr>
          <p:cNvPr id="11" name="Rectangle 6"/>
          <p:cNvSpPr>
            <a:spLocks noChangeArrowheads="1"/>
          </p:cNvSpPr>
          <p:nvPr/>
        </p:nvSpPr>
        <p:spPr bwMode="blackWhite">
          <a:xfrm>
            <a:off x="533400" y="6567948"/>
            <a:ext cx="8610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12" name="Picture 7" descr="nccsindia"/>
          <p:cNvPicPr>
            <a:picLocks noChangeAspect="1" noChangeArrowheads="1"/>
          </p:cNvPicPr>
          <p:nvPr/>
        </p:nvPicPr>
        <p:blipFill>
          <a:blip r:embed="rId4"/>
          <a:srcRect/>
          <a:stretch>
            <a:fillRect/>
          </a:stretch>
        </p:blipFill>
        <p:spPr bwMode="auto">
          <a:xfrm>
            <a:off x="0" y="935038"/>
            <a:ext cx="533400" cy="5922962"/>
          </a:xfrm>
          <a:prstGeom prst="rect">
            <a:avLst/>
          </a:prstGeom>
          <a:solidFill>
            <a:srgbClr val="008000"/>
          </a:solid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87AA81B-ED10-4BF9-941B-8287B40D34FC}" type="slidenum">
              <a:rPr lang="en-US"/>
              <a:pPr/>
              <a:t>33</a:t>
            </a:fld>
            <a:endParaRPr lang="en-US" dirty="0"/>
          </a:p>
        </p:txBody>
      </p:sp>
      <p:sp>
        <p:nvSpPr>
          <p:cNvPr id="8194" name="Rectangle 2"/>
          <p:cNvSpPr>
            <a:spLocks noGrp="1"/>
          </p:cNvSpPr>
          <p:nvPr>
            <p:ph type="title" idx="4294967295"/>
          </p:nvPr>
        </p:nvSpPr>
        <p:spPr>
          <a:xfrm>
            <a:off x="1447800" y="152400"/>
            <a:ext cx="7696200" cy="762000"/>
          </a:xfrm>
        </p:spPr>
        <p:style>
          <a:lnRef idx="2">
            <a:schemeClr val="accent6">
              <a:shade val="50000"/>
            </a:schemeClr>
          </a:lnRef>
          <a:fillRef idx="1">
            <a:schemeClr val="accent6"/>
          </a:fillRef>
          <a:effectRef idx="0">
            <a:schemeClr val="accent6"/>
          </a:effectRef>
          <a:fontRef idx="minor">
            <a:schemeClr val="lt1"/>
          </a:fontRef>
        </p:style>
        <p:txBody>
          <a:bodyPr lIns="0" rIns="0" bIns="0" anchor="ctr">
            <a:normAutofit/>
          </a:bodyPr>
          <a:lstStyle/>
          <a:p>
            <a:r>
              <a:rPr lang="en-US" sz="2800" b="1" dirty="0" smtClean="0">
                <a:solidFill>
                  <a:schemeClr val="tx1"/>
                </a:solidFill>
                <a:latin typeface="Century Schoolbook" pitchFamily="18" charset="0"/>
              </a:rPr>
              <a:t>CONCLUSION</a:t>
            </a:r>
            <a:endParaRPr lang="en-US" sz="2800" b="1" dirty="0">
              <a:solidFill>
                <a:schemeClr val="tx1"/>
              </a:solidFill>
              <a:latin typeface="Century Schoolbook" pitchFamily="18" charset="0"/>
            </a:endParaRPr>
          </a:p>
        </p:txBody>
      </p:sp>
      <p:sp>
        <p:nvSpPr>
          <p:cNvPr id="8195" name="Rectangle 3"/>
          <p:cNvSpPr>
            <a:spLocks noGrp="1"/>
          </p:cNvSpPr>
          <p:nvPr>
            <p:ph type="body" sz="half" idx="4294967295"/>
          </p:nvPr>
        </p:nvSpPr>
        <p:spPr>
          <a:xfrm>
            <a:off x="609600" y="1143000"/>
            <a:ext cx="8382000" cy="4953000"/>
          </a:xfrm>
          <a:no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0" indent="0" algn="just">
              <a:buNone/>
            </a:pPr>
            <a:endParaRPr lang="en-US" sz="2400" dirty="0" smtClean="0">
              <a:solidFill>
                <a:schemeClr val="tx1"/>
              </a:solidFill>
              <a:latin typeface="Century Schoolbook" pitchFamily="18" charset="0"/>
            </a:endParaRPr>
          </a:p>
          <a:p>
            <a:pPr marL="0" indent="0" algn="just">
              <a:buNone/>
            </a:pPr>
            <a:endParaRPr lang="en-US" sz="2400" dirty="0" smtClean="0">
              <a:solidFill>
                <a:schemeClr val="tx1"/>
              </a:solidFill>
              <a:latin typeface="Century Schoolbook" pitchFamily="18" charset="0"/>
            </a:endParaRPr>
          </a:p>
          <a:p>
            <a:pPr marL="0" indent="0" algn="just">
              <a:buNone/>
            </a:pPr>
            <a:r>
              <a:rPr lang="en-US" sz="2400" dirty="0" smtClean="0">
                <a:solidFill>
                  <a:schemeClr val="tx1"/>
                </a:solidFill>
                <a:latin typeface="Century Schoolbook" pitchFamily="18" charset="0"/>
              </a:rPr>
              <a:t>Climate Smart city is not a new concept, but so far not given emphasis. But now it is a need of time to save community  from  hazards of  local pollution. Use of modern technology is must. The national, state level and city leadership can certainly take up this challenge to make “Cities Climate Smart”</a:t>
            </a:r>
          </a:p>
        </p:txBody>
      </p:sp>
      <p:pic>
        <p:nvPicPr>
          <p:cNvPr id="9" name="Picture 8" descr="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a:xfrm>
            <a:off x="0" y="-304800"/>
            <a:ext cx="1447800" cy="1239838"/>
          </a:xfrm>
          <a:prstGeom prst="rect">
            <a:avLst/>
          </a:prstGeom>
          <a:noFill/>
        </p:spPr>
      </p:pic>
      <p:sp>
        <p:nvSpPr>
          <p:cNvPr id="11" name="Rectangle 6"/>
          <p:cNvSpPr>
            <a:spLocks noChangeArrowheads="1"/>
          </p:cNvSpPr>
          <p:nvPr/>
        </p:nvSpPr>
        <p:spPr bwMode="blackWhite">
          <a:xfrm>
            <a:off x="533400" y="6567948"/>
            <a:ext cx="8610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12" name="Picture 7" descr="nccsindia"/>
          <p:cNvPicPr>
            <a:picLocks noChangeAspect="1" noChangeArrowheads="1"/>
          </p:cNvPicPr>
          <p:nvPr/>
        </p:nvPicPr>
        <p:blipFill>
          <a:blip r:embed="rId4"/>
          <a:srcRect/>
          <a:stretch>
            <a:fillRect/>
          </a:stretch>
        </p:blipFill>
        <p:spPr bwMode="auto">
          <a:xfrm>
            <a:off x="0" y="935038"/>
            <a:ext cx="533400" cy="5922962"/>
          </a:xfrm>
          <a:prstGeom prst="rect">
            <a:avLst/>
          </a:prstGeom>
          <a:solidFill>
            <a:srgbClr val="008000"/>
          </a:solid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Image result for image of indian flag"/>
          <p:cNvSpPr>
            <a:spLocks noChangeAspect="1" noChangeArrowheads="1"/>
          </p:cNvSpPr>
          <p:nvPr/>
        </p:nvSpPr>
        <p:spPr bwMode="auto">
          <a:xfrm>
            <a:off x="155575" y="-547688"/>
            <a:ext cx="1847850"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image of indian flag"/>
          <p:cNvSpPr>
            <a:spLocks noChangeAspect="1" noChangeArrowheads="1"/>
          </p:cNvSpPr>
          <p:nvPr/>
        </p:nvSpPr>
        <p:spPr bwMode="auto">
          <a:xfrm>
            <a:off x="155575" y="-547688"/>
            <a:ext cx="1847850"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image of indian flag"/>
          <p:cNvSpPr>
            <a:spLocks noChangeAspect="1" noChangeArrowheads="1"/>
          </p:cNvSpPr>
          <p:nvPr/>
        </p:nvSpPr>
        <p:spPr bwMode="auto">
          <a:xfrm>
            <a:off x="155575" y="-547688"/>
            <a:ext cx="1847850"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https://encrypted-tbn0.gstatic.com/images?q=tbn:ANd9GcRN8Dsiw_WOkGwBPbhsY1_xRCCiqRbThDqPunohJvtMklUySwzOjA"/>
          <p:cNvPicPr>
            <a:picLocks noChangeAspect="1" noChangeArrowheads="1"/>
          </p:cNvPicPr>
          <p:nvPr/>
        </p:nvPicPr>
        <p:blipFill>
          <a:blip r:embed="rId2"/>
          <a:srcRect/>
          <a:stretch>
            <a:fillRect/>
          </a:stretch>
        </p:blipFill>
        <p:spPr bwMode="auto">
          <a:xfrm>
            <a:off x="457200" y="381000"/>
            <a:ext cx="8382000" cy="4962525"/>
          </a:xfrm>
          <a:prstGeom prst="rect">
            <a:avLst/>
          </a:prstGeom>
          <a:noFill/>
        </p:spPr>
      </p:pic>
      <p:sp>
        <p:nvSpPr>
          <p:cNvPr id="6" name="TextBox 5"/>
          <p:cNvSpPr txBox="1"/>
          <p:nvPr/>
        </p:nvSpPr>
        <p:spPr>
          <a:xfrm>
            <a:off x="762000" y="5562600"/>
            <a:ext cx="7848600" cy="830997"/>
          </a:xfrm>
          <a:prstGeom prst="rect">
            <a:avLst/>
          </a:prstGeom>
          <a:noFill/>
        </p:spPr>
        <p:txBody>
          <a:bodyPr wrap="square" rtlCol="0">
            <a:spAutoFit/>
          </a:bodyPr>
          <a:lstStyle/>
          <a:p>
            <a:pPr algn="ctr"/>
            <a:r>
              <a:rPr lang="en-US" sz="4800" dirty="0" smtClean="0">
                <a:solidFill>
                  <a:srgbClr val="0070C0"/>
                </a:solidFill>
              </a:rPr>
              <a:t>JAI HIND </a:t>
            </a:r>
            <a:endParaRPr lang="en-US" sz="4800" dirty="0">
              <a:solidFill>
                <a:srgbClr val="0070C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a:noFill/>
        </p:spPr>
        <p:txBody>
          <a:bodyPr/>
          <a:lstStyle/>
          <a:p>
            <a:fld id="{006CA57C-72BA-4190-9142-DD7213FE4940}" type="slidenum">
              <a:rPr lang="en-US" smtClean="0">
                <a:latin typeface="Arial" pitchFamily="34" charset="0"/>
              </a:rPr>
              <a:pPr/>
              <a:t>35</a:t>
            </a:fld>
            <a:endParaRPr lang="en-US" smtClean="0">
              <a:latin typeface="Arial" pitchFamily="34" charset="0"/>
            </a:endParaRPr>
          </a:p>
        </p:txBody>
      </p:sp>
      <p:pic>
        <p:nvPicPr>
          <p:cNvPr id="81923" name="Picture 2" descr="http://www.environment-green.com/images/green_world_surrounded_by_people.jpg"/>
          <p:cNvPicPr>
            <a:picLocks noChangeAspect="1" noChangeArrowheads="1"/>
          </p:cNvPicPr>
          <p:nvPr/>
        </p:nvPicPr>
        <p:blipFill>
          <a:blip r:embed="rId2"/>
          <a:srcRect t="3493" b="12454"/>
          <a:stretch>
            <a:fillRect/>
          </a:stretch>
        </p:blipFill>
        <p:spPr bwMode="auto">
          <a:xfrm>
            <a:off x="0" y="0"/>
            <a:ext cx="9144000" cy="6886575"/>
          </a:xfrm>
          <a:prstGeom prst="rect">
            <a:avLst/>
          </a:prstGeom>
          <a:noFill/>
          <a:ln w="9525">
            <a:noFill/>
            <a:miter lim="800000"/>
            <a:headEnd/>
            <a:tailEnd/>
          </a:ln>
        </p:spPr>
      </p:pic>
      <p:sp>
        <p:nvSpPr>
          <p:cNvPr id="2" name="Rectangle 1"/>
          <p:cNvSpPr/>
          <p:nvPr/>
        </p:nvSpPr>
        <p:spPr>
          <a:xfrm>
            <a:off x="228600" y="152400"/>
            <a:ext cx="896489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kern="1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Arial"/>
              </a:rPr>
              <a:t>Let's Learn &amp; Share Together for a global mission</a:t>
            </a:r>
            <a:endParaRPr lang="en-IN"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152400" y="5496580"/>
            <a:ext cx="8843190" cy="400110"/>
          </a:xfrm>
          <a:prstGeom prst="rect">
            <a:avLst/>
          </a:prstGeom>
          <a:noFill/>
        </p:spPr>
        <p:txBody>
          <a:bodyPr wrap="none" lIns="91440" tIns="45720" rIns="91440" bIns="45720">
            <a:spAutoFit/>
          </a:bodyPr>
          <a:lstStyle/>
          <a:p>
            <a:pPr algn="ctr"/>
            <a:r>
              <a:rPr lang="en-US" sz="2000" b="1" kern="10"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a:cs typeface="Arial"/>
              </a:rPr>
              <a:t>Mainstreaming Agriculture for Climate Change Mitigation</a:t>
            </a:r>
            <a:endParaRPr lang="en-IN" sz="20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2"/>
          </p:nvPr>
        </p:nvSpPr>
        <p:spPr>
          <a:noFill/>
        </p:spPr>
        <p:txBody>
          <a:bodyPr/>
          <a:lstStyle/>
          <a:p>
            <a:fld id="{2A224B9A-2551-4093-B241-E60D5016A2D1}" type="slidenum">
              <a:rPr lang="en-US" smtClean="0">
                <a:latin typeface="Arial" pitchFamily="34" charset="0"/>
              </a:rPr>
              <a:pPr/>
              <a:t>36</a:t>
            </a:fld>
            <a:endParaRPr lang="en-US" smtClean="0">
              <a:latin typeface="Arial" pitchFamily="34" charset="0"/>
            </a:endParaRPr>
          </a:p>
        </p:txBody>
      </p:sp>
      <p:pic>
        <p:nvPicPr>
          <p:cNvPr id="82947" name="Picture 4" descr="3"/>
          <p:cNvPicPr>
            <a:picLocks noChangeAspect="1" noChangeArrowheads="1"/>
          </p:cNvPicPr>
          <p:nvPr/>
        </p:nvPicPr>
        <p:blipFill>
          <a:blip r:embed="rId2"/>
          <a:srcRect/>
          <a:stretch>
            <a:fillRect/>
          </a:stretch>
        </p:blipFill>
        <p:spPr bwMode="auto">
          <a:xfrm>
            <a:off x="0" y="0"/>
            <a:ext cx="9144000" cy="4267200"/>
          </a:xfrm>
          <a:prstGeom prst="rect">
            <a:avLst/>
          </a:prstGeom>
          <a:noFill/>
          <a:ln w="9525">
            <a:noFill/>
            <a:miter lim="800000"/>
            <a:headEnd/>
            <a:tailEnd/>
          </a:ln>
        </p:spPr>
      </p:pic>
      <p:sp>
        <p:nvSpPr>
          <p:cNvPr id="82948" name="WordArt 5"/>
          <p:cNvSpPr>
            <a:spLocks noChangeArrowheads="1" noChangeShapeType="1" noTextEdit="1"/>
          </p:cNvSpPr>
          <p:nvPr/>
        </p:nvSpPr>
        <p:spPr bwMode="auto">
          <a:xfrm>
            <a:off x="2590800" y="152400"/>
            <a:ext cx="4267200" cy="838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Thank You for your patient hearing</a:t>
            </a:r>
          </a:p>
        </p:txBody>
      </p:sp>
      <p:sp>
        <p:nvSpPr>
          <p:cNvPr id="82949" name="Text Box 4"/>
          <p:cNvSpPr txBox="1">
            <a:spLocks noChangeArrowheads="1"/>
          </p:cNvSpPr>
          <p:nvPr/>
        </p:nvSpPr>
        <p:spPr bwMode="auto">
          <a:xfrm>
            <a:off x="0" y="4267200"/>
            <a:ext cx="9144000" cy="2563813"/>
          </a:xfrm>
          <a:prstGeom prst="rect">
            <a:avLst/>
          </a:prstGeom>
          <a:solidFill>
            <a:srgbClr val="99CCFF"/>
          </a:solidFill>
          <a:ln w="9525" algn="ctr">
            <a:noFill/>
            <a:miter lim="800000"/>
            <a:headEnd/>
            <a:tailEnd/>
          </a:ln>
        </p:spPr>
        <p:txBody>
          <a:bodyPr>
            <a:spAutoFit/>
          </a:bodyPr>
          <a:lstStyle/>
          <a:p>
            <a:pPr eaLnBrk="1" hangingPunct="1"/>
            <a:endParaRPr lang="en-US" b="1" dirty="0">
              <a:solidFill>
                <a:srgbClr val="000066"/>
              </a:solidFill>
              <a:cs typeface="Arial" pitchFamily="34" charset="0"/>
            </a:endParaRPr>
          </a:p>
          <a:p>
            <a:pPr eaLnBrk="1" hangingPunct="1"/>
            <a:r>
              <a:rPr lang="en-US" b="1" dirty="0">
                <a:solidFill>
                  <a:srgbClr val="000066"/>
                </a:solidFill>
                <a:cs typeface="Arial" pitchFamily="34" charset="0"/>
              </a:rPr>
              <a:t>Dr. </a:t>
            </a:r>
            <a:r>
              <a:rPr lang="en-US" b="1" dirty="0" err="1">
                <a:solidFill>
                  <a:srgbClr val="000066"/>
                </a:solidFill>
                <a:cs typeface="Arial" pitchFamily="34" charset="0"/>
              </a:rPr>
              <a:t>Kirit</a:t>
            </a:r>
            <a:r>
              <a:rPr lang="en-US" b="1" dirty="0">
                <a:solidFill>
                  <a:srgbClr val="000066"/>
                </a:solidFill>
                <a:cs typeface="Arial" pitchFamily="34" charset="0"/>
              </a:rPr>
              <a:t> </a:t>
            </a:r>
            <a:r>
              <a:rPr lang="en-US" b="1" dirty="0" err="1">
                <a:solidFill>
                  <a:srgbClr val="000066"/>
                </a:solidFill>
                <a:cs typeface="Arial" pitchFamily="34" charset="0"/>
              </a:rPr>
              <a:t>Shelat</a:t>
            </a:r>
            <a:endParaRPr lang="en-US" b="1" dirty="0">
              <a:solidFill>
                <a:srgbClr val="000066"/>
              </a:solidFill>
              <a:cs typeface="Arial" pitchFamily="34" charset="0"/>
            </a:endParaRPr>
          </a:p>
          <a:p>
            <a:pPr eaLnBrk="1" hangingPunct="1"/>
            <a:r>
              <a:rPr lang="en-US" b="1" dirty="0">
                <a:cs typeface="Arial" pitchFamily="34" charset="0"/>
              </a:rPr>
              <a:t>National Council for Climate Change, Sustainable Development </a:t>
            </a:r>
          </a:p>
          <a:p>
            <a:pPr eaLnBrk="1" hangingPunct="1"/>
            <a:r>
              <a:rPr lang="en-US" b="1" dirty="0">
                <a:cs typeface="Arial" pitchFamily="34" charset="0"/>
              </a:rPr>
              <a:t>and Public Leadership (NCCSD)</a:t>
            </a:r>
          </a:p>
          <a:p>
            <a:pPr eaLnBrk="1" hangingPunct="1"/>
            <a:r>
              <a:rPr lang="en-US" b="1" dirty="0">
                <a:cs typeface="Arial" pitchFamily="34" charset="0"/>
              </a:rPr>
              <a:t>Post Box No. 4146, </a:t>
            </a:r>
            <a:r>
              <a:rPr lang="en-US" b="1" dirty="0" err="1">
                <a:cs typeface="Arial" pitchFamily="34" charset="0"/>
              </a:rPr>
              <a:t>Navrangpura</a:t>
            </a:r>
            <a:r>
              <a:rPr lang="en-US" b="1" dirty="0">
                <a:cs typeface="Arial" pitchFamily="34" charset="0"/>
              </a:rPr>
              <a:t> Post Office, Ahmedabad – 380 009.</a:t>
            </a:r>
          </a:p>
          <a:p>
            <a:pPr eaLnBrk="1" hangingPunct="1"/>
            <a:r>
              <a:rPr lang="en-US" b="1" dirty="0">
                <a:cs typeface="Arial" pitchFamily="34" charset="0"/>
              </a:rPr>
              <a:t>Gujarat, INDIA.</a:t>
            </a:r>
          </a:p>
          <a:p>
            <a:pPr eaLnBrk="1" hangingPunct="1"/>
            <a:r>
              <a:rPr lang="en-US" b="1" dirty="0">
                <a:solidFill>
                  <a:srgbClr val="000066"/>
                </a:solidFill>
                <a:cs typeface="Arial" pitchFamily="34" charset="0"/>
              </a:rPr>
              <a:t>Phone: 079-26421580 (Off) </a:t>
            </a:r>
            <a:r>
              <a:rPr lang="en-US" b="1" dirty="0" smtClean="0">
                <a:solidFill>
                  <a:srgbClr val="000066"/>
                </a:solidFill>
                <a:cs typeface="Arial" pitchFamily="34" charset="0"/>
              </a:rPr>
              <a:t>09904404393(M</a:t>
            </a:r>
            <a:r>
              <a:rPr lang="en-US" b="1" dirty="0">
                <a:solidFill>
                  <a:srgbClr val="000066"/>
                </a:solidFill>
                <a:cs typeface="Arial" pitchFamily="34" charset="0"/>
              </a:rPr>
              <a:t>)</a:t>
            </a:r>
          </a:p>
          <a:p>
            <a:pPr eaLnBrk="1" hangingPunct="1"/>
            <a:r>
              <a:rPr lang="en-US" b="1" dirty="0">
                <a:solidFill>
                  <a:srgbClr val="000066"/>
                </a:solidFill>
                <a:cs typeface="Arial" pitchFamily="34" charset="0"/>
              </a:rPr>
              <a:t>Email: info@nccsdindia.org Website: www.nccsdindia.org </a:t>
            </a:r>
          </a:p>
          <a:p>
            <a:pPr eaLnBrk="1" hangingPunct="1"/>
            <a:endParaRPr lang="en-US" b="1" dirty="0">
              <a:solidFill>
                <a:srgbClr val="000066"/>
              </a:solidFill>
              <a:cs typeface="Arial" pitchFamily="34" charset="0"/>
            </a:endParaRPr>
          </a:p>
        </p:txBody>
      </p:sp>
      <p:sp>
        <p:nvSpPr>
          <p:cNvPr id="6" name="Date Placeholder 5"/>
          <p:cNvSpPr>
            <a:spLocks noGrp="1"/>
          </p:cNvSpPr>
          <p:nvPr>
            <p:ph type="dt" sz="half" idx="10"/>
          </p:nvPr>
        </p:nvSpPr>
        <p:spPr>
          <a:xfrm>
            <a:off x="8215338" y="6572272"/>
            <a:ext cx="928662" cy="285728"/>
          </a:xfrm>
        </p:spPr>
        <p:txBody>
          <a:bodyPr/>
          <a:lstStyle/>
          <a:p>
            <a:fld id="{FD51CCCC-DCB6-47EE-8BEF-0FA8E7484C7D}" type="datetime1">
              <a:rPr lang="en-US" smtClean="0"/>
              <a:pPr/>
              <a:t>02/07/2015</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gotraffic.net/images/iqtNVYM86LSE/v95/-1x-1.jpg"/>
          <p:cNvPicPr>
            <a:picLocks noChangeAspect="1" noChangeArrowheads="1"/>
          </p:cNvPicPr>
          <p:nvPr/>
        </p:nvPicPr>
        <p:blipFill>
          <a:blip r:embed="rId2"/>
          <a:srcRect/>
          <a:stretch>
            <a:fillRect/>
          </a:stretch>
        </p:blipFill>
        <p:spPr bwMode="auto">
          <a:xfrm>
            <a:off x="155575" y="457200"/>
            <a:ext cx="8531225" cy="6096000"/>
          </a:xfrm>
          <a:prstGeom prst="rect">
            <a:avLst/>
          </a:prstGeom>
          <a:noFill/>
        </p:spPr>
      </p:pic>
      <p:sp>
        <p:nvSpPr>
          <p:cNvPr id="3" name="TextBox 2"/>
          <p:cNvSpPr txBox="1"/>
          <p:nvPr/>
        </p:nvSpPr>
        <p:spPr>
          <a:xfrm>
            <a:off x="0" y="0"/>
            <a:ext cx="9144000" cy="523220"/>
          </a:xfrm>
          <a:prstGeom prst="rect">
            <a:avLst/>
          </a:prstGeom>
          <a:noFill/>
        </p:spPr>
        <p:txBody>
          <a:bodyPr wrap="square" rtlCol="0">
            <a:spAutoFit/>
          </a:bodyPr>
          <a:lstStyle/>
          <a:p>
            <a:pPr algn="ctr"/>
            <a:r>
              <a:rPr lang="en-US" sz="2800" b="1" dirty="0" smtClean="0">
                <a:solidFill>
                  <a:srgbClr val="C00000"/>
                </a:solidFill>
              </a:rPr>
              <a:t>Global Warming </a:t>
            </a:r>
            <a:endParaRPr lang="en-US" sz="2800" b="1" dirty="0">
              <a:solidFill>
                <a:srgbClr val="C00000"/>
              </a:solidFill>
            </a:endParaRPr>
          </a:p>
        </p:txBody>
      </p:sp>
      <p:sp>
        <p:nvSpPr>
          <p:cNvPr id="4" name="TextBox 3"/>
          <p:cNvSpPr txBox="1"/>
          <p:nvPr/>
        </p:nvSpPr>
        <p:spPr>
          <a:xfrm>
            <a:off x="609600" y="6553200"/>
            <a:ext cx="8534400" cy="369332"/>
          </a:xfrm>
          <a:prstGeom prst="rect">
            <a:avLst/>
          </a:prstGeom>
          <a:noFill/>
        </p:spPr>
        <p:txBody>
          <a:bodyPr wrap="square" rtlCol="0">
            <a:spAutoFit/>
          </a:bodyPr>
          <a:lstStyle/>
          <a:p>
            <a:r>
              <a:rPr lang="en-US" b="1" dirty="0" smtClean="0"/>
              <a:t>Source: Bloomberg: Global Temperature Records Just Got Crushed Again</a:t>
            </a: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87AA81B-ED10-4BF9-941B-8287B40D34FC}" type="slidenum">
              <a:rPr lang="en-US"/>
              <a:pPr/>
              <a:t>5</a:t>
            </a:fld>
            <a:endParaRPr lang="en-US" dirty="0"/>
          </a:p>
        </p:txBody>
      </p:sp>
      <p:sp>
        <p:nvSpPr>
          <p:cNvPr id="8194" name="Rectangle 2"/>
          <p:cNvSpPr>
            <a:spLocks noGrp="1"/>
          </p:cNvSpPr>
          <p:nvPr>
            <p:ph type="title" idx="4294967295"/>
          </p:nvPr>
        </p:nvSpPr>
        <p:spPr>
          <a:xfrm>
            <a:off x="1447800" y="304800"/>
            <a:ext cx="7696200" cy="609600"/>
          </a:xfrm>
        </p:spPr>
        <p:style>
          <a:lnRef idx="2">
            <a:schemeClr val="accent6">
              <a:shade val="50000"/>
            </a:schemeClr>
          </a:lnRef>
          <a:fillRef idx="1">
            <a:schemeClr val="accent6"/>
          </a:fillRef>
          <a:effectRef idx="0">
            <a:schemeClr val="accent6"/>
          </a:effectRef>
          <a:fontRef idx="minor">
            <a:schemeClr val="lt1"/>
          </a:fontRef>
        </p:style>
        <p:txBody>
          <a:bodyPr lIns="0" rIns="0" bIns="0" anchor="ctr">
            <a:normAutofit/>
          </a:bodyPr>
          <a:lstStyle/>
          <a:p>
            <a:r>
              <a:rPr lang="en-US" sz="3200" b="1" dirty="0" smtClean="0">
                <a:solidFill>
                  <a:schemeClr val="tx1"/>
                </a:solidFill>
                <a:latin typeface="Calibri" pitchFamily="34" charset="0"/>
              </a:rPr>
              <a:t>Indian Urban Scene </a:t>
            </a:r>
            <a:endParaRPr lang="en-US" sz="3200" b="1" dirty="0">
              <a:solidFill>
                <a:schemeClr val="tx1"/>
              </a:solidFill>
              <a:latin typeface="Calibri" pitchFamily="34" charset="0"/>
            </a:endParaRPr>
          </a:p>
        </p:txBody>
      </p:sp>
      <p:sp>
        <p:nvSpPr>
          <p:cNvPr id="8195" name="Rectangle 3"/>
          <p:cNvSpPr>
            <a:spLocks noGrp="1"/>
          </p:cNvSpPr>
          <p:nvPr>
            <p:ph type="body" sz="half" idx="4294967295"/>
          </p:nvPr>
        </p:nvSpPr>
        <p:spPr>
          <a:xfrm>
            <a:off x="609600" y="1143000"/>
            <a:ext cx="8382000" cy="4343400"/>
          </a:xfrm>
          <a:no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457200" indent="-457200" algn="just"/>
            <a:r>
              <a:rPr lang="en-US" sz="2800" dirty="0" smtClean="0">
                <a:solidFill>
                  <a:schemeClr val="tx1"/>
                </a:solidFill>
                <a:latin typeface="Century Schoolbook" pitchFamily="18" charset="0"/>
              </a:rPr>
              <a:t>377 million people are living in Urban areas of our country (31%).</a:t>
            </a:r>
          </a:p>
          <a:p>
            <a:pPr marL="457200" indent="-457200" algn="just"/>
            <a:r>
              <a:rPr lang="en-US" sz="2800" dirty="0" smtClean="0">
                <a:solidFill>
                  <a:schemeClr val="tx1"/>
                </a:solidFill>
                <a:latin typeface="Century Schoolbook" pitchFamily="18" charset="0"/>
              </a:rPr>
              <a:t>In next 15 years , this will increase by 157 millions</a:t>
            </a:r>
          </a:p>
          <a:p>
            <a:pPr marL="457200" indent="-457200" algn="just"/>
            <a:r>
              <a:rPr lang="en-US" sz="2800" dirty="0" smtClean="0">
                <a:solidFill>
                  <a:schemeClr val="tx1"/>
                </a:solidFill>
                <a:latin typeface="Century Schoolbook" pitchFamily="18" charset="0"/>
              </a:rPr>
              <a:t>By 2050 another 500 million will be added and  half of the population of the country will be living in urban areas.</a:t>
            </a:r>
          </a:p>
          <a:p>
            <a:pPr marL="457200" indent="-457200" algn="just"/>
            <a:r>
              <a:rPr lang="en-US" sz="2800" dirty="0" smtClean="0">
                <a:solidFill>
                  <a:schemeClr val="tx1"/>
                </a:solidFill>
                <a:latin typeface="Century Schoolbook" pitchFamily="18" charset="0"/>
              </a:rPr>
              <a:t>31% of population living in urban areas contribute 60% country’s GDP </a:t>
            </a:r>
          </a:p>
        </p:txBody>
      </p:sp>
      <p:pic>
        <p:nvPicPr>
          <p:cNvPr id="8196" name="Picture 4" descr="3"/>
          <p:cNvPicPr>
            <a:picLocks noGrp="1" noChangeAspect="1" noChangeArrowheads="1"/>
          </p:cNvPicPr>
          <p:nvPr>
            <p:ph sz="half" idx="4294967295"/>
          </p:nvPr>
        </p:nvPicPr>
        <p:blipFill>
          <a:blip r:embed="rId3" cstate="print">
            <a:clrChange>
              <a:clrFrom>
                <a:srgbClr val="FFFFFF"/>
              </a:clrFrom>
              <a:clrTo>
                <a:srgbClr val="FFFFFF">
                  <a:alpha val="0"/>
                </a:srgbClr>
              </a:clrTo>
            </a:clrChange>
          </a:blip>
          <a:srcRect/>
          <a:stretch>
            <a:fillRect/>
          </a:stretch>
        </p:blipFill>
        <p:spPr>
          <a:xfrm>
            <a:off x="0" y="-304800"/>
            <a:ext cx="1447800" cy="1239838"/>
          </a:xfrm>
          <a:noFill/>
        </p:spPr>
      </p:pic>
      <p:sp>
        <p:nvSpPr>
          <p:cNvPr id="8198" name="Rectangle 6"/>
          <p:cNvSpPr>
            <a:spLocks noChangeArrowheads="1"/>
          </p:cNvSpPr>
          <p:nvPr/>
        </p:nvSpPr>
        <p:spPr bwMode="blackWhite">
          <a:xfrm>
            <a:off x="533400" y="6553200"/>
            <a:ext cx="8610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8199" name="Picture 7" descr="nccsindia"/>
          <p:cNvPicPr>
            <a:picLocks noChangeAspect="1" noChangeArrowheads="1"/>
          </p:cNvPicPr>
          <p:nvPr/>
        </p:nvPicPr>
        <p:blipFill>
          <a:blip r:embed="rId4"/>
          <a:srcRect/>
          <a:stretch>
            <a:fillRect/>
          </a:stretch>
        </p:blipFill>
        <p:spPr bwMode="auto">
          <a:xfrm>
            <a:off x="0" y="914400"/>
            <a:ext cx="533400" cy="5943600"/>
          </a:xfrm>
          <a:prstGeom prst="rect">
            <a:avLst/>
          </a:prstGeom>
          <a:solidFill>
            <a:srgbClr val="008000"/>
          </a:solid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87AA81B-ED10-4BF9-941B-8287B40D34FC}" type="slidenum">
              <a:rPr lang="en-US"/>
              <a:pPr/>
              <a:t>6</a:t>
            </a:fld>
            <a:endParaRPr lang="en-US" dirty="0"/>
          </a:p>
        </p:txBody>
      </p:sp>
      <p:sp>
        <p:nvSpPr>
          <p:cNvPr id="8194" name="Rectangle 2"/>
          <p:cNvSpPr>
            <a:spLocks noGrp="1"/>
          </p:cNvSpPr>
          <p:nvPr>
            <p:ph type="title" idx="4294967295"/>
          </p:nvPr>
        </p:nvSpPr>
        <p:spPr>
          <a:xfrm>
            <a:off x="1447800" y="304800"/>
            <a:ext cx="7696200" cy="609600"/>
          </a:xfrm>
        </p:spPr>
        <p:style>
          <a:lnRef idx="2">
            <a:schemeClr val="accent6">
              <a:shade val="50000"/>
            </a:schemeClr>
          </a:lnRef>
          <a:fillRef idx="1">
            <a:schemeClr val="accent6"/>
          </a:fillRef>
          <a:effectRef idx="0">
            <a:schemeClr val="accent6"/>
          </a:effectRef>
          <a:fontRef idx="minor">
            <a:schemeClr val="lt1"/>
          </a:fontRef>
        </p:style>
        <p:txBody>
          <a:bodyPr lIns="0" rIns="0" bIns="0" anchor="ctr">
            <a:normAutofit/>
          </a:bodyPr>
          <a:lstStyle/>
          <a:p>
            <a:r>
              <a:rPr lang="en-US" sz="2800" b="1" dirty="0" smtClean="0">
                <a:solidFill>
                  <a:schemeClr val="tx1"/>
                </a:solidFill>
                <a:latin typeface="Calibri" pitchFamily="34" charset="0"/>
              </a:rPr>
              <a:t>Why  Smart Cities </a:t>
            </a:r>
            <a:endParaRPr lang="en-US" sz="2800" b="1" dirty="0">
              <a:solidFill>
                <a:schemeClr val="tx1"/>
              </a:solidFill>
              <a:latin typeface="Calibri" pitchFamily="34" charset="0"/>
            </a:endParaRPr>
          </a:p>
        </p:txBody>
      </p:sp>
      <p:sp>
        <p:nvSpPr>
          <p:cNvPr id="8195" name="Rectangle 3"/>
          <p:cNvSpPr>
            <a:spLocks noGrp="1"/>
          </p:cNvSpPr>
          <p:nvPr>
            <p:ph type="body" sz="half" idx="4294967295"/>
          </p:nvPr>
        </p:nvSpPr>
        <p:spPr>
          <a:xfrm>
            <a:off x="609600" y="1143000"/>
            <a:ext cx="8382000" cy="5105400"/>
          </a:xfr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ormAutofit lnSpcReduction="10000"/>
          </a:bodyPr>
          <a:lstStyle/>
          <a:p>
            <a:pPr algn="just">
              <a:buNone/>
            </a:pPr>
            <a:r>
              <a:rPr lang="en-US" sz="2800" dirty="0" smtClean="0">
                <a:solidFill>
                  <a:schemeClr val="tx1"/>
                </a:solidFill>
                <a:latin typeface="Century Schoolbook" pitchFamily="18" charset="0"/>
              </a:rPr>
              <a:t>Rapid urbanization has:</a:t>
            </a:r>
          </a:p>
          <a:p>
            <a:pPr algn="just">
              <a:buNone/>
            </a:pPr>
            <a:endParaRPr lang="en-US" sz="2800" dirty="0" smtClean="0">
              <a:solidFill>
                <a:schemeClr val="tx1"/>
              </a:solidFill>
              <a:latin typeface="Century Schoolbook" pitchFamily="18" charset="0"/>
            </a:endParaRPr>
          </a:p>
          <a:p>
            <a:pPr algn="just">
              <a:buAutoNum type="arabicPeriod"/>
            </a:pPr>
            <a:r>
              <a:rPr lang="en-US" sz="2800" dirty="0" smtClean="0">
                <a:solidFill>
                  <a:schemeClr val="tx1"/>
                </a:solidFill>
                <a:latin typeface="Century Schoolbook" pitchFamily="18" charset="0"/>
              </a:rPr>
              <a:t>Increased burden on existing local infrastructure within the cities due to increasing density and growing high rise building.</a:t>
            </a:r>
          </a:p>
          <a:p>
            <a:pPr algn="just">
              <a:buAutoNum type="arabicPeriod"/>
            </a:pPr>
            <a:r>
              <a:rPr lang="en-US" sz="2800" dirty="0" smtClean="0">
                <a:solidFill>
                  <a:schemeClr val="tx1"/>
                </a:solidFill>
                <a:latin typeface="Century Schoolbook" pitchFamily="18" charset="0"/>
              </a:rPr>
              <a:t>Expansion of outskirts areas which  do not have basic infrastructure for clean water, drainage and road connectivity. </a:t>
            </a:r>
          </a:p>
          <a:p>
            <a:pPr algn="just">
              <a:buAutoNum type="arabicPeriod"/>
            </a:pPr>
            <a:r>
              <a:rPr lang="en-US" sz="2800" dirty="0" smtClean="0">
                <a:solidFill>
                  <a:schemeClr val="tx1"/>
                </a:solidFill>
                <a:latin typeface="Century Schoolbook" pitchFamily="18" charset="0"/>
              </a:rPr>
              <a:t>Expectations of citizens are increasing  and  so is their awareness about responsibility  of local Authorities</a:t>
            </a:r>
            <a:r>
              <a:rPr lang="en-US" sz="2400" dirty="0" smtClean="0">
                <a:solidFill>
                  <a:schemeClr val="tx1"/>
                </a:solidFill>
                <a:latin typeface="Century Schoolbook" pitchFamily="18" charset="0"/>
              </a:rPr>
              <a:t>. </a:t>
            </a:r>
          </a:p>
        </p:txBody>
      </p:sp>
      <p:pic>
        <p:nvPicPr>
          <p:cNvPr id="8196" name="Picture 4" descr="3"/>
          <p:cNvPicPr>
            <a:picLocks noGrp="1" noChangeAspect="1" noChangeArrowheads="1"/>
          </p:cNvPicPr>
          <p:nvPr>
            <p:ph sz="half" idx="4294967295"/>
          </p:nvPr>
        </p:nvPicPr>
        <p:blipFill>
          <a:blip r:embed="rId3" cstate="print">
            <a:clrChange>
              <a:clrFrom>
                <a:srgbClr val="FFFFFF"/>
              </a:clrFrom>
              <a:clrTo>
                <a:srgbClr val="FFFFFF">
                  <a:alpha val="0"/>
                </a:srgbClr>
              </a:clrTo>
            </a:clrChange>
          </a:blip>
          <a:srcRect/>
          <a:stretch>
            <a:fillRect/>
          </a:stretch>
        </p:blipFill>
        <p:spPr>
          <a:xfrm>
            <a:off x="0" y="-304800"/>
            <a:ext cx="1447800" cy="1239838"/>
          </a:xfrm>
          <a:noFill/>
        </p:spPr>
      </p:pic>
      <p:sp>
        <p:nvSpPr>
          <p:cNvPr id="8198" name="Rectangle 6"/>
          <p:cNvSpPr>
            <a:spLocks noChangeArrowheads="1"/>
          </p:cNvSpPr>
          <p:nvPr/>
        </p:nvSpPr>
        <p:spPr bwMode="blackWhite">
          <a:xfrm>
            <a:off x="533400" y="6563032"/>
            <a:ext cx="8610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a:solidFill>
                  <a:schemeClr val="bg1"/>
                </a:solidFill>
                <a:latin typeface="Times New Roman" pitchFamily="18" charset="0"/>
              </a:rPr>
              <a:t>National Council for Climate Change, Sustainable Development and Public Leadership</a:t>
            </a:r>
          </a:p>
        </p:txBody>
      </p:sp>
      <p:pic>
        <p:nvPicPr>
          <p:cNvPr id="8199" name="Picture 7" descr="nccsindia"/>
          <p:cNvPicPr>
            <a:picLocks noChangeAspect="1" noChangeArrowheads="1"/>
          </p:cNvPicPr>
          <p:nvPr/>
        </p:nvPicPr>
        <p:blipFill>
          <a:blip r:embed="rId4"/>
          <a:srcRect/>
          <a:stretch>
            <a:fillRect/>
          </a:stretch>
        </p:blipFill>
        <p:spPr bwMode="auto">
          <a:xfrm>
            <a:off x="0" y="914400"/>
            <a:ext cx="533400" cy="5943600"/>
          </a:xfrm>
          <a:prstGeom prst="rect">
            <a:avLst/>
          </a:prstGeom>
          <a:solidFill>
            <a:srgbClr val="008000"/>
          </a:solid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87AA81B-ED10-4BF9-941B-8287B40D34FC}" type="slidenum">
              <a:rPr lang="en-US"/>
              <a:pPr/>
              <a:t>7</a:t>
            </a:fld>
            <a:endParaRPr lang="en-US" dirty="0"/>
          </a:p>
        </p:txBody>
      </p:sp>
      <p:sp>
        <p:nvSpPr>
          <p:cNvPr id="8194" name="Rectangle 2"/>
          <p:cNvSpPr>
            <a:spLocks noGrp="1"/>
          </p:cNvSpPr>
          <p:nvPr>
            <p:ph type="title" idx="4294967295"/>
          </p:nvPr>
        </p:nvSpPr>
        <p:spPr>
          <a:xfrm>
            <a:off x="1447800" y="304800"/>
            <a:ext cx="7696200" cy="609600"/>
          </a:xfrm>
        </p:spPr>
        <p:style>
          <a:lnRef idx="2">
            <a:schemeClr val="accent6">
              <a:shade val="50000"/>
            </a:schemeClr>
          </a:lnRef>
          <a:fillRef idx="1">
            <a:schemeClr val="accent6"/>
          </a:fillRef>
          <a:effectRef idx="0">
            <a:schemeClr val="accent6"/>
          </a:effectRef>
          <a:fontRef idx="minor">
            <a:schemeClr val="lt1"/>
          </a:fontRef>
        </p:style>
        <p:txBody>
          <a:bodyPr lIns="0" rIns="0" bIns="0" anchor="ctr">
            <a:normAutofit/>
          </a:bodyPr>
          <a:lstStyle/>
          <a:p>
            <a:r>
              <a:rPr lang="en-US" sz="2800" b="1" dirty="0" smtClean="0">
                <a:solidFill>
                  <a:schemeClr val="tx1"/>
                </a:solidFill>
                <a:latin typeface="Century Schoolbook" pitchFamily="18" charset="0"/>
              </a:rPr>
              <a:t>What is Smart City</a:t>
            </a:r>
            <a:endParaRPr lang="en-US" sz="2800" b="1" dirty="0">
              <a:solidFill>
                <a:schemeClr val="tx1"/>
              </a:solidFill>
              <a:latin typeface="Century Schoolbook" pitchFamily="18" charset="0"/>
            </a:endParaRPr>
          </a:p>
        </p:txBody>
      </p:sp>
      <p:sp>
        <p:nvSpPr>
          <p:cNvPr id="8195" name="Rectangle 3"/>
          <p:cNvSpPr>
            <a:spLocks noGrp="1"/>
          </p:cNvSpPr>
          <p:nvPr>
            <p:ph type="body" sz="half" idx="4294967295"/>
          </p:nvPr>
        </p:nvSpPr>
        <p:spPr>
          <a:xfrm>
            <a:off x="609600" y="1143000"/>
            <a:ext cx="8382000" cy="4724400"/>
          </a:xfrm>
          <a:no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0" indent="0" algn="just">
              <a:buNone/>
            </a:pPr>
            <a:r>
              <a:rPr lang="en-US" sz="2400" dirty="0" smtClean="0">
                <a:solidFill>
                  <a:schemeClr val="tx1"/>
                </a:solidFill>
                <a:latin typeface="Century Schoolbook" pitchFamily="18" charset="0"/>
              </a:rPr>
              <a:t>Says  Union Minister, Urban Development  Dr. </a:t>
            </a:r>
            <a:r>
              <a:rPr lang="en-US" sz="2400" dirty="0" err="1" smtClean="0">
                <a:solidFill>
                  <a:schemeClr val="tx1"/>
                </a:solidFill>
                <a:latin typeface="Century Schoolbook" pitchFamily="18" charset="0"/>
              </a:rPr>
              <a:t>Venkaiah</a:t>
            </a:r>
            <a:r>
              <a:rPr lang="en-US" sz="2400" dirty="0" smtClean="0">
                <a:solidFill>
                  <a:schemeClr val="tx1"/>
                </a:solidFill>
                <a:latin typeface="Century Schoolbook" pitchFamily="18" charset="0"/>
              </a:rPr>
              <a:t> Naidu – Smart Cities are  one that make Urban life comfortable and improve living standards through:</a:t>
            </a:r>
          </a:p>
          <a:p>
            <a:pPr marL="457200" indent="-457200" algn="just"/>
            <a:r>
              <a:rPr lang="en-US" sz="2400" dirty="0" smtClean="0">
                <a:solidFill>
                  <a:schemeClr val="tx1"/>
                </a:solidFill>
                <a:latin typeface="Century Schoolbook" pitchFamily="18" charset="0"/>
              </a:rPr>
              <a:t>Good governance , efficient health care services and education.</a:t>
            </a:r>
          </a:p>
          <a:p>
            <a:pPr marL="457200" indent="-457200" algn="just"/>
            <a:r>
              <a:rPr lang="en-US" sz="2400" dirty="0" smtClean="0">
                <a:solidFill>
                  <a:schemeClr val="tx1"/>
                </a:solidFill>
                <a:latin typeface="Century Schoolbook" pitchFamily="18" charset="0"/>
              </a:rPr>
              <a:t>24 X 7 power supply and water supply</a:t>
            </a:r>
          </a:p>
          <a:p>
            <a:pPr marL="457200" indent="-457200" algn="just"/>
            <a:r>
              <a:rPr lang="en-US" sz="2400" dirty="0" smtClean="0">
                <a:solidFill>
                  <a:schemeClr val="tx1"/>
                </a:solidFill>
                <a:latin typeface="Century Schoolbook" pitchFamily="18" charset="0"/>
              </a:rPr>
              <a:t>Efficient transportation</a:t>
            </a:r>
          </a:p>
          <a:p>
            <a:pPr marL="457200" indent="-457200" algn="just"/>
            <a:r>
              <a:rPr lang="en-US" sz="2400" dirty="0" smtClean="0">
                <a:solidFill>
                  <a:schemeClr val="tx1"/>
                </a:solidFill>
                <a:latin typeface="Century Schoolbook" pitchFamily="18" charset="0"/>
              </a:rPr>
              <a:t>High quality sanitation</a:t>
            </a:r>
          </a:p>
          <a:p>
            <a:pPr marL="457200" indent="-457200" algn="just"/>
            <a:r>
              <a:rPr lang="en-US" sz="2400" dirty="0" smtClean="0">
                <a:solidFill>
                  <a:schemeClr val="tx1"/>
                </a:solidFill>
                <a:latin typeface="Century Schoolbook" pitchFamily="18" charset="0"/>
              </a:rPr>
              <a:t>Employment to needy</a:t>
            </a:r>
          </a:p>
          <a:p>
            <a:pPr marL="457200" indent="-457200" algn="just"/>
            <a:r>
              <a:rPr lang="en-US" sz="2400" dirty="0" smtClean="0">
                <a:solidFill>
                  <a:schemeClr val="tx1"/>
                </a:solidFill>
                <a:latin typeface="Century Schoolbook" pitchFamily="18" charset="0"/>
              </a:rPr>
              <a:t>Robust cyber connectivity</a:t>
            </a:r>
          </a:p>
          <a:p>
            <a:pPr marL="457200" indent="-457200" algn="just"/>
            <a:r>
              <a:rPr lang="en-US" sz="2400" dirty="0" smtClean="0">
                <a:solidFill>
                  <a:schemeClr val="tx1"/>
                </a:solidFill>
                <a:latin typeface="Century Schoolbook" pitchFamily="18" charset="0"/>
              </a:rPr>
              <a:t>Benefits to all irrespective of income, age and gender</a:t>
            </a:r>
          </a:p>
          <a:p>
            <a:pPr marL="0" indent="0" algn="just">
              <a:buNone/>
            </a:pPr>
            <a:endParaRPr lang="en-US" sz="2000" dirty="0" smtClean="0">
              <a:solidFill>
                <a:schemeClr val="tx1"/>
              </a:solidFill>
              <a:latin typeface="Century Schoolbook" pitchFamily="18" charset="0"/>
            </a:endParaRPr>
          </a:p>
          <a:p>
            <a:pPr>
              <a:buNone/>
            </a:pPr>
            <a:endParaRPr lang="en-US" sz="1800" dirty="0" smtClean="0"/>
          </a:p>
        </p:txBody>
      </p:sp>
      <p:pic>
        <p:nvPicPr>
          <p:cNvPr id="8196" name="Picture 4" descr="3"/>
          <p:cNvPicPr>
            <a:picLocks noGrp="1" noChangeAspect="1" noChangeArrowheads="1"/>
          </p:cNvPicPr>
          <p:nvPr>
            <p:ph sz="half" idx="4294967295"/>
          </p:nvPr>
        </p:nvPicPr>
        <p:blipFill>
          <a:blip r:embed="rId3" cstate="print">
            <a:clrChange>
              <a:clrFrom>
                <a:srgbClr val="FFFFFF"/>
              </a:clrFrom>
              <a:clrTo>
                <a:srgbClr val="FFFFFF">
                  <a:alpha val="0"/>
                </a:srgbClr>
              </a:clrTo>
            </a:clrChange>
          </a:blip>
          <a:srcRect/>
          <a:stretch>
            <a:fillRect/>
          </a:stretch>
        </p:blipFill>
        <p:spPr>
          <a:xfrm>
            <a:off x="0" y="-304800"/>
            <a:ext cx="1447800" cy="1239838"/>
          </a:xfrm>
          <a:noFill/>
        </p:spPr>
      </p:pic>
      <p:sp>
        <p:nvSpPr>
          <p:cNvPr id="8198" name="Rectangle 6"/>
          <p:cNvSpPr>
            <a:spLocks noChangeArrowheads="1"/>
          </p:cNvSpPr>
          <p:nvPr/>
        </p:nvSpPr>
        <p:spPr bwMode="blackWhite">
          <a:xfrm>
            <a:off x="533400" y="6567948"/>
            <a:ext cx="8610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8199" name="Picture 7" descr="nccsindia"/>
          <p:cNvPicPr>
            <a:picLocks noChangeAspect="1" noChangeArrowheads="1"/>
          </p:cNvPicPr>
          <p:nvPr/>
        </p:nvPicPr>
        <p:blipFill>
          <a:blip r:embed="rId4"/>
          <a:srcRect/>
          <a:stretch>
            <a:fillRect/>
          </a:stretch>
        </p:blipFill>
        <p:spPr bwMode="auto">
          <a:xfrm>
            <a:off x="0" y="914400"/>
            <a:ext cx="533400" cy="5943600"/>
          </a:xfrm>
          <a:prstGeom prst="rect">
            <a:avLst/>
          </a:prstGeom>
          <a:solidFill>
            <a:srgbClr val="008000"/>
          </a:solid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srcRect t="2582" b="5160"/>
          <a:stretch/>
        </p:blipFill>
        <p:spPr bwMode="auto">
          <a:xfrm>
            <a:off x="1447800" y="795600"/>
            <a:ext cx="7084483" cy="5148000"/>
          </a:xfrm>
          <a:prstGeom prst="rect">
            <a:avLst/>
          </a:prstGeom>
          <a:noFill/>
          <a:ln w="9525">
            <a:noFill/>
            <a:miter lim="800000"/>
            <a:headEnd/>
            <a:tailEnd/>
          </a:ln>
          <a:effectLst/>
        </p:spPr>
      </p:pic>
      <p:sp>
        <p:nvSpPr>
          <p:cNvPr id="4" name="Rectangle 3"/>
          <p:cNvSpPr/>
          <p:nvPr/>
        </p:nvSpPr>
        <p:spPr>
          <a:xfrm rot="10800000" flipV="1">
            <a:off x="838198" y="5921617"/>
            <a:ext cx="8001001" cy="646331"/>
          </a:xfrm>
          <a:prstGeom prst="rect">
            <a:avLst/>
          </a:prstGeom>
        </p:spPr>
        <p:txBody>
          <a:bodyPr wrap="square">
            <a:spAutoFit/>
          </a:bodyPr>
          <a:lstStyle/>
          <a:p>
            <a:r>
              <a:rPr lang="en-US" b="1" dirty="0" smtClean="0">
                <a:solidFill>
                  <a:srgbClr val="002060"/>
                </a:solidFill>
              </a:rPr>
              <a:t>Source: National Conclave on building smart cities _ draft concept note, Ministry of Urban Development, Government of India.  </a:t>
            </a:r>
            <a:endParaRPr lang="en-US" b="1" dirty="0">
              <a:solidFill>
                <a:srgbClr val="002060"/>
              </a:solidFill>
            </a:endParaRPr>
          </a:p>
        </p:txBody>
      </p:sp>
      <p:pic>
        <p:nvPicPr>
          <p:cNvPr id="5" name="Picture 4" descr="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a:xfrm>
            <a:off x="0" y="-304800"/>
            <a:ext cx="1447800" cy="1239838"/>
          </a:xfrm>
          <a:prstGeom prst="rect">
            <a:avLst/>
          </a:prstGeom>
          <a:noFill/>
        </p:spPr>
      </p:pic>
      <p:sp>
        <p:nvSpPr>
          <p:cNvPr id="6" name="Rectangle 6"/>
          <p:cNvSpPr>
            <a:spLocks noChangeArrowheads="1"/>
          </p:cNvSpPr>
          <p:nvPr/>
        </p:nvSpPr>
        <p:spPr bwMode="blackWhite">
          <a:xfrm>
            <a:off x="533400" y="6567948"/>
            <a:ext cx="8610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7" name="Picture 7" descr="nccsindia"/>
          <p:cNvPicPr>
            <a:picLocks noChangeAspect="1" noChangeArrowheads="1"/>
          </p:cNvPicPr>
          <p:nvPr/>
        </p:nvPicPr>
        <p:blipFill>
          <a:blip r:embed="rId4"/>
          <a:srcRect/>
          <a:stretch>
            <a:fillRect/>
          </a:stretch>
        </p:blipFill>
        <p:spPr bwMode="auto">
          <a:xfrm>
            <a:off x="0" y="935038"/>
            <a:ext cx="533400" cy="5922962"/>
          </a:xfrm>
          <a:prstGeom prst="rect">
            <a:avLst/>
          </a:prstGeom>
          <a:solidFill>
            <a:srgbClr val="008000"/>
          </a:solid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639762"/>
          </a:xfrm>
        </p:spPr>
        <p:style>
          <a:lnRef idx="2">
            <a:schemeClr val="accent6">
              <a:shade val="50000"/>
            </a:schemeClr>
          </a:lnRef>
          <a:fillRef idx="1">
            <a:schemeClr val="accent6"/>
          </a:fillRef>
          <a:effectRef idx="0">
            <a:schemeClr val="accent6"/>
          </a:effectRef>
          <a:fontRef idx="minor">
            <a:schemeClr val="lt1"/>
          </a:fontRef>
        </p:style>
        <p:txBody>
          <a:bodyPr vert="horz" lIns="0" tIns="45720" rIns="0" bIns="0" rtlCol="0" anchor="ctr">
            <a:normAutofit/>
          </a:bodyPr>
          <a:lstStyle/>
          <a:p>
            <a:r>
              <a:rPr lang="en-US" sz="2800" b="1" dirty="0">
                <a:solidFill>
                  <a:schemeClr val="tx1"/>
                </a:solidFill>
                <a:latin typeface="Century Schoolbook" pitchFamily="18" charset="0"/>
                <a:ea typeface="+mn-ea"/>
                <a:cs typeface="+mn-cs"/>
              </a:rPr>
              <a:t>Key features of a  “Smart City </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633278830"/>
              </p:ext>
            </p:extLst>
          </p:nvPr>
        </p:nvGraphicFramePr>
        <p:xfrm>
          <a:off x="990600" y="1176794"/>
          <a:ext cx="7696200" cy="5410198"/>
        </p:xfrm>
        <a:graphic>
          <a:graphicData uri="http://schemas.openxmlformats.org/drawingml/2006/table">
            <a:tbl>
              <a:tblPr firstRow="1" bandRow="1">
                <a:tableStyleId>{5C22544A-7EE6-4342-B048-85BDC9FD1C3A}</a:tableStyleId>
              </a:tblPr>
              <a:tblGrid>
                <a:gridCol w="3848100"/>
                <a:gridCol w="3848100"/>
              </a:tblGrid>
              <a:tr h="1040295">
                <a:tc>
                  <a:txBody>
                    <a:bodyPr/>
                    <a:lstStyle/>
                    <a:p>
                      <a:pPr algn="just"/>
                      <a:r>
                        <a:rPr lang="en-US" dirty="0" smtClean="0"/>
                        <a:t>Public</a:t>
                      </a:r>
                      <a:r>
                        <a:rPr lang="en-US" baseline="0" dirty="0" smtClean="0"/>
                        <a:t> leadership – both elected and non-elected with active participation of citizens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smtClean="0"/>
                        <a:t>24 x 7 availability of high quality utility services (water, power etc)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2833">
                <a:tc>
                  <a:txBody>
                    <a:bodyPr/>
                    <a:lstStyle/>
                    <a:p>
                      <a:pPr algn="just"/>
                      <a:r>
                        <a:rPr lang="en-US" dirty="0" smtClean="0"/>
                        <a:t>Capacity building of both official and non-official members of City Corporation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smtClean="0"/>
                        <a:t>Comprehensive planning NOT sector specific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1682">
                <a:tc>
                  <a:txBody>
                    <a:bodyPr/>
                    <a:lstStyle/>
                    <a:p>
                      <a:pPr algn="just"/>
                      <a:r>
                        <a:rPr lang="en-US" dirty="0" smtClean="0"/>
                        <a:t>Smooth</a:t>
                      </a:r>
                      <a:r>
                        <a:rPr lang="en-US" baseline="0" dirty="0" smtClean="0"/>
                        <a:t> transport system -  public transport, traffic flow that avoids traffic jams and fumes.  Policy for Auto Fuel efficiency.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smtClean="0"/>
                        <a:t>Focus on both supply and demand</a:t>
                      </a:r>
                    </a:p>
                    <a:p>
                      <a:pPr algn="just"/>
                      <a:r>
                        <a:rPr lang="en-US" dirty="0" smtClean="0"/>
                        <a:t>Revenue mobilization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2383">
                <a:tc>
                  <a:txBody>
                    <a:bodyPr/>
                    <a:lstStyle/>
                    <a:p>
                      <a:pPr algn="just"/>
                      <a:r>
                        <a:rPr lang="en-US" dirty="0" smtClean="0"/>
                        <a:t>Jobs/livelihoods, entertainment, safety and security,  health care, hygiene and education , capacity building of youth as a responsible</a:t>
                      </a:r>
                      <a:r>
                        <a:rPr lang="en-US" baseline="0" dirty="0" smtClean="0"/>
                        <a:t> civic citizen.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smtClean="0"/>
                        <a:t>Citizen grievance redressal, slum development</a:t>
                      </a:r>
                      <a:r>
                        <a:rPr lang="en-US" baseline="0" dirty="0" smtClean="0"/>
                        <a:t>  with amenities.</a:t>
                      </a:r>
                    </a:p>
                    <a:p>
                      <a:pPr algn="just"/>
                      <a:r>
                        <a:rPr lang="en-US" baseline="0" dirty="0" smtClean="0"/>
                        <a:t>Citizen made aware about their role to keep city clean</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8206">
                <a:tc>
                  <a:txBody>
                    <a:bodyPr/>
                    <a:lstStyle/>
                    <a:p>
                      <a:pPr algn="just"/>
                      <a:r>
                        <a:rPr lang="en-US" dirty="0" smtClean="0"/>
                        <a:t>Energy efficiency, water</a:t>
                      </a:r>
                      <a:r>
                        <a:rPr lang="en-US" baseline="0" dirty="0" smtClean="0"/>
                        <a:t> conservation, recycling waste water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smtClean="0"/>
                        <a:t>Solid waste and</a:t>
                      </a:r>
                      <a:r>
                        <a:rPr lang="en-US" baseline="0" dirty="0" smtClean="0"/>
                        <a:t> waste water </a:t>
                      </a:r>
                      <a:r>
                        <a:rPr lang="en-US" dirty="0" smtClean="0"/>
                        <a:t>management, Urban Agro Forestry  - roof top solar panel.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4" descr="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a:xfrm>
            <a:off x="0" y="-304800"/>
            <a:ext cx="1447800" cy="1239838"/>
          </a:xfrm>
          <a:prstGeom prst="rect">
            <a:avLst/>
          </a:prstGeom>
          <a:noFill/>
        </p:spPr>
      </p:pic>
      <p:sp>
        <p:nvSpPr>
          <p:cNvPr id="6" name="Rectangle 6"/>
          <p:cNvSpPr>
            <a:spLocks noChangeArrowheads="1"/>
          </p:cNvSpPr>
          <p:nvPr/>
        </p:nvSpPr>
        <p:spPr bwMode="blackWhite">
          <a:xfrm>
            <a:off x="533400" y="6567948"/>
            <a:ext cx="8610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7" name="Picture 7" descr="nccsindia"/>
          <p:cNvPicPr>
            <a:picLocks noChangeAspect="1" noChangeArrowheads="1"/>
          </p:cNvPicPr>
          <p:nvPr/>
        </p:nvPicPr>
        <p:blipFill>
          <a:blip r:embed="rId3"/>
          <a:srcRect/>
          <a:stretch>
            <a:fillRect/>
          </a:stretch>
        </p:blipFill>
        <p:spPr bwMode="auto">
          <a:xfrm>
            <a:off x="0" y="935038"/>
            <a:ext cx="533400" cy="5922962"/>
          </a:xfrm>
          <a:prstGeom prst="rect">
            <a:avLst/>
          </a:prstGeom>
          <a:solidFill>
            <a:srgbClr val="008000"/>
          </a:solid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1037</TotalTime>
  <Words>2485</Words>
  <Application>Microsoft Office PowerPoint</Application>
  <PresentationFormat>On-screen Show (4:3)</PresentationFormat>
  <Paragraphs>286</Paragraphs>
  <Slides>36</Slides>
  <Notes>25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CLIMATE SMART CITIES THE ROLE OF PUBLIC LEADERSHIP </vt:lpstr>
      <vt:lpstr>CLIMATE SMART CITIES</vt:lpstr>
      <vt:lpstr>Slide 3</vt:lpstr>
      <vt:lpstr>Slide 4</vt:lpstr>
      <vt:lpstr>Indian Urban Scene </vt:lpstr>
      <vt:lpstr>Why  Smart Cities </vt:lpstr>
      <vt:lpstr>What is Smart City</vt:lpstr>
      <vt:lpstr>Slide 8</vt:lpstr>
      <vt:lpstr>Key features of a  “Smart City </vt:lpstr>
      <vt:lpstr>Slide 10</vt:lpstr>
      <vt:lpstr>Public Leadership </vt:lpstr>
      <vt:lpstr>Public Leadership         contd.. </vt:lpstr>
      <vt:lpstr>Public Leadership</vt:lpstr>
      <vt:lpstr>Expectation from City – Municipal Corporation and their leaders – Major and Commissioner </vt:lpstr>
      <vt:lpstr>EXPECTATION FROM STAKEHOLDERS - CITIZENS</vt:lpstr>
      <vt:lpstr>The Challenges </vt:lpstr>
      <vt:lpstr>The Challenges </vt:lpstr>
      <vt:lpstr>Capacity Building </vt:lpstr>
      <vt:lpstr>Identify Gaps</vt:lpstr>
      <vt:lpstr>Identify Gaps</vt:lpstr>
      <vt:lpstr>Impact of Climate Change</vt:lpstr>
      <vt:lpstr>Slide 22</vt:lpstr>
      <vt:lpstr>Slide 23</vt:lpstr>
      <vt:lpstr>Slide 24</vt:lpstr>
      <vt:lpstr>FRANCE DECLARATION </vt:lpstr>
      <vt:lpstr>Benefits of Green Roofs </vt:lpstr>
      <vt:lpstr>Benefits of Green Roofs </vt:lpstr>
      <vt:lpstr>Slide 28</vt:lpstr>
      <vt:lpstr>Mass  Communication </vt:lpstr>
      <vt:lpstr>New urban challenge </vt:lpstr>
      <vt:lpstr>New Regulation for   Urban Areas Smart Cities</vt:lpstr>
      <vt:lpstr>The challenge to State and Central Public Leadership </vt:lpstr>
      <vt:lpstr>CONCLUSION</vt:lpstr>
      <vt:lpstr>Slide 34</vt:lpstr>
      <vt:lpstr>Slide 35</vt:lpstr>
      <vt:lpstr>Slide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Stakeholder Consultation Green Climate Fund &amp; Intended Nationally Determined Contributions (INDCs) Monday, 13 April 2015: Gulmohar Hall, India Habitat Centre, New Delhi  </dc:title>
  <dc:creator/>
  <cp:lastModifiedBy>LISHA</cp:lastModifiedBy>
  <cp:revision>141</cp:revision>
  <dcterms:created xsi:type="dcterms:W3CDTF">2006-08-16T00:00:00Z</dcterms:created>
  <dcterms:modified xsi:type="dcterms:W3CDTF">2015-07-02T11:07:30Z</dcterms:modified>
</cp:coreProperties>
</file>