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8"/>
  </p:notesMasterIdLst>
  <p:handoutMasterIdLst>
    <p:handoutMasterId r:id="rId29"/>
  </p:handoutMasterIdLst>
  <p:sldIdLst>
    <p:sldId id="416" r:id="rId2"/>
    <p:sldId id="417" r:id="rId3"/>
    <p:sldId id="418" r:id="rId4"/>
    <p:sldId id="419" r:id="rId5"/>
    <p:sldId id="420" r:id="rId6"/>
    <p:sldId id="421" r:id="rId7"/>
    <p:sldId id="422" r:id="rId8"/>
    <p:sldId id="423" r:id="rId9"/>
    <p:sldId id="424" r:id="rId10"/>
    <p:sldId id="425" r:id="rId11"/>
    <p:sldId id="426" r:id="rId12"/>
    <p:sldId id="427" r:id="rId13"/>
    <p:sldId id="430" r:id="rId14"/>
    <p:sldId id="409" r:id="rId15"/>
    <p:sldId id="410" r:id="rId16"/>
    <p:sldId id="411" r:id="rId17"/>
    <p:sldId id="412" r:id="rId18"/>
    <p:sldId id="413" r:id="rId19"/>
    <p:sldId id="389" r:id="rId20"/>
    <p:sldId id="404" r:id="rId21"/>
    <p:sldId id="406" r:id="rId22"/>
    <p:sldId id="407" r:id="rId23"/>
    <p:sldId id="398" r:id="rId24"/>
    <p:sldId id="400" r:id="rId25"/>
    <p:sldId id="402" r:id="rId26"/>
    <p:sldId id="429" r:id="rId2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B10F60-8B23-4DEE-95C8-C99E3760566B}" v="1" dt="2025-11-04T09:18:20.9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47" autoAdjust="0"/>
  </p:normalViewPr>
  <p:slideViewPr>
    <p:cSldViewPr>
      <p:cViewPr varScale="1">
        <p:scale>
          <a:sx n="45" d="100"/>
          <a:sy n="45" d="100"/>
        </p:scale>
        <p:origin x="190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ccsd nccsd" userId="8889f1ddc7ea6005" providerId="LiveId" clId="{D34D3824-A154-4227-A22F-4CAF66959DD0}"/>
    <pc:docChg chg="modSld">
      <pc:chgData name="nccsd nccsd" userId="8889f1ddc7ea6005" providerId="LiveId" clId="{D34D3824-A154-4227-A22F-4CAF66959DD0}" dt="2025-11-04T09:18:20.897" v="28" actId="20577"/>
      <pc:docMkLst>
        <pc:docMk/>
      </pc:docMkLst>
      <pc:sldChg chg="modSp">
        <pc:chgData name="nccsd nccsd" userId="8889f1ddc7ea6005" providerId="LiveId" clId="{D34D3824-A154-4227-A22F-4CAF66959DD0}" dt="2025-11-04T09:18:20.897" v="28" actId="20577"/>
        <pc:sldMkLst>
          <pc:docMk/>
          <pc:sldMk cId="0" sldId="409"/>
        </pc:sldMkLst>
        <pc:graphicFrameChg chg="mod">
          <ac:chgData name="nccsd nccsd" userId="8889f1ddc7ea6005" providerId="LiveId" clId="{D34D3824-A154-4227-A22F-4CAF66959DD0}" dt="2025-11-04T09:18:20.897" v="28" actId="20577"/>
          <ac:graphicFrameMkLst>
            <pc:docMk/>
            <pc:sldMk cId="0" sldId="409"/>
            <ac:graphicFrameMk id="5" creationId="{46134C1F-997D-8E83-DFAE-9EEA659B4037}"/>
          </ac:graphicFrameMkLst>
        </pc:graphicFrameChg>
      </pc:sldChg>
      <pc:sldChg chg="modSp mod">
        <pc:chgData name="nccsd nccsd" userId="8889f1ddc7ea6005" providerId="LiveId" clId="{D34D3824-A154-4227-A22F-4CAF66959DD0}" dt="2025-11-04T09:17:21.576" v="4" actId="20577"/>
        <pc:sldMkLst>
          <pc:docMk/>
          <pc:sldMk cId="0" sldId="421"/>
        </pc:sldMkLst>
        <pc:spChg chg="mod">
          <ac:chgData name="nccsd nccsd" userId="8889f1ddc7ea6005" providerId="LiveId" clId="{D34D3824-A154-4227-A22F-4CAF66959DD0}" dt="2025-11-04T09:17:21.576" v="4" actId="20577"/>
          <ac:spMkLst>
            <pc:docMk/>
            <pc:sldMk cId="0" sldId="421"/>
            <ac:spMk id="7171" creationId="{00000000-0000-0000-0000-000000000000}"/>
          </ac:spMkLst>
        </pc:spChg>
      </pc:sldChg>
      <pc:sldChg chg="modSp mod">
        <pc:chgData name="nccsd nccsd" userId="8889f1ddc7ea6005" providerId="LiveId" clId="{D34D3824-A154-4227-A22F-4CAF66959DD0}" dt="2025-11-04T09:17:56.857" v="27" actId="20577"/>
        <pc:sldMkLst>
          <pc:docMk/>
          <pc:sldMk cId="0" sldId="425"/>
        </pc:sldMkLst>
        <pc:spChg chg="mod">
          <ac:chgData name="nccsd nccsd" userId="8889f1ddc7ea6005" providerId="LiveId" clId="{D34D3824-A154-4227-A22F-4CAF66959DD0}" dt="2025-11-04T09:17:56.857" v="27" actId="20577"/>
          <ac:spMkLst>
            <pc:docMk/>
            <pc:sldMk cId="0" sldId="425"/>
            <ac:spMk id="11267" creationId="{00000000-0000-0000-0000-000000000000}"/>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5.svg"/><Relationship Id="rId5" Type="http://schemas.openxmlformats.org/officeDocument/2006/relationships/image" Target="../media/image14.png"/><Relationship Id="rId4" Type="http://schemas.openxmlformats.org/officeDocument/2006/relationships/image" Target="../media/image24.svg"/></Relationships>
</file>

<file path=ppt/diagrams/_rels/data5.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5.svg"/><Relationship Id="rId5" Type="http://schemas.openxmlformats.org/officeDocument/2006/relationships/image" Target="../media/image14.png"/><Relationship Id="rId4" Type="http://schemas.openxmlformats.org/officeDocument/2006/relationships/image" Target="../media/image24.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01A850-68AB-453D-9671-758B23D428F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EDA81F6-9739-436B-AFB4-805C4DE85951}">
      <dgm:prSet/>
      <dgm:spPr/>
      <dgm:t>
        <a:bodyPr/>
        <a:lstStyle/>
        <a:p>
          <a:pPr>
            <a:lnSpc>
              <a:spcPct val="100000"/>
            </a:lnSpc>
          </a:pPr>
          <a:r>
            <a:rPr lang="en-IN"/>
            <a:t>Alternative low-input farming practices have emerged in India and across the world likely </a:t>
          </a:r>
          <a:r>
            <a:rPr lang="en-IN" b="1"/>
            <a:t>to reduce input costs and higher yields for farmers, chemical-free food for consumers and improved soil fertility. </a:t>
          </a:r>
          <a:endParaRPr lang="en-US"/>
        </a:p>
      </dgm:t>
    </dgm:pt>
    <dgm:pt modelId="{3940A029-326B-4966-ADF1-38CDFD9DDBA0}" type="parTrans" cxnId="{CECC5551-4D25-4DE9-8E2D-A89A1DE2335E}">
      <dgm:prSet/>
      <dgm:spPr/>
      <dgm:t>
        <a:bodyPr/>
        <a:lstStyle/>
        <a:p>
          <a:endParaRPr lang="en-US"/>
        </a:p>
      </dgm:t>
    </dgm:pt>
    <dgm:pt modelId="{077B1BE5-3CEB-44A8-870F-5703C4BA2850}" type="sibTrans" cxnId="{CECC5551-4D25-4DE9-8E2D-A89A1DE2335E}">
      <dgm:prSet/>
      <dgm:spPr/>
      <dgm:t>
        <a:bodyPr/>
        <a:lstStyle/>
        <a:p>
          <a:endParaRPr lang="en-US"/>
        </a:p>
      </dgm:t>
    </dgm:pt>
    <dgm:pt modelId="{A1D67BEA-8DAD-4BF9-816E-4FDA3E4AF3C7}">
      <dgm:prSet/>
      <dgm:spPr/>
      <dgm:t>
        <a:bodyPr/>
        <a:lstStyle/>
        <a:p>
          <a:pPr>
            <a:lnSpc>
              <a:spcPct val="100000"/>
            </a:lnSpc>
          </a:pPr>
          <a:r>
            <a:rPr lang="en-IN" b="1"/>
            <a:t>Natural Farming is one such low-input, climate-resilient farming </a:t>
          </a:r>
          <a:r>
            <a:rPr lang="en-IN"/>
            <a:t>that inspires farmers to use low-cost and locally-sourced and available inputs, eliminating the use of artificial/chemical fertilisers and industrial pesticides.</a:t>
          </a:r>
          <a:endParaRPr lang="en-US"/>
        </a:p>
      </dgm:t>
    </dgm:pt>
    <dgm:pt modelId="{B7FD19D5-48C5-4AB6-96E9-EFFBCFB7CA8C}" type="parTrans" cxnId="{AEB2509B-951E-42C1-B1D4-A0B7737F1E9F}">
      <dgm:prSet/>
      <dgm:spPr/>
      <dgm:t>
        <a:bodyPr/>
        <a:lstStyle/>
        <a:p>
          <a:endParaRPr lang="en-US"/>
        </a:p>
      </dgm:t>
    </dgm:pt>
    <dgm:pt modelId="{0343C8AE-C17F-4332-9353-B7DEEF4A1734}" type="sibTrans" cxnId="{AEB2509B-951E-42C1-B1D4-A0B7737F1E9F}">
      <dgm:prSet/>
      <dgm:spPr/>
      <dgm:t>
        <a:bodyPr/>
        <a:lstStyle/>
        <a:p>
          <a:endParaRPr lang="en-US"/>
        </a:p>
      </dgm:t>
    </dgm:pt>
    <dgm:pt modelId="{6BC3097B-DFEA-40B9-B274-A0635807AE48}" type="pres">
      <dgm:prSet presAssocID="{5D01A850-68AB-453D-9671-758B23D428F8}" presName="root" presStyleCnt="0">
        <dgm:presLayoutVars>
          <dgm:dir/>
          <dgm:resizeHandles val="exact"/>
        </dgm:presLayoutVars>
      </dgm:prSet>
      <dgm:spPr/>
    </dgm:pt>
    <dgm:pt modelId="{7418951C-DE0B-4989-958C-C86385D6603D}" type="pres">
      <dgm:prSet presAssocID="{BEDA81F6-9739-436B-AFB4-805C4DE85951}" presName="compNode" presStyleCnt="0"/>
      <dgm:spPr/>
    </dgm:pt>
    <dgm:pt modelId="{FA270E43-DAF8-45CE-9055-ECB594E2AD80}" type="pres">
      <dgm:prSet presAssocID="{BEDA81F6-9739-436B-AFB4-805C4DE85951}" presName="bgRect" presStyleLbl="bgShp" presStyleIdx="0" presStyleCnt="2"/>
      <dgm:spPr/>
    </dgm:pt>
    <dgm:pt modelId="{ACF83073-3F37-435F-8E24-4D9A6ECA4AA6}" type="pres">
      <dgm:prSet presAssocID="{BEDA81F6-9739-436B-AFB4-805C4DE8595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ffee Beans"/>
        </a:ext>
      </dgm:extLst>
    </dgm:pt>
    <dgm:pt modelId="{917D6657-E3AA-4855-AD37-7A908DCED1CC}" type="pres">
      <dgm:prSet presAssocID="{BEDA81F6-9739-436B-AFB4-805C4DE85951}" presName="spaceRect" presStyleCnt="0"/>
      <dgm:spPr/>
    </dgm:pt>
    <dgm:pt modelId="{C0DCCE70-8CFB-41C8-9837-7CA4F65A3005}" type="pres">
      <dgm:prSet presAssocID="{BEDA81F6-9739-436B-AFB4-805C4DE85951}" presName="parTx" presStyleLbl="revTx" presStyleIdx="0" presStyleCnt="2">
        <dgm:presLayoutVars>
          <dgm:chMax val="0"/>
          <dgm:chPref val="0"/>
        </dgm:presLayoutVars>
      </dgm:prSet>
      <dgm:spPr/>
    </dgm:pt>
    <dgm:pt modelId="{C328287A-7AB1-461E-AA2A-8C2B2F92D62E}" type="pres">
      <dgm:prSet presAssocID="{077B1BE5-3CEB-44A8-870F-5703C4BA2850}" presName="sibTrans" presStyleCnt="0"/>
      <dgm:spPr/>
    </dgm:pt>
    <dgm:pt modelId="{89F36CE7-C40B-4AE4-BB13-39ED2FACDC83}" type="pres">
      <dgm:prSet presAssocID="{A1D67BEA-8DAD-4BF9-816E-4FDA3E4AF3C7}" presName="compNode" presStyleCnt="0"/>
      <dgm:spPr/>
    </dgm:pt>
    <dgm:pt modelId="{D9679B00-501C-4EFA-AE31-712525030809}" type="pres">
      <dgm:prSet presAssocID="{A1D67BEA-8DAD-4BF9-816E-4FDA3E4AF3C7}" presName="bgRect" presStyleLbl="bgShp" presStyleIdx="1" presStyleCnt="2"/>
      <dgm:spPr/>
    </dgm:pt>
    <dgm:pt modelId="{733305B0-6646-4D5D-8A43-5D2A29378183}" type="pres">
      <dgm:prSet presAssocID="{A1D67BEA-8DAD-4BF9-816E-4FDA3E4AF3C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nufacturing"/>
        </a:ext>
      </dgm:extLst>
    </dgm:pt>
    <dgm:pt modelId="{A034A60E-33F7-4DE8-A37B-E94CE90C7BA4}" type="pres">
      <dgm:prSet presAssocID="{A1D67BEA-8DAD-4BF9-816E-4FDA3E4AF3C7}" presName="spaceRect" presStyleCnt="0"/>
      <dgm:spPr/>
    </dgm:pt>
    <dgm:pt modelId="{7EDC1CFD-9279-4914-813D-34C5B1E7D1BA}" type="pres">
      <dgm:prSet presAssocID="{A1D67BEA-8DAD-4BF9-816E-4FDA3E4AF3C7}" presName="parTx" presStyleLbl="revTx" presStyleIdx="1" presStyleCnt="2">
        <dgm:presLayoutVars>
          <dgm:chMax val="0"/>
          <dgm:chPref val="0"/>
        </dgm:presLayoutVars>
      </dgm:prSet>
      <dgm:spPr/>
    </dgm:pt>
  </dgm:ptLst>
  <dgm:cxnLst>
    <dgm:cxn modelId="{5B6FF40A-095D-4FA8-AD3A-2BE998059F20}" type="presOf" srcId="{5D01A850-68AB-453D-9671-758B23D428F8}" destId="{6BC3097B-DFEA-40B9-B274-A0635807AE48}" srcOrd="0" destOrd="0" presId="urn:microsoft.com/office/officeart/2018/2/layout/IconVerticalSolidList"/>
    <dgm:cxn modelId="{CECC5551-4D25-4DE9-8E2D-A89A1DE2335E}" srcId="{5D01A850-68AB-453D-9671-758B23D428F8}" destId="{BEDA81F6-9739-436B-AFB4-805C4DE85951}" srcOrd="0" destOrd="0" parTransId="{3940A029-326B-4966-ADF1-38CDFD9DDBA0}" sibTransId="{077B1BE5-3CEB-44A8-870F-5703C4BA2850}"/>
    <dgm:cxn modelId="{AEB2509B-951E-42C1-B1D4-A0B7737F1E9F}" srcId="{5D01A850-68AB-453D-9671-758B23D428F8}" destId="{A1D67BEA-8DAD-4BF9-816E-4FDA3E4AF3C7}" srcOrd="1" destOrd="0" parTransId="{B7FD19D5-48C5-4AB6-96E9-EFFBCFB7CA8C}" sibTransId="{0343C8AE-C17F-4332-9353-B7DEEF4A1734}"/>
    <dgm:cxn modelId="{E9EA90B9-C5A2-46D4-BDC9-347184FA05A3}" type="presOf" srcId="{BEDA81F6-9739-436B-AFB4-805C4DE85951}" destId="{C0DCCE70-8CFB-41C8-9837-7CA4F65A3005}" srcOrd="0" destOrd="0" presId="urn:microsoft.com/office/officeart/2018/2/layout/IconVerticalSolidList"/>
    <dgm:cxn modelId="{CDF5C8C5-7775-46AE-ADE2-A9BD8E47EAA7}" type="presOf" srcId="{A1D67BEA-8DAD-4BF9-816E-4FDA3E4AF3C7}" destId="{7EDC1CFD-9279-4914-813D-34C5B1E7D1BA}" srcOrd="0" destOrd="0" presId="urn:microsoft.com/office/officeart/2018/2/layout/IconVerticalSolidList"/>
    <dgm:cxn modelId="{E4F41ED1-4F1C-4984-920D-8BFDC70A3B0F}" type="presParOf" srcId="{6BC3097B-DFEA-40B9-B274-A0635807AE48}" destId="{7418951C-DE0B-4989-958C-C86385D6603D}" srcOrd="0" destOrd="0" presId="urn:microsoft.com/office/officeart/2018/2/layout/IconVerticalSolidList"/>
    <dgm:cxn modelId="{7CAE6AB4-0AF6-4AA4-9342-9AC042524B0D}" type="presParOf" srcId="{7418951C-DE0B-4989-958C-C86385D6603D}" destId="{FA270E43-DAF8-45CE-9055-ECB594E2AD80}" srcOrd="0" destOrd="0" presId="urn:microsoft.com/office/officeart/2018/2/layout/IconVerticalSolidList"/>
    <dgm:cxn modelId="{67B34BD5-3119-49EC-A210-C9F93EB5F57D}" type="presParOf" srcId="{7418951C-DE0B-4989-958C-C86385D6603D}" destId="{ACF83073-3F37-435F-8E24-4D9A6ECA4AA6}" srcOrd="1" destOrd="0" presId="urn:microsoft.com/office/officeart/2018/2/layout/IconVerticalSolidList"/>
    <dgm:cxn modelId="{098629BF-E7F0-486C-9E0F-106213DBA099}" type="presParOf" srcId="{7418951C-DE0B-4989-958C-C86385D6603D}" destId="{917D6657-E3AA-4855-AD37-7A908DCED1CC}" srcOrd="2" destOrd="0" presId="urn:microsoft.com/office/officeart/2018/2/layout/IconVerticalSolidList"/>
    <dgm:cxn modelId="{118737B8-EBAA-4F9C-A1A8-93E5DB0930C8}" type="presParOf" srcId="{7418951C-DE0B-4989-958C-C86385D6603D}" destId="{C0DCCE70-8CFB-41C8-9837-7CA4F65A3005}" srcOrd="3" destOrd="0" presId="urn:microsoft.com/office/officeart/2018/2/layout/IconVerticalSolidList"/>
    <dgm:cxn modelId="{5F27F3A9-126F-48FE-9380-19610179DCDD}" type="presParOf" srcId="{6BC3097B-DFEA-40B9-B274-A0635807AE48}" destId="{C328287A-7AB1-461E-AA2A-8C2B2F92D62E}" srcOrd="1" destOrd="0" presId="urn:microsoft.com/office/officeart/2018/2/layout/IconVerticalSolidList"/>
    <dgm:cxn modelId="{3A34A01D-D345-4A4E-9B80-9E110D06773D}" type="presParOf" srcId="{6BC3097B-DFEA-40B9-B274-A0635807AE48}" destId="{89F36CE7-C40B-4AE4-BB13-39ED2FACDC83}" srcOrd="2" destOrd="0" presId="urn:microsoft.com/office/officeart/2018/2/layout/IconVerticalSolidList"/>
    <dgm:cxn modelId="{84DE12F5-0FD8-4904-9869-310BE7BEDFFF}" type="presParOf" srcId="{89F36CE7-C40B-4AE4-BB13-39ED2FACDC83}" destId="{D9679B00-501C-4EFA-AE31-712525030809}" srcOrd="0" destOrd="0" presId="urn:microsoft.com/office/officeart/2018/2/layout/IconVerticalSolidList"/>
    <dgm:cxn modelId="{213130B7-85F3-4DA3-AA9A-358E71878D0E}" type="presParOf" srcId="{89F36CE7-C40B-4AE4-BB13-39ED2FACDC83}" destId="{733305B0-6646-4D5D-8A43-5D2A29378183}" srcOrd="1" destOrd="0" presId="urn:microsoft.com/office/officeart/2018/2/layout/IconVerticalSolidList"/>
    <dgm:cxn modelId="{52C48A98-2E85-431E-A8E5-DA2034A8DADA}" type="presParOf" srcId="{89F36CE7-C40B-4AE4-BB13-39ED2FACDC83}" destId="{A034A60E-33F7-4DE8-A37B-E94CE90C7BA4}" srcOrd="2" destOrd="0" presId="urn:microsoft.com/office/officeart/2018/2/layout/IconVerticalSolidList"/>
    <dgm:cxn modelId="{22717A28-AE38-450F-BCE1-918EE6D4955E}" type="presParOf" srcId="{89F36CE7-C40B-4AE4-BB13-39ED2FACDC83}" destId="{7EDC1CFD-9279-4914-813D-34C5B1E7D1B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C8A85F-C7C0-4E64-B175-CD564764EA7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35B23E1-262F-403E-9E25-DEEDB6F4A33F}">
      <dgm:prSet/>
      <dgm:spPr/>
      <dgm:t>
        <a:bodyPr/>
        <a:lstStyle/>
        <a:p>
          <a:pPr>
            <a:lnSpc>
              <a:spcPct val="100000"/>
            </a:lnSpc>
          </a:pPr>
          <a:r>
            <a:rPr lang="en-IN" dirty="0"/>
            <a:t>It is necessary to </a:t>
          </a:r>
          <a:r>
            <a:rPr lang="en-IN" b="1" dirty="0"/>
            <a:t>create the microclimate under which micro-organisms can well develop, that is 25 to 32 °C temperature, 65 to 72 % moisture.</a:t>
          </a:r>
          <a:endParaRPr lang="en-US" dirty="0"/>
        </a:p>
      </dgm:t>
    </dgm:pt>
    <dgm:pt modelId="{41C40A06-701A-4129-B73A-A7E2724E2918}" type="parTrans" cxnId="{0FCE8A59-3F7B-46B3-BFB4-49D8BFB2DF0D}">
      <dgm:prSet/>
      <dgm:spPr/>
      <dgm:t>
        <a:bodyPr/>
        <a:lstStyle/>
        <a:p>
          <a:endParaRPr lang="en-US"/>
        </a:p>
      </dgm:t>
    </dgm:pt>
    <dgm:pt modelId="{DCF2F74F-C8CF-4270-A94B-9FF33BD5219A}" type="sibTrans" cxnId="{0FCE8A59-3F7B-46B3-BFB4-49D8BFB2DF0D}">
      <dgm:prSet/>
      <dgm:spPr/>
      <dgm:t>
        <a:bodyPr/>
        <a:lstStyle/>
        <a:p>
          <a:endParaRPr lang="en-US"/>
        </a:p>
      </dgm:t>
    </dgm:pt>
    <dgm:pt modelId="{2F63B3D5-AE30-4DB0-B975-E5DDDABC1E3E}">
      <dgm:prSet/>
      <dgm:spPr/>
      <dgm:t>
        <a:bodyPr/>
        <a:lstStyle/>
        <a:p>
          <a:pPr>
            <a:lnSpc>
              <a:spcPct val="100000"/>
            </a:lnSpc>
          </a:pPr>
          <a:r>
            <a:rPr lang="en-IN"/>
            <a:t>It creates darkness and warmth in the soil.</a:t>
          </a:r>
          <a:endParaRPr lang="en-US"/>
        </a:p>
      </dgm:t>
    </dgm:pt>
    <dgm:pt modelId="{00165948-7438-4E46-B95E-4E1D1B9A09D6}" type="parTrans" cxnId="{A059EDAC-73D3-4F24-BC91-2DAA9B35ACE6}">
      <dgm:prSet/>
      <dgm:spPr/>
      <dgm:t>
        <a:bodyPr/>
        <a:lstStyle/>
        <a:p>
          <a:endParaRPr lang="en-US"/>
        </a:p>
      </dgm:t>
    </dgm:pt>
    <dgm:pt modelId="{BDBFFA89-276B-4AF7-95ED-3FB4638F0BDD}" type="sibTrans" cxnId="{A059EDAC-73D3-4F24-BC91-2DAA9B35ACE6}">
      <dgm:prSet/>
      <dgm:spPr/>
      <dgm:t>
        <a:bodyPr/>
        <a:lstStyle/>
        <a:p>
          <a:endParaRPr lang="en-US"/>
        </a:p>
      </dgm:t>
    </dgm:pt>
    <dgm:pt modelId="{786C1994-BF43-4904-8060-AAA09844C35D}">
      <dgm:prSet/>
      <dgm:spPr/>
      <dgm:t>
        <a:bodyPr/>
        <a:lstStyle/>
        <a:p>
          <a:pPr>
            <a:lnSpc>
              <a:spcPct val="100000"/>
            </a:lnSpc>
          </a:pPr>
          <a:r>
            <a:rPr lang="en-IN"/>
            <a:t>It conserves humidity of the soil, cools it and protects its micro-organisms.</a:t>
          </a:r>
          <a:endParaRPr lang="en-US"/>
        </a:p>
      </dgm:t>
    </dgm:pt>
    <dgm:pt modelId="{31997393-620E-442B-AA55-A4BCA83A2B63}" type="parTrans" cxnId="{6DBBA806-9ABF-4E6C-9851-3904DB66C989}">
      <dgm:prSet/>
      <dgm:spPr/>
      <dgm:t>
        <a:bodyPr/>
        <a:lstStyle/>
        <a:p>
          <a:endParaRPr lang="en-US"/>
        </a:p>
      </dgm:t>
    </dgm:pt>
    <dgm:pt modelId="{CF72965D-3478-45EF-80A0-C63A6EA69203}" type="sibTrans" cxnId="{6DBBA806-9ABF-4E6C-9851-3904DB66C989}">
      <dgm:prSet/>
      <dgm:spPr/>
      <dgm:t>
        <a:bodyPr/>
        <a:lstStyle/>
        <a:p>
          <a:endParaRPr lang="en-US"/>
        </a:p>
      </dgm:t>
    </dgm:pt>
    <dgm:pt modelId="{84DFAF11-B4A5-4D0D-A486-C3B0BBAD6771}">
      <dgm:prSet/>
      <dgm:spPr/>
      <dgm:t>
        <a:bodyPr/>
        <a:lstStyle/>
        <a:p>
          <a:pPr>
            <a:lnSpc>
              <a:spcPct val="100000"/>
            </a:lnSpc>
          </a:pPr>
          <a:r>
            <a:rPr lang="en-IN"/>
            <a:t>Mulching </a:t>
          </a:r>
          <a:r>
            <a:rPr lang="en-IN" b="1"/>
            <a:t>promotes </a:t>
          </a:r>
          <a:r>
            <a:rPr lang="en-IN"/>
            <a:t>humus formation, </a:t>
          </a:r>
          <a:r>
            <a:rPr lang="en-IN" b="1"/>
            <a:t>suppresses </a:t>
          </a:r>
          <a:r>
            <a:rPr lang="en-IN"/>
            <a:t>weeds and maintain the water requirement of crops.</a:t>
          </a:r>
          <a:endParaRPr lang="en-US"/>
        </a:p>
      </dgm:t>
    </dgm:pt>
    <dgm:pt modelId="{D78CC0A4-1240-4971-B560-C162C1CCF16E}" type="parTrans" cxnId="{9BE14076-585F-48A1-8F08-FA25DDAB374B}">
      <dgm:prSet/>
      <dgm:spPr/>
      <dgm:t>
        <a:bodyPr/>
        <a:lstStyle/>
        <a:p>
          <a:endParaRPr lang="en-US"/>
        </a:p>
      </dgm:t>
    </dgm:pt>
    <dgm:pt modelId="{691BBD77-E5C4-4B8D-AD84-C747DBAFD7F1}" type="sibTrans" cxnId="{9BE14076-585F-48A1-8F08-FA25DDAB374B}">
      <dgm:prSet/>
      <dgm:spPr/>
      <dgm:t>
        <a:bodyPr/>
        <a:lstStyle/>
        <a:p>
          <a:endParaRPr lang="en-US"/>
        </a:p>
      </dgm:t>
    </dgm:pt>
    <dgm:pt modelId="{288C1784-4DC8-46B2-A6AF-F33DA5ACFDD9}" type="pres">
      <dgm:prSet presAssocID="{55C8A85F-C7C0-4E64-B175-CD564764EA7F}" presName="root" presStyleCnt="0">
        <dgm:presLayoutVars>
          <dgm:dir/>
          <dgm:resizeHandles val="exact"/>
        </dgm:presLayoutVars>
      </dgm:prSet>
      <dgm:spPr/>
    </dgm:pt>
    <dgm:pt modelId="{3C87271D-EE9F-469A-AAA4-C747BF17C530}" type="pres">
      <dgm:prSet presAssocID="{A35B23E1-262F-403E-9E25-DEEDB6F4A33F}" presName="compNode" presStyleCnt="0"/>
      <dgm:spPr/>
    </dgm:pt>
    <dgm:pt modelId="{AC999E84-EA16-45E7-A4EF-8603DD16CE4D}" type="pres">
      <dgm:prSet presAssocID="{A35B23E1-262F-403E-9E25-DEEDB6F4A33F}" presName="bgRect" presStyleLbl="bgShp" presStyleIdx="0" presStyleCnt="4"/>
      <dgm:spPr/>
    </dgm:pt>
    <dgm:pt modelId="{FF8BFC18-6ED0-400A-B223-4BBC639E6FA7}" type="pres">
      <dgm:prSet presAssocID="{A35B23E1-262F-403E-9E25-DEEDB6F4A33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ainy scene"/>
        </a:ext>
      </dgm:extLst>
    </dgm:pt>
    <dgm:pt modelId="{DDDFD1EB-545D-47CD-A7CB-F316FC93EA8A}" type="pres">
      <dgm:prSet presAssocID="{A35B23E1-262F-403E-9E25-DEEDB6F4A33F}" presName="spaceRect" presStyleCnt="0"/>
      <dgm:spPr/>
    </dgm:pt>
    <dgm:pt modelId="{D922D31F-8A55-4F6A-90D9-243AE54651CB}" type="pres">
      <dgm:prSet presAssocID="{A35B23E1-262F-403E-9E25-DEEDB6F4A33F}" presName="parTx" presStyleLbl="revTx" presStyleIdx="0" presStyleCnt="4">
        <dgm:presLayoutVars>
          <dgm:chMax val="0"/>
          <dgm:chPref val="0"/>
        </dgm:presLayoutVars>
      </dgm:prSet>
      <dgm:spPr/>
    </dgm:pt>
    <dgm:pt modelId="{3EC79453-3983-48BE-AA7A-165047625439}" type="pres">
      <dgm:prSet presAssocID="{DCF2F74F-C8CF-4270-A94B-9FF33BD5219A}" presName="sibTrans" presStyleCnt="0"/>
      <dgm:spPr/>
    </dgm:pt>
    <dgm:pt modelId="{C91AF4B1-3301-4934-8E61-154A457A47AB}" type="pres">
      <dgm:prSet presAssocID="{2F63B3D5-AE30-4DB0-B975-E5DDDABC1E3E}" presName="compNode" presStyleCnt="0"/>
      <dgm:spPr/>
    </dgm:pt>
    <dgm:pt modelId="{2CB5A0A8-75CB-41FC-9470-DDCBB242E944}" type="pres">
      <dgm:prSet presAssocID="{2F63B3D5-AE30-4DB0-B975-E5DDDABC1E3E}" presName="bgRect" presStyleLbl="bgShp" presStyleIdx="1" presStyleCnt="4"/>
      <dgm:spPr/>
    </dgm:pt>
    <dgm:pt modelId="{A32B96EC-01EE-4280-9E1F-8AE5E6B9DDFC}" type="pres">
      <dgm:prSet presAssocID="{2F63B3D5-AE30-4DB0-B975-E5DDDABC1E3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lant"/>
        </a:ext>
      </dgm:extLst>
    </dgm:pt>
    <dgm:pt modelId="{2C5AED2D-BC7C-4438-916F-139C0984BC4E}" type="pres">
      <dgm:prSet presAssocID="{2F63B3D5-AE30-4DB0-B975-E5DDDABC1E3E}" presName="spaceRect" presStyleCnt="0"/>
      <dgm:spPr/>
    </dgm:pt>
    <dgm:pt modelId="{E48D53EE-4797-4E69-9FA9-86AF05E8E411}" type="pres">
      <dgm:prSet presAssocID="{2F63B3D5-AE30-4DB0-B975-E5DDDABC1E3E}" presName="parTx" presStyleLbl="revTx" presStyleIdx="1" presStyleCnt="4">
        <dgm:presLayoutVars>
          <dgm:chMax val="0"/>
          <dgm:chPref val="0"/>
        </dgm:presLayoutVars>
      </dgm:prSet>
      <dgm:spPr/>
    </dgm:pt>
    <dgm:pt modelId="{117251B1-681C-4FDC-A14D-CA185454A243}" type="pres">
      <dgm:prSet presAssocID="{BDBFFA89-276B-4AF7-95ED-3FB4638F0BDD}" presName="sibTrans" presStyleCnt="0"/>
      <dgm:spPr/>
    </dgm:pt>
    <dgm:pt modelId="{438C81D0-069C-49BB-989B-E075B5E73CE5}" type="pres">
      <dgm:prSet presAssocID="{786C1994-BF43-4904-8060-AAA09844C35D}" presName="compNode" presStyleCnt="0"/>
      <dgm:spPr/>
    </dgm:pt>
    <dgm:pt modelId="{05346305-BFDB-4D3C-AA9F-B263B61B401D}" type="pres">
      <dgm:prSet presAssocID="{786C1994-BF43-4904-8060-AAA09844C35D}" presName="bgRect" presStyleLbl="bgShp" presStyleIdx="2" presStyleCnt="4"/>
      <dgm:spPr/>
    </dgm:pt>
    <dgm:pt modelId="{26E9B95B-061D-47DC-AEA0-16B358EEA487}" type="pres">
      <dgm:prSet presAssocID="{786C1994-BF43-4904-8060-AAA09844C35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ucculent"/>
        </a:ext>
      </dgm:extLst>
    </dgm:pt>
    <dgm:pt modelId="{FDDF6CB3-5DC4-4369-9E8D-FFAE892196BC}" type="pres">
      <dgm:prSet presAssocID="{786C1994-BF43-4904-8060-AAA09844C35D}" presName="spaceRect" presStyleCnt="0"/>
      <dgm:spPr/>
    </dgm:pt>
    <dgm:pt modelId="{6853B47E-F223-4493-9566-C322AA07A855}" type="pres">
      <dgm:prSet presAssocID="{786C1994-BF43-4904-8060-AAA09844C35D}" presName="parTx" presStyleLbl="revTx" presStyleIdx="2" presStyleCnt="4">
        <dgm:presLayoutVars>
          <dgm:chMax val="0"/>
          <dgm:chPref val="0"/>
        </dgm:presLayoutVars>
      </dgm:prSet>
      <dgm:spPr/>
    </dgm:pt>
    <dgm:pt modelId="{29FAB996-7258-4FAD-A97B-C1ECAA9A86D2}" type="pres">
      <dgm:prSet presAssocID="{CF72965D-3478-45EF-80A0-C63A6EA69203}" presName="sibTrans" presStyleCnt="0"/>
      <dgm:spPr/>
    </dgm:pt>
    <dgm:pt modelId="{CE4BC432-D252-481C-B2A6-17A9DEEBFE49}" type="pres">
      <dgm:prSet presAssocID="{84DFAF11-B4A5-4D0D-A486-C3B0BBAD6771}" presName="compNode" presStyleCnt="0"/>
      <dgm:spPr/>
    </dgm:pt>
    <dgm:pt modelId="{D0E943D3-7537-4DAF-8E58-32AFFC48DA71}" type="pres">
      <dgm:prSet presAssocID="{84DFAF11-B4A5-4D0D-A486-C3B0BBAD6771}" presName="bgRect" presStyleLbl="bgShp" presStyleIdx="3" presStyleCnt="4"/>
      <dgm:spPr/>
    </dgm:pt>
    <dgm:pt modelId="{51A89B1C-346C-48F2-B4C7-CD8A357E6FBC}" type="pres">
      <dgm:prSet presAssocID="{84DFAF11-B4A5-4D0D-A486-C3B0BBAD677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Farm scene"/>
        </a:ext>
      </dgm:extLst>
    </dgm:pt>
    <dgm:pt modelId="{A0579C2E-A3A5-48CC-98F7-ED20850AB695}" type="pres">
      <dgm:prSet presAssocID="{84DFAF11-B4A5-4D0D-A486-C3B0BBAD6771}" presName="spaceRect" presStyleCnt="0"/>
      <dgm:spPr/>
    </dgm:pt>
    <dgm:pt modelId="{300B1A38-75D7-4A1A-BBC6-6A6C22F10FE8}" type="pres">
      <dgm:prSet presAssocID="{84DFAF11-B4A5-4D0D-A486-C3B0BBAD6771}" presName="parTx" presStyleLbl="revTx" presStyleIdx="3" presStyleCnt="4">
        <dgm:presLayoutVars>
          <dgm:chMax val="0"/>
          <dgm:chPref val="0"/>
        </dgm:presLayoutVars>
      </dgm:prSet>
      <dgm:spPr/>
    </dgm:pt>
  </dgm:ptLst>
  <dgm:cxnLst>
    <dgm:cxn modelId="{6DBBA806-9ABF-4E6C-9851-3904DB66C989}" srcId="{55C8A85F-C7C0-4E64-B175-CD564764EA7F}" destId="{786C1994-BF43-4904-8060-AAA09844C35D}" srcOrd="2" destOrd="0" parTransId="{31997393-620E-442B-AA55-A4BCA83A2B63}" sibTransId="{CF72965D-3478-45EF-80A0-C63A6EA69203}"/>
    <dgm:cxn modelId="{7378D523-C733-4754-8C12-A4E61F8EB6A3}" type="presOf" srcId="{2F63B3D5-AE30-4DB0-B975-E5DDDABC1E3E}" destId="{E48D53EE-4797-4E69-9FA9-86AF05E8E411}" srcOrd="0" destOrd="0" presId="urn:microsoft.com/office/officeart/2018/2/layout/IconVerticalSolidList"/>
    <dgm:cxn modelId="{6839052D-3095-427A-9590-2AEB88FA64C4}" type="presOf" srcId="{84DFAF11-B4A5-4D0D-A486-C3B0BBAD6771}" destId="{300B1A38-75D7-4A1A-BBC6-6A6C22F10FE8}" srcOrd="0" destOrd="0" presId="urn:microsoft.com/office/officeart/2018/2/layout/IconVerticalSolidList"/>
    <dgm:cxn modelId="{08895875-2F31-460F-8F54-E7EC25563127}" type="presOf" srcId="{55C8A85F-C7C0-4E64-B175-CD564764EA7F}" destId="{288C1784-4DC8-46B2-A6AF-F33DA5ACFDD9}" srcOrd="0" destOrd="0" presId="urn:microsoft.com/office/officeart/2018/2/layout/IconVerticalSolidList"/>
    <dgm:cxn modelId="{9BE14076-585F-48A1-8F08-FA25DDAB374B}" srcId="{55C8A85F-C7C0-4E64-B175-CD564764EA7F}" destId="{84DFAF11-B4A5-4D0D-A486-C3B0BBAD6771}" srcOrd="3" destOrd="0" parTransId="{D78CC0A4-1240-4971-B560-C162C1CCF16E}" sibTransId="{691BBD77-E5C4-4B8D-AD84-C747DBAFD7F1}"/>
    <dgm:cxn modelId="{0FCE8A59-3F7B-46B3-BFB4-49D8BFB2DF0D}" srcId="{55C8A85F-C7C0-4E64-B175-CD564764EA7F}" destId="{A35B23E1-262F-403E-9E25-DEEDB6F4A33F}" srcOrd="0" destOrd="0" parTransId="{41C40A06-701A-4129-B73A-A7E2724E2918}" sibTransId="{DCF2F74F-C8CF-4270-A94B-9FF33BD5219A}"/>
    <dgm:cxn modelId="{A059EDAC-73D3-4F24-BC91-2DAA9B35ACE6}" srcId="{55C8A85F-C7C0-4E64-B175-CD564764EA7F}" destId="{2F63B3D5-AE30-4DB0-B975-E5DDDABC1E3E}" srcOrd="1" destOrd="0" parTransId="{00165948-7438-4E46-B95E-4E1D1B9A09D6}" sibTransId="{BDBFFA89-276B-4AF7-95ED-3FB4638F0BDD}"/>
    <dgm:cxn modelId="{ADAA0EC8-A037-4AF8-BA37-08387EDFEEE9}" type="presOf" srcId="{A35B23E1-262F-403E-9E25-DEEDB6F4A33F}" destId="{D922D31F-8A55-4F6A-90D9-243AE54651CB}" srcOrd="0" destOrd="0" presId="urn:microsoft.com/office/officeart/2018/2/layout/IconVerticalSolidList"/>
    <dgm:cxn modelId="{B73B37F7-12D8-4AC8-AEDE-F7C6148C9DAB}" type="presOf" srcId="{786C1994-BF43-4904-8060-AAA09844C35D}" destId="{6853B47E-F223-4493-9566-C322AA07A855}" srcOrd="0" destOrd="0" presId="urn:microsoft.com/office/officeart/2018/2/layout/IconVerticalSolidList"/>
    <dgm:cxn modelId="{4A6B4FCD-79F1-4BFD-85D4-2DEAF543A764}" type="presParOf" srcId="{288C1784-4DC8-46B2-A6AF-F33DA5ACFDD9}" destId="{3C87271D-EE9F-469A-AAA4-C747BF17C530}" srcOrd="0" destOrd="0" presId="urn:microsoft.com/office/officeart/2018/2/layout/IconVerticalSolidList"/>
    <dgm:cxn modelId="{ABDC75F8-DEF6-49FD-A3CB-593B99843447}" type="presParOf" srcId="{3C87271D-EE9F-469A-AAA4-C747BF17C530}" destId="{AC999E84-EA16-45E7-A4EF-8603DD16CE4D}" srcOrd="0" destOrd="0" presId="urn:microsoft.com/office/officeart/2018/2/layout/IconVerticalSolidList"/>
    <dgm:cxn modelId="{8FB6D4C1-251A-4C6B-96C9-8F3191C56DFD}" type="presParOf" srcId="{3C87271D-EE9F-469A-AAA4-C747BF17C530}" destId="{FF8BFC18-6ED0-400A-B223-4BBC639E6FA7}" srcOrd="1" destOrd="0" presId="urn:microsoft.com/office/officeart/2018/2/layout/IconVerticalSolidList"/>
    <dgm:cxn modelId="{13DD3AB8-C8B4-4D88-8456-0B1CE32F85CA}" type="presParOf" srcId="{3C87271D-EE9F-469A-AAA4-C747BF17C530}" destId="{DDDFD1EB-545D-47CD-A7CB-F316FC93EA8A}" srcOrd="2" destOrd="0" presId="urn:microsoft.com/office/officeart/2018/2/layout/IconVerticalSolidList"/>
    <dgm:cxn modelId="{84BD440C-2505-42E8-B873-9C890C6C3BD7}" type="presParOf" srcId="{3C87271D-EE9F-469A-AAA4-C747BF17C530}" destId="{D922D31F-8A55-4F6A-90D9-243AE54651CB}" srcOrd="3" destOrd="0" presId="urn:microsoft.com/office/officeart/2018/2/layout/IconVerticalSolidList"/>
    <dgm:cxn modelId="{EC5DBE23-0FE1-4FF7-9B10-96134EFAD9F3}" type="presParOf" srcId="{288C1784-4DC8-46B2-A6AF-F33DA5ACFDD9}" destId="{3EC79453-3983-48BE-AA7A-165047625439}" srcOrd="1" destOrd="0" presId="urn:microsoft.com/office/officeart/2018/2/layout/IconVerticalSolidList"/>
    <dgm:cxn modelId="{541EA14F-5E32-470A-B9B9-1F90F3221B07}" type="presParOf" srcId="{288C1784-4DC8-46B2-A6AF-F33DA5ACFDD9}" destId="{C91AF4B1-3301-4934-8E61-154A457A47AB}" srcOrd="2" destOrd="0" presId="urn:microsoft.com/office/officeart/2018/2/layout/IconVerticalSolidList"/>
    <dgm:cxn modelId="{003CACF8-3230-4308-AB12-0AC73123D269}" type="presParOf" srcId="{C91AF4B1-3301-4934-8E61-154A457A47AB}" destId="{2CB5A0A8-75CB-41FC-9470-DDCBB242E944}" srcOrd="0" destOrd="0" presId="urn:microsoft.com/office/officeart/2018/2/layout/IconVerticalSolidList"/>
    <dgm:cxn modelId="{20110792-5B73-4AD6-A584-12F8E28225F3}" type="presParOf" srcId="{C91AF4B1-3301-4934-8E61-154A457A47AB}" destId="{A32B96EC-01EE-4280-9E1F-8AE5E6B9DDFC}" srcOrd="1" destOrd="0" presId="urn:microsoft.com/office/officeart/2018/2/layout/IconVerticalSolidList"/>
    <dgm:cxn modelId="{8575E25D-04B5-436D-BFD7-216CCD2D6DC4}" type="presParOf" srcId="{C91AF4B1-3301-4934-8E61-154A457A47AB}" destId="{2C5AED2D-BC7C-4438-916F-139C0984BC4E}" srcOrd="2" destOrd="0" presId="urn:microsoft.com/office/officeart/2018/2/layout/IconVerticalSolidList"/>
    <dgm:cxn modelId="{3FA1FDF5-52DA-4464-BBAC-8BDEABAD914B}" type="presParOf" srcId="{C91AF4B1-3301-4934-8E61-154A457A47AB}" destId="{E48D53EE-4797-4E69-9FA9-86AF05E8E411}" srcOrd="3" destOrd="0" presId="urn:microsoft.com/office/officeart/2018/2/layout/IconVerticalSolidList"/>
    <dgm:cxn modelId="{3490EB9D-A5A6-408D-ABC3-FD2EA8D56A64}" type="presParOf" srcId="{288C1784-4DC8-46B2-A6AF-F33DA5ACFDD9}" destId="{117251B1-681C-4FDC-A14D-CA185454A243}" srcOrd="3" destOrd="0" presId="urn:microsoft.com/office/officeart/2018/2/layout/IconVerticalSolidList"/>
    <dgm:cxn modelId="{CF13D9AD-5347-4FE8-84D2-190CA03C4A77}" type="presParOf" srcId="{288C1784-4DC8-46B2-A6AF-F33DA5ACFDD9}" destId="{438C81D0-069C-49BB-989B-E075B5E73CE5}" srcOrd="4" destOrd="0" presId="urn:microsoft.com/office/officeart/2018/2/layout/IconVerticalSolidList"/>
    <dgm:cxn modelId="{F4B5DAA9-EBA0-4EF7-8846-3B1C07C3B5E8}" type="presParOf" srcId="{438C81D0-069C-49BB-989B-E075B5E73CE5}" destId="{05346305-BFDB-4D3C-AA9F-B263B61B401D}" srcOrd="0" destOrd="0" presId="urn:microsoft.com/office/officeart/2018/2/layout/IconVerticalSolidList"/>
    <dgm:cxn modelId="{D54ED9CC-F93D-4910-B38C-476CB7F591D4}" type="presParOf" srcId="{438C81D0-069C-49BB-989B-E075B5E73CE5}" destId="{26E9B95B-061D-47DC-AEA0-16B358EEA487}" srcOrd="1" destOrd="0" presId="urn:microsoft.com/office/officeart/2018/2/layout/IconVerticalSolidList"/>
    <dgm:cxn modelId="{3C00166F-D9E6-448D-B686-F5321EA43463}" type="presParOf" srcId="{438C81D0-069C-49BB-989B-E075B5E73CE5}" destId="{FDDF6CB3-5DC4-4369-9E8D-FFAE892196BC}" srcOrd="2" destOrd="0" presId="urn:microsoft.com/office/officeart/2018/2/layout/IconVerticalSolidList"/>
    <dgm:cxn modelId="{2CADA0DB-2CE8-4D20-A7C5-223D00A6BB3B}" type="presParOf" srcId="{438C81D0-069C-49BB-989B-E075B5E73CE5}" destId="{6853B47E-F223-4493-9566-C322AA07A855}" srcOrd="3" destOrd="0" presId="urn:microsoft.com/office/officeart/2018/2/layout/IconVerticalSolidList"/>
    <dgm:cxn modelId="{DBB253A5-C72A-4181-AF68-CB3A65C755B8}" type="presParOf" srcId="{288C1784-4DC8-46B2-A6AF-F33DA5ACFDD9}" destId="{29FAB996-7258-4FAD-A97B-C1ECAA9A86D2}" srcOrd="5" destOrd="0" presId="urn:microsoft.com/office/officeart/2018/2/layout/IconVerticalSolidList"/>
    <dgm:cxn modelId="{46848BB8-8D3A-4C1B-860E-72998D350C7D}" type="presParOf" srcId="{288C1784-4DC8-46B2-A6AF-F33DA5ACFDD9}" destId="{CE4BC432-D252-481C-B2A6-17A9DEEBFE49}" srcOrd="6" destOrd="0" presId="urn:microsoft.com/office/officeart/2018/2/layout/IconVerticalSolidList"/>
    <dgm:cxn modelId="{2A455E3A-09A6-4CDC-80E5-8AD58602F997}" type="presParOf" srcId="{CE4BC432-D252-481C-B2A6-17A9DEEBFE49}" destId="{D0E943D3-7537-4DAF-8E58-32AFFC48DA71}" srcOrd="0" destOrd="0" presId="urn:microsoft.com/office/officeart/2018/2/layout/IconVerticalSolidList"/>
    <dgm:cxn modelId="{E7449484-A960-4F24-BF0D-2803C8D800BC}" type="presParOf" srcId="{CE4BC432-D252-481C-B2A6-17A9DEEBFE49}" destId="{51A89B1C-346C-48F2-B4C7-CD8A357E6FBC}" srcOrd="1" destOrd="0" presId="urn:microsoft.com/office/officeart/2018/2/layout/IconVerticalSolidList"/>
    <dgm:cxn modelId="{718DDE70-D3BC-4C7D-B62C-877726633230}" type="presParOf" srcId="{CE4BC432-D252-481C-B2A6-17A9DEEBFE49}" destId="{A0579C2E-A3A5-48CC-98F7-ED20850AB695}" srcOrd="2" destOrd="0" presId="urn:microsoft.com/office/officeart/2018/2/layout/IconVerticalSolidList"/>
    <dgm:cxn modelId="{30CCD2D3-94F9-42FC-9EF5-B746BAFCC2E4}" type="presParOf" srcId="{CE4BC432-D252-481C-B2A6-17A9DEEBFE49}" destId="{300B1A38-75D7-4A1A-BBC6-6A6C22F10FE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103901-0AFE-4205-9E77-24BCFE5EE286}"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0DCC9A75-83FC-4CA7-A011-DB5D990C96C4}">
      <dgm:prSet/>
      <dgm:spPr/>
      <dgm:t>
        <a:bodyPr/>
        <a:lstStyle/>
        <a:p>
          <a:r>
            <a:rPr lang="en-IN" b="1"/>
            <a:t>If there is no Waaphasa (soil aeration) in the soil, the plants will die. </a:t>
          </a:r>
          <a:endParaRPr lang="en-US"/>
        </a:p>
      </dgm:t>
    </dgm:pt>
    <dgm:pt modelId="{C93ABF9B-8C23-4960-A6A2-570E72E68A32}" type="parTrans" cxnId="{2B98DBE6-1865-4782-B351-455345BDE030}">
      <dgm:prSet/>
      <dgm:spPr/>
      <dgm:t>
        <a:bodyPr/>
        <a:lstStyle/>
        <a:p>
          <a:endParaRPr lang="en-US"/>
        </a:p>
      </dgm:t>
    </dgm:pt>
    <dgm:pt modelId="{EBFE5AFE-EE65-46B0-B119-02958018058D}" type="sibTrans" cxnId="{2B98DBE6-1865-4782-B351-455345BDE030}">
      <dgm:prSet/>
      <dgm:spPr/>
      <dgm:t>
        <a:bodyPr/>
        <a:lstStyle/>
        <a:p>
          <a:endParaRPr lang="en-US"/>
        </a:p>
      </dgm:t>
    </dgm:pt>
    <dgm:pt modelId="{BB0286A5-0F78-43F4-95D0-C2F941227842}">
      <dgm:prSet/>
      <dgm:spPr/>
      <dgm:t>
        <a:bodyPr/>
        <a:lstStyle/>
        <a:p>
          <a:r>
            <a:rPr lang="en-IN"/>
            <a:t>For this, water is sprayed on degradable materials that are allowed to remain on the farmland. </a:t>
          </a:r>
          <a:endParaRPr lang="en-US"/>
        </a:p>
      </dgm:t>
    </dgm:pt>
    <dgm:pt modelId="{19768301-CDC3-4CC0-BF16-C5BF34EF2986}" type="parTrans" cxnId="{177F3606-B0EB-4C9F-83BC-1E5750C092AC}">
      <dgm:prSet/>
      <dgm:spPr/>
      <dgm:t>
        <a:bodyPr/>
        <a:lstStyle/>
        <a:p>
          <a:endParaRPr lang="en-US"/>
        </a:p>
      </dgm:t>
    </dgm:pt>
    <dgm:pt modelId="{1C62B82A-F3B2-4821-8B02-F2A312E38852}" type="sibTrans" cxnId="{177F3606-B0EB-4C9F-83BC-1E5750C092AC}">
      <dgm:prSet/>
      <dgm:spPr/>
      <dgm:t>
        <a:bodyPr/>
        <a:lstStyle/>
        <a:p>
          <a:endParaRPr lang="en-US"/>
        </a:p>
      </dgm:t>
    </dgm:pt>
    <dgm:pt modelId="{9D4A24F3-5ED8-443C-BB82-1B2EB9902E46}">
      <dgm:prSet/>
      <dgm:spPr/>
      <dgm:t>
        <a:bodyPr/>
        <a:lstStyle/>
        <a:p>
          <a:r>
            <a:rPr lang="en-IN"/>
            <a:t>This forms humus that helps retain the moisture and nutrients in the soil. </a:t>
          </a:r>
          <a:endParaRPr lang="en-US"/>
        </a:p>
      </dgm:t>
    </dgm:pt>
    <dgm:pt modelId="{6F45AA06-D094-4AB3-8855-720B551FF9D2}" type="parTrans" cxnId="{B3E17BAB-9C01-46AC-B647-BCE46252E715}">
      <dgm:prSet/>
      <dgm:spPr/>
      <dgm:t>
        <a:bodyPr/>
        <a:lstStyle/>
        <a:p>
          <a:endParaRPr lang="en-US"/>
        </a:p>
      </dgm:t>
    </dgm:pt>
    <dgm:pt modelId="{3DE3A82A-6042-4742-9B7B-0394777AB6D2}" type="sibTrans" cxnId="{B3E17BAB-9C01-46AC-B647-BCE46252E715}">
      <dgm:prSet/>
      <dgm:spPr/>
      <dgm:t>
        <a:bodyPr/>
        <a:lstStyle/>
        <a:p>
          <a:endParaRPr lang="en-US"/>
        </a:p>
      </dgm:t>
    </dgm:pt>
    <dgm:pt modelId="{41F7B3CD-8E18-4116-AFC3-46896C46AAEF}">
      <dgm:prSet/>
      <dgm:spPr/>
      <dgm:t>
        <a:bodyPr/>
        <a:lstStyle/>
        <a:p>
          <a:r>
            <a:rPr lang="en-IN"/>
            <a:t>Farmers need to draw only </a:t>
          </a:r>
          <a:r>
            <a:rPr lang="en-IN" b="1"/>
            <a:t>10 per cent of the required water from the soil for cultivation using this method. </a:t>
          </a:r>
          <a:endParaRPr lang="en-US"/>
        </a:p>
      </dgm:t>
    </dgm:pt>
    <dgm:pt modelId="{D41E0A50-AD5E-4263-B4B4-3977C3A6B830}" type="parTrans" cxnId="{B53D797D-A673-461F-89B1-EB1D203A42E5}">
      <dgm:prSet/>
      <dgm:spPr/>
      <dgm:t>
        <a:bodyPr/>
        <a:lstStyle/>
        <a:p>
          <a:endParaRPr lang="en-US"/>
        </a:p>
      </dgm:t>
    </dgm:pt>
    <dgm:pt modelId="{7BCA3D3E-E2ED-45E0-8540-1311791F419B}" type="sibTrans" cxnId="{B53D797D-A673-461F-89B1-EB1D203A42E5}">
      <dgm:prSet/>
      <dgm:spPr/>
      <dgm:t>
        <a:bodyPr/>
        <a:lstStyle/>
        <a:p>
          <a:endParaRPr lang="en-US"/>
        </a:p>
      </dgm:t>
    </dgm:pt>
    <dgm:pt modelId="{3AB3C658-F634-4612-8078-101D1FFD35C9}" type="pres">
      <dgm:prSet presAssocID="{A3103901-0AFE-4205-9E77-24BCFE5EE286}" presName="matrix" presStyleCnt="0">
        <dgm:presLayoutVars>
          <dgm:chMax val="1"/>
          <dgm:dir/>
          <dgm:resizeHandles val="exact"/>
        </dgm:presLayoutVars>
      </dgm:prSet>
      <dgm:spPr/>
    </dgm:pt>
    <dgm:pt modelId="{B5A2C53F-2626-43FF-BD45-95B2ED55F7BD}" type="pres">
      <dgm:prSet presAssocID="{A3103901-0AFE-4205-9E77-24BCFE5EE286}" presName="diamond" presStyleLbl="bgShp" presStyleIdx="0" presStyleCnt="1"/>
      <dgm:spPr/>
    </dgm:pt>
    <dgm:pt modelId="{083AABDD-6151-490E-89CF-50559CC6EDD7}" type="pres">
      <dgm:prSet presAssocID="{A3103901-0AFE-4205-9E77-24BCFE5EE286}" presName="quad1" presStyleLbl="node1" presStyleIdx="0" presStyleCnt="4">
        <dgm:presLayoutVars>
          <dgm:chMax val="0"/>
          <dgm:chPref val="0"/>
          <dgm:bulletEnabled val="1"/>
        </dgm:presLayoutVars>
      </dgm:prSet>
      <dgm:spPr/>
    </dgm:pt>
    <dgm:pt modelId="{5B9E2D8B-65BE-4228-AEBB-186917782E74}" type="pres">
      <dgm:prSet presAssocID="{A3103901-0AFE-4205-9E77-24BCFE5EE286}" presName="quad2" presStyleLbl="node1" presStyleIdx="1" presStyleCnt="4">
        <dgm:presLayoutVars>
          <dgm:chMax val="0"/>
          <dgm:chPref val="0"/>
          <dgm:bulletEnabled val="1"/>
        </dgm:presLayoutVars>
      </dgm:prSet>
      <dgm:spPr/>
    </dgm:pt>
    <dgm:pt modelId="{E26AD01F-982C-4F16-95E9-8670E1F0CA41}" type="pres">
      <dgm:prSet presAssocID="{A3103901-0AFE-4205-9E77-24BCFE5EE286}" presName="quad3" presStyleLbl="node1" presStyleIdx="2" presStyleCnt="4">
        <dgm:presLayoutVars>
          <dgm:chMax val="0"/>
          <dgm:chPref val="0"/>
          <dgm:bulletEnabled val="1"/>
        </dgm:presLayoutVars>
      </dgm:prSet>
      <dgm:spPr/>
    </dgm:pt>
    <dgm:pt modelId="{5C06B25D-5127-4E96-9989-A911DFB8B50F}" type="pres">
      <dgm:prSet presAssocID="{A3103901-0AFE-4205-9E77-24BCFE5EE286}" presName="quad4" presStyleLbl="node1" presStyleIdx="3" presStyleCnt="4">
        <dgm:presLayoutVars>
          <dgm:chMax val="0"/>
          <dgm:chPref val="0"/>
          <dgm:bulletEnabled val="1"/>
        </dgm:presLayoutVars>
      </dgm:prSet>
      <dgm:spPr/>
    </dgm:pt>
  </dgm:ptLst>
  <dgm:cxnLst>
    <dgm:cxn modelId="{6B8BB700-AD29-4B88-A5E1-7D3AD6759BDC}" type="presOf" srcId="{9D4A24F3-5ED8-443C-BB82-1B2EB9902E46}" destId="{E26AD01F-982C-4F16-95E9-8670E1F0CA41}" srcOrd="0" destOrd="0" presId="urn:microsoft.com/office/officeart/2005/8/layout/matrix3"/>
    <dgm:cxn modelId="{177F3606-B0EB-4C9F-83BC-1E5750C092AC}" srcId="{A3103901-0AFE-4205-9E77-24BCFE5EE286}" destId="{BB0286A5-0F78-43F4-95D0-C2F941227842}" srcOrd="1" destOrd="0" parTransId="{19768301-CDC3-4CC0-BF16-C5BF34EF2986}" sibTransId="{1C62B82A-F3B2-4821-8B02-F2A312E38852}"/>
    <dgm:cxn modelId="{64AAFD1F-6E57-42DB-9B2C-57083C18EB1D}" type="presOf" srcId="{BB0286A5-0F78-43F4-95D0-C2F941227842}" destId="{5B9E2D8B-65BE-4228-AEBB-186917782E74}" srcOrd="0" destOrd="0" presId="urn:microsoft.com/office/officeart/2005/8/layout/matrix3"/>
    <dgm:cxn modelId="{B53D797D-A673-461F-89B1-EB1D203A42E5}" srcId="{A3103901-0AFE-4205-9E77-24BCFE5EE286}" destId="{41F7B3CD-8E18-4116-AFC3-46896C46AAEF}" srcOrd="3" destOrd="0" parTransId="{D41E0A50-AD5E-4263-B4B4-3977C3A6B830}" sibTransId="{7BCA3D3E-E2ED-45E0-8540-1311791F419B}"/>
    <dgm:cxn modelId="{FEB398A0-67B4-4296-B5B6-621C68C3E44C}" type="presOf" srcId="{A3103901-0AFE-4205-9E77-24BCFE5EE286}" destId="{3AB3C658-F634-4612-8078-101D1FFD35C9}" srcOrd="0" destOrd="0" presId="urn:microsoft.com/office/officeart/2005/8/layout/matrix3"/>
    <dgm:cxn modelId="{B3E17BAB-9C01-46AC-B647-BCE46252E715}" srcId="{A3103901-0AFE-4205-9E77-24BCFE5EE286}" destId="{9D4A24F3-5ED8-443C-BB82-1B2EB9902E46}" srcOrd="2" destOrd="0" parTransId="{6F45AA06-D094-4AB3-8855-720B551FF9D2}" sibTransId="{3DE3A82A-6042-4742-9B7B-0394777AB6D2}"/>
    <dgm:cxn modelId="{3479B7D0-E0E8-490E-A881-09E40DE61A64}" type="presOf" srcId="{41F7B3CD-8E18-4116-AFC3-46896C46AAEF}" destId="{5C06B25D-5127-4E96-9989-A911DFB8B50F}" srcOrd="0" destOrd="0" presId="urn:microsoft.com/office/officeart/2005/8/layout/matrix3"/>
    <dgm:cxn modelId="{1D177DD9-B8D5-4910-91F5-009B7B74DA80}" type="presOf" srcId="{0DCC9A75-83FC-4CA7-A011-DB5D990C96C4}" destId="{083AABDD-6151-490E-89CF-50559CC6EDD7}" srcOrd="0" destOrd="0" presId="urn:microsoft.com/office/officeart/2005/8/layout/matrix3"/>
    <dgm:cxn modelId="{2B98DBE6-1865-4782-B351-455345BDE030}" srcId="{A3103901-0AFE-4205-9E77-24BCFE5EE286}" destId="{0DCC9A75-83FC-4CA7-A011-DB5D990C96C4}" srcOrd="0" destOrd="0" parTransId="{C93ABF9B-8C23-4960-A6A2-570E72E68A32}" sibTransId="{EBFE5AFE-EE65-46B0-B119-02958018058D}"/>
    <dgm:cxn modelId="{5411EDD7-0810-4ACC-90E0-28504F19A335}" type="presParOf" srcId="{3AB3C658-F634-4612-8078-101D1FFD35C9}" destId="{B5A2C53F-2626-43FF-BD45-95B2ED55F7BD}" srcOrd="0" destOrd="0" presId="urn:microsoft.com/office/officeart/2005/8/layout/matrix3"/>
    <dgm:cxn modelId="{3F953B48-3DEB-460F-9619-29697185C476}" type="presParOf" srcId="{3AB3C658-F634-4612-8078-101D1FFD35C9}" destId="{083AABDD-6151-490E-89CF-50559CC6EDD7}" srcOrd="1" destOrd="0" presId="urn:microsoft.com/office/officeart/2005/8/layout/matrix3"/>
    <dgm:cxn modelId="{D6762B4D-30E6-469A-97D7-151439F798E9}" type="presParOf" srcId="{3AB3C658-F634-4612-8078-101D1FFD35C9}" destId="{5B9E2D8B-65BE-4228-AEBB-186917782E74}" srcOrd="2" destOrd="0" presId="urn:microsoft.com/office/officeart/2005/8/layout/matrix3"/>
    <dgm:cxn modelId="{E1D151FD-3ACB-4EBB-BE14-CD28AC003CEF}" type="presParOf" srcId="{3AB3C658-F634-4612-8078-101D1FFD35C9}" destId="{E26AD01F-982C-4F16-95E9-8670E1F0CA41}" srcOrd="3" destOrd="0" presId="urn:microsoft.com/office/officeart/2005/8/layout/matrix3"/>
    <dgm:cxn modelId="{87B0DB8D-D36B-49D7-9FDE-474E93887E19}" type="presParOf" srcId="{3AB3C658-F634-4612-8078-101D1FFD35C9}" destId="{5C06B25D-5127-4E96-9989-A911DFB8B50F}"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1325B0-ADB9-469D-9B18-13D2EAB7D09E}"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43F35306-3536-4196-84D9-51099DF137EB}">
      <dgm:prSet/>
      <dgm:spPr/>
      <dgm:t>
        <a:bodyPr/>
        <a:lstStyle/>
        <a:p>
          <a:pPr>
            <a:lnSpc>
              <a:spcPct val="100000"/>
            </a:lnSpc>
          </a:pPr>
          <a:r>
            <a:rPr lang="en-US" b="1"/>
            <a:t>Initial Situation:</a:t>
          </a:r>
          <a:br>
            <a:rPr lang="en-US"/>
          </a:br>
          <a:r>
            <a:rPr lang="en-US"/>
            <a:t>Cultivated chickpeas on 5 vighas; yield 75 maunds (₹72,000 income). High input costs due to chemical use and issues like unseasonal rain and labor shortage.</a:t>
          </a:r>
        </a:p>
      </dgm:t>
    </dgm:pt>
    <dgm:pt modelId="{747F1895-835B-40DA-B43C-628F5DF19F28}" type="parTrans" cxnId="{B5B8AB57-897C-4093-BE7C-67DA8F833D14}">
      <dgm:prSet/>
      <dgm:spPr/>
      <dgm:t>
        <a:bodyPr/>
        <a:lstStyle/>
        <a:p>
          <a:endParaRPr lang="en-US"/>
        </a:p>
      </dgm:t>
    </dgm:pt>
    <dgm:pt modelId="{5FBEE011-7889-4F6E-A0E6-788A2FD96C58}" type="sibTrans" cxnId="{B5B8AB57-897C-4093-BE7C-67DA8F833D14}">
      <dgm:prSet/>
      <dgm:spPr/>
      <dgm:t>
        <a:bodyPr/>
        <a:lstStyle/>
        <a:p>
          <a:pPr>
            <a:lnSpc>
              <a:spcPct val="100000"/>
            </a:lnSpc>
          </a:pPr>
          <a:endParaRPr lang="en-US"/>
        </a:p>
      </dgm:t>
    </dgm:pt>
    <dgm:pt modelId="{0118B78A-743F-42A9-8479-232262AB332E}">
      <dgm:prSet/>
      <dgm:spPr/>
      <dgm:t>
        <a:bodyPr/>
        <a:lstStyle/>
        <a:p>
          <a:pPr>
            <a:lnSpc>
              <a:spcPct val="100000"/>
            </a:lnSpc>
          </a:pPr>
          <a:r>
            <a:rPr lang="en-US" b="1"/>
            <a:t>Training by NCCSD:</a:t>
          </a:r>
          <a:br>
            <a:rPr lang="en-US"/>
          </a:br>
          <a:r>
            <a:rPr lang="en-US"/>
            <a:t>Received training in natural farming, animal husbandry, and organic inputs (Jivamrut, Amrutpani, Dashparni Ark, Neem Oil). Learned about government schemes and modern tools.</a:t>
          </a:r>
        </a:p>
      </dgm:t>
    </dgm:pt>
    <dgm:pt modelId="{8B5989EF-6C14-403D-9316-67E965A9BF43}" type="parTrans" cxnId="{EDE38092-511E-4964-9295-223EC18A4078}">
      <dgm:prSet/>
      <dgm:spPr/>
      <dgm:t>
        <a:bodyPr/>
        <a:lstStyle/>
        <a:p>
          <a:endParaRPr lang="en-US"/>
        </a:p>
      </dgm:t>
    </dgm:pt>
    <dgm:pt modelId="{243B32C2-298B-4D0D-BFD2-9F992A15677C}" type="sibTrans" cxnId="{EDE38092-511E-4964-9295-223EC18A4078}">
      <dgm:prSet/>
      <dgm:spPr/>
      <dgm:t>
        <a:bodyPr/>
        <a:lstStyle/>
        <a:p>
          <a:pPr>
            <a:lnSpc>
              <a:spcPct val="100000"/>
            </a:lnSpc>
          </a:pPr>
          <a:endParaRPr lang="en-US"/>
        </a:p>
      </dgm:t>
    </dgm:pt>
    <dgm:pt modelId="{5F8EF113-5315-4B87-BC1C-AC9E26A149D9}">
      <dgm:prSet/>
      <dgm:spPr/>
      <dgm:t>
        <a:bodyPr/>
        <a:lstStyle/>
        <a:p>
          <a:pPr>
            <a:lnSpc>
              <a:spcPct val="100000"/>
            </a:lnSpc>
          </a:pPr>
          <a:r>
            <a:rPr lang="en-US" b="1"/>
            <a:t>Results:</a:t>
          </a:r>
          <a:br>
            <a:rPr lang="en-US"/>
          </a:br>
          <a:r>
            <a:rPr lang="en-US"/>
            <a:t>Adopted natural farming → Yield increased to 125 maunds.</a:t>
          </a:r>
          <a:br>
            <a:rPr lang="en-US"/>
          </a:br>
          <a:r>
            <a:rPr lang="en-US"/>
            <a:t>Income and confidence rose; became an inspiration for other women farmers.</a:t>
          </a:r>
        </a:p>
      </dgm:t>
    </dgm:pt>
    <dgm:pt modelId="{365D6848-3CBC-4EAF-BEE4-9D5BDD93ABC1}" type="parTrans" cxnId="{3F8342DE-423C-4735-8B77-4AAD60B83B00}">
      <dgm:prSet/>
      <dgm:spPr/>
      <dgm:t>
        <a:bodyPr/>
        <a:lstStyle/>
        <a:p>
          <a:endParaRPr lang="en-US"/>
        </a:p>
      </dgm:t>
    </dgm:pt>
    <dgm:pt modelId="{2350A648-5A9A-4A8C-A2CD-0C4FA405BC9F}" type="sibTrans" cxnId="{3F8342DE-423C-4735-8B77-4AAD60B83B00}">
      <dgm:prSet/>
      <dgm:spPr/>
      <dgm:t>
        <a:bodyPr/>
        <a:lstStyle/>
        <a:p>
          <a:pPr>
            <a:lnSpc>
              <a:spcPct val="100000"/>
            </a:lnSpc>
          </a:pPr>
          <a:endParaRPr lang="en-US"/>
        </a:p>
      </dgm:t>
    </dgm:pt>
    <dgm:pt modelId="{D8E1FC5E-D445-4638-9739-1DFC380EC49A}">
      <dgm:prSet/>
      <dgm:spPr/>
      <dgm:t>
        <a:bodyPr/>
        <a:lstStyle/>
        <a:p>
          <a:pPr>
            <a:lnSpc>
              <a:spcPct val="100000"/>
            </a:lnSpc>
          </a:pPr>
          <a:r>
            <a:rPr lang="en-US" b="1"/>
            <a:t>Key Message:</a:t>
          </a:r>
          <a:br>
            <a:rPr lang="en-US"/>
          </a:br>
          <a:r>
            <a:rPr lang="en-US"/>
            <a:t>With training, guidance, and confidence, farming can be </a:t>
          </a:r>
          <a:r>
            <a:rPr lang="en-US" b="1"/>
            <a:t>profitable and empowering.</a:t>
          </a:r>
          <a:endParaRPr lang="en-US"/>
        </a:p>
      </dgm:t>
    </dgm:pt>
    <dgm:pt modelId="{79D480A4-22AD-4077-A976-8C56DFE7BCB0}" type="parTrans" cxnId="{AE4EFE48-F1FE-4FA2-93B3-50F7967C3398}">
      <dgm:prSet/>
      <dgm:spPr/>
      <dgm:t>
        <a:bodyPr/>
        <a:lstStyle/>
        <a:p>
          <a:endParaRPr lang="en-US"/>
        </a:p>
      </dgm:t>
    </dgm:pt>
    <dgm:pt modelId="{801C81BA-BC8A-48DC-93E1-76391BFC70F9}" type="sibTrans" cxnId="{AE4EFE48-F1FE-4FA2-93B3-50F7967C3398}">
      <dgm:prSet/>
      <dgm:spPr/>
      <dgm:t>
        <a:bodyPr/>
        <a:lstStyle/>
        <a:p>
          <a:endParaRPr lang="en-US"/>
        </a:p>
      </dgm:t>
    </dgm:pt>
    <dgm:pt modelId="{6DAA6EFD-62F8-4412-AA79-164844E25F7D}" type="pres">
      <dgm:prSet presAssocID="{6C1325B0-ADB9-469D-9B18-13D2EAB7D09E}" presName="root" presStyleCnt="0">
        <dgm:presLayoutVars>
          <dgm:dir/>
          <dgm:resizeHandles val="exact"/>
        </dgm:presLayoutVars>
      </dgm:prSet>
      <dgm:spPr/>
    </dgm:pt>
    <dgm:pt modelId="{CF757723-5D46-42A4-89F8-78A8BF910F75}" type="pres">
      <dgm:prSet presAssocID="{6C1325B0-ADB9-469D-9B18-13D2EAB7D09E}" presName="container" presStyleCnt="0">
        <dgm:presLayoutVars>
          <dgm:dir/>
          <dgm:resizeHandles val="exact"/>
        </dgm:presLayoutVars>
      </dgm:prSet>
      <dgm:spPr/>
    </dgm:pt>
    <dgm:pt modelId="{DAB0A28B-FB18-495A-A7CE-1F07B672DBC6}" type="pres">
      <dgm:prSet presAssocID="{43F35306-3536-4196-84D9-51099DF137EB}" presName="compNode" presStyleCnt="0"/>
      <dgm:spPr/>
    </dgm:pt>
    <dgm:pt modelId="{D39D936D-5964-41A1-8F37-D6B71DAB7673}" type="pres">
      <dgm:prSet presAssocID="{43F35306-3536-4196-84D9-51099DF137EB}" presName="iconBgRect" presStyleLbl="bgShp" presStyleIdx="0" presStyleCnt="4"/>
      <dgm:spPr/>
    </dgm:pt>
    <dgm:pt modelId="{A032C2FE-64B0-4536-B608-2EA0CFC84487}" type="pres">
      <dgm:prSet presAssocID="{43F35306-3536-4196-84D9-51099DF137E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ee"/>
        </a:ext>
      </dgm:extLst>
    </dgm:pt>
    <dgm:pt modelId="{2F484F2A-8FF0-4AB8-91D7-E7E9955F3386}" type="pres">
      <dgm:prSet presAssocID="{43F35306-3536-4196-84D9-51099DF137EB}" presName="spaceRect" presStyleCnt="0"/>
      <dgm:spPr/>
    </dgm:pt>
    <dgm:pt modelId="{E938AE14-20CF-42C2-9988-9F19DD7CEB5E}" type="pres">
      <dgm:prSet presAssocID="{43F35306-3536-4196-84D9-51099DF137EB}" presName="textRect" presStyleLbl="revTx" presStyleIdx="0" presStyleCnt="4">
        <dgm:presLayoutVars>
          <dgm:chMax val="1"/>
          <dgm:chPref val="1"/>
        </dgm:presLayoutVars>
      </dgm:prSet>
      <dgm:spPr/>
    </dgm:pt>
    <dgm:pt modelId="{DF2F55A8-08DD-4EB9-81B2-735A2A3C92AB}" type="pres">
      <dgm:prSet presAssocID="{5FBEE011-7889-4F6E-A0E6-788A2FD96C58}" presName="sibTrans" presStyleLbl="sibTrans2D1" presStyleIdx="0" presStyleCnt="0"/>
      <dgm:spPr/>
    </dgm:pt>
    <dgm:pt modelId="{6E736D49-4BB0-4A80-AAEC-FA9C3A0C14F8}" type="pres">
      <dgm:prSet presAssocID="{0118B78A-743F-42A9-8479-232262AB332E}" presName="compNode" presStyleCnt="0"/>
      <dgm:spPr/>
    </dgm:pt>
    <dgm:pt modelId="{21DB2659-D652-44D6-8E63-6370AD6A8A25}" type="pres">
      <dgm:prSet presAssocID="{0118B78A-743F-42A9-8479-232262AB332E}" presName="iconBgRect" presStyleLbl="bgShp" presStyleIdx="1" presStyleCnt="4"/>
      <dgm:spPr/>
    </dgm:pt>
    <dgm:pt modelId="{408F8439-4297-4B41-AE54-5408FB0C6813}" type="pres">
      <dgm:prSet presAssocID="{0118B78A-743F-42A9-8479-232262AB332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lldozer"/>
        </a:ext>
      </dgm:extLst>
    </dgm:pt>
    <dgm:pt modelId="{26BC2677-078D-473C-BCE5-15B0C6995C6C}" type="pres">
      <dgm:prSet presAssocID="{0118B78A-743F-42A9-8479-232262AB332E}" presName="spaceRect" presStyleCnt="0"/>
      <dgm:spPr/>
    </dgm:pt>
    <dgm:pt modelId="{2043C621-8FCD-4304-9423-C07D4FBDC8BC}" type="pres">
      <dgm:prSet presAssocID="{0118B78A-743F-42A9-8479-232262AB332E}" presName="textRect" presStyleLbl="revTx" presStyleIdx="1" presStyleCnt="4">
        <dgm:presLayoutVars>
          <dgm:chMax val="1"/>
          <dgm:chPref val="1"/>
        </dgm:presLayoutVars>
      </dgm:prSet>
      <dgm:spPr/>
    </dgm:pt>
    <dgm:pt modelId="{714DF7E7-FF91-4ADE-8844-8D40DBB3E25E}" type="pres">
      <dgm:prSet presAssocID="{243B32C2-298B-4D0D-BFD2-9F992A15677C}" presName="sibTrans" presStyleLbl="sibTrans2D1" presStyleIdx="0" presStyleCnt="0"/>
      <dgm:spPr/>
    </dgm:pt>
    <dgm:pt modelId="{C381801F-8616-422B-971E-42B0CC4A371B}" type="pres">
      <dgm:prSet presAssocID="{5F8EF113-5315-4B87-BC1C-AC9E26A149D9}" presName="compNode" presStyleCnt="0"/>
      <dgm:spPr/>
    </dgm:pt>
    <dgm:pt modelId="{18ABF71C-BA27-434E-9009-2AF0ED630A2C}" type="pres">
      <dgm:prSet presAssocID="{5F8EF113-5315-4B87-BC1C-AC9E26A149D9}" presName="iconBgRect" presStyleLbl="bgShp" presStyleIdx="2" presStyleCnt="4"/>
      <dgm:spPr/>
    </dgm:pt>
    <dgm:pt modelId="{5C55B9E1-CF2F-41D7-963A-EA363CBE3F11}" type="pres">
      <dgm:prSet presAssocID="{5F8EF113-5315-4B87-BC1C-AC9E26A149D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arm scene"/>
        </a:ext>
      </dgm:extLst>
    </dgm:pt>
    <dgm:pt modelId="{A0B3AD53-7ED5-4EA1-A77B-97EE8EAA2505}" type="pres">
      <dgm:prSet presAssocID="{5F8EF113-5315-4B87-BC1C-AC9E26A149D9}" presName="spaceRect" presStyleCnt="0"/>
      <dgm:spPr/>
    </dgm:pt>
    <dgm:pt modelId="{B6AC6238-29B8-411F-9A61-02C507016C24}" type="pres">
      <dgm:prSet presAssocID="{5F8EF113-5315-4B87-BC1C-AC9E26A149D9}" presName="textRect" presStyleLbl="revTx" presStyleIdx="2" presStyleCnt="4">
        <dgm:presLayoutVars>
          <dgm:chMax val="1"/>
          <dgm:chPref val="1"/>
        </dgm:presLayoutVars>
      </dgm:prSet>
      <dgm:spPr/>
    </dgm:pt>
    <dgm:pt modelId="{19FE656B-5FC7-4961-B2E4-CABB656A5252}" type="pres">
      <dgm:prSet presAssocID="{2350A648-5A9A-4A8C-A2CD-0C4FA405BC9F}" presName="sibTrans" presStyleLbl="sibTrans2D1" presStyleIdx="0" presStyleCnt="0"/>
      <dgm:spPr/>
    </dgm:pt>
    <dgm:pt modelId="{74F06548-3BE8-4B04-A3EF-DC0531E50066}" type="pres">
      <dgm:prSet presAssocID="{D8E1FC5E-D445-4638-9739-1DFC380EC49A}" presName="compNode" presStyleCnt="0"/>
      <dgm:spPr/>
    </dgm:pt>
    <dgm:pt modelId="{11A079A6-2441-4138-922D-694D7ECAD1DF}" type="pres">
      <dgm:prSet presAssocID="{D8E1FC5E-D445-4638-9739-1DFC380EC49A}" presName="iconBgRect" presStyleLbl="bgShp" presStyleIdx="3" presStyleCnt="4"/>
      <dgm:spPr/>
    </dgm:pt>
    <dgm:pt modelId="{33E59FB4-DEF6-46A3-8263-48FA7C9D1535}" type="pres">
      <dgm:prSet presAssocID="{D8E1FC5E-D445-4638-9739-1DFC380EC49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arketing"/>
        </a:ext>
      </dgm:extLst>
    </dgm:pt>
    <dgm:pt modelId="{8A2966DD-B298-435B-B933-A4F1FCC8ED94}" type="pres">
      <dgm:prSet presAssocID="{D8E1FC5E-D445-4638-9739-1DFC380EC49A}" presName="spaceRect" presStyleCnt="0"/>
      <dgm:spPr/>
    </dgm:pt>
    <dgm:pt modelId="{4311F240-909A-4539-A683-80E36A6BBE4D}" type="pres">
      <dgm:prSet presAssocID="{D8E1FC5E-D445-4638-9739-1DFC380EC49A}" presName="textRect" presStyleLbl="revTx" presStyleIdx="3" presStyleCnt="4">
        <dgm:presLayoutVars>
          <dgm:chMax val="1"/>
          <dgm:chPref val="1"/>
        </dgm:presLayoutVars>
      </dgm:prSet>
      <dgm:spPr/>
    </dgm:pt>
  </dgm:ptLst>
  <dgm:cxnLst>
    <dgm:cxn modelId="{CB6DE81A-DCCF-43C3-B677-B31852A8B079}" type="presOf" srcId="{5F8EF113-5315-4B87-BC1C-AC9E26A149D9}" destId="{B6AC6238-29B8-411F-9A61-02C507016C24}" srcOrd="0" destOrd="0" presId="urn:microsoft.com/office/officeart/2018/2/layout/IconCircleList"/>
    <dgm:cxn modelId="{AE4EFE48-F1FE-4FA2-93B3-50F7967C3398}" srcId="{6C1325B0-ADB9-469D-9B18-13D2EAB7D09E}" destId="{D8E1FC5E-D445-4638-9739-1DFC380EC49A}" srcOrd="3" destOrd="0" parTransId="{79D480A4-22AD-4077-A976-8C56DFE7BCB0}" sibTransId="{801C81BA-BC8A-48DC-93E1-76391BFC70F9}"/>
    <dgm:cxn modelId="{592B3E71-DB8D-4DCE-B3B2-BB5E2CFD6786}" type="presOf" srcId="{D8E1FC5E-D445-4638-9739-1DFC380EC49A}" destId="{4311F240-909A-4539-A683-80E36A6BBE4D}" srcOrd="0" destOrd="0" presId="urn:microsoft.com/office/officeart/2018/2/layout/IconCircleList"/>
    <dgm:cxn modelId="{B5B8AB57-897C-4093-BE7C-67DA8F833D14}" srcId="{6C1325B0-ADB9-469D-9B18-13D2EAB7D09E}" destId="{43F35306-3536-4196-84D9-51099DF137EB}" srcOrd="0" destOrd="0" parTransId="{747F1895-835B-40DA-B43C-628F5DF19F28}" sibTransId="{5FBEE011-7889-4F6E-A0E6-788A2FD96C58}"/>
    <dgm:cxn modelId="{9060F88E-60B4-4347-AD67-5F99AD8867FC}" type="presOf" srcId="{43F35306-3536-4196-84D9-51099DF137EB}" destId="{E938AE14-20CF-42C2-9988-9F19DD7CEB5E}" srcOrd="0" destOrd="0" presId="urn:microsoft.com/office/officeart/2018/2/layout/IconCircleList"/>
    <dgm:cxn modelId="{EDE38092-511E-4964-9295-223EC18A4078}" srcId="{6C1325B0-ADB9-469D-9B18-13D2EAB7D09E}" destId="{0118B78A-743F-42A9-8479-232262AB332E}" srcOrd="1" destOrd="0" parTransId="{8B5989EF-6C14-403D-9316-67E965A9BF43}" sibTransId="{243B32C2-298B-4D0D-BFD2-9F992A15677C}"/>
    <dgm:cxn modelId="{C313E2A5-EF94-4F11-8560-13E67FBD8840}" type="presOf" srcId="{0118B78A-743F-42A9-8479-232262AB332E}" destId="{2043C621-8FCD-4304-9423-C07D4FBDC8BC}" srcOrd="0" destOrd="0" presId="urn:microsoft.com/office/officeart/2018/2/layout/IconCircleList"/>
    <dgm:cxn modelId="{381C61C0-CC10-422C-B41F-605EE88F0087}" type="presOf" srcId="{5FBEE011-7889-4F6E-A0E6-788A2FD96C58}" destId="{DF2F55A8-08DD-4EB9-81B2-735A2A3C92AB}" srcOrd="0" destOrd="0" presId="urn:microsoft.com/office/officeart/2018/2/layout/IconCircleList"/>
    <dgm:cxn modelId="{879206C4-8553-4155-B5B0-74FDDBE2D6D7}" type="presOf" srcId="{6C1325B0-ADB9-469D-9B18-13D2EAB7D09E}" destId="{6DAA6EFD-62F8-4412-AA79-164844E25F7D}" srcOrd="0" destOrd="0" presId="urn:microsoft.com/office/officeart/2018/2/layout/IconCircleList"/>
    <dgm:cxn modelId="{3F8342DE-423C-4735-8B77-4AAD60B83B00}" srcId="{6C1325B0-ADB9-469D-9B18-13D2EAB7D09E}" destId="{5F8EF113-5315-4B87-BC1C-AC9E26A149D9}" srcOrd="2" destOrd="0" parTransId="{365D6848-3CBC-4EAF-BEE4-9D5BDD93ABC1}" sibTransId="{2350A648-5A9A-4A8C-A2CD-0C4FA405BC9F}"/>
    <dgm:cxn modelId="{8C869DEB-F5AB-41C6-BEC6-94FE28240C2C}" type="presOf" srcId="{243B32C2-298B-4D0D-BFD2-9F992A15677C}" destId="{714DF7E7-FF91-4ADE-8844-8D40DBB3E25E}" srcOrd="0" destOrd="0" presId="urn:microsoft.com/office/officeart/2018/2/layout/IconCircleList"/>
    <dgm:cxn modelId="{87EE78F4-8083-40EA-937D-FB7334A72EBB}" type="presOf" srcId="{2350A648-5A9A-4A8C-A2CD-0C4FA405BC9F}" destId="{19FE656B-5FC7-4961-B2E4-CABB656A5252}" srcOrd="0" destOrd="0" presId="urn:microsoft.com/office/officeart/2018/2/layout/IconCircleList"/>
    <dgm:cxn modelId="{212983E4-CE35-44B4-A9CB-4A03C934CF64}" type="presParOf" srcId="{6DAA6EFD-62F8-4412-AA79-164844E25F7D}" destId="{CF757723-5D46-42A4-89F8-78A8BF910F75}" srcOrd="0" destOrd="0" presId="urn:microsoft.com/office/officeart/2018/2/layout/IconCircleList"/>
    <dgm:cxn modelId="{AE13850E-3255-46BD-B186-22B2F3815538}" type="presParOf" srcId="{CF757723-5D46-42A4-89F8-78A8BF910F75}" destId="{DAB0A28B-FB18-495A-A7CE-1F07B672DBC6}" srcOrd="0" destOrd="0" presId="urn:microsoft.com/office/officeart/2018/2/layout/IconCircleList"/>
    <dgm:cxn modelId="{39DE5736-CD0E-4D0E-BBFB-9D1A12E2295B}" type="presParOf" srcId="{DAB0A28B-FB18-495A-A7CE-1F07B672DBC6}" destId="{D39D936D-5964-41A1-8F37-D6B71DAB7673}" srcOrd="0" destOrd="0" presId="urn:microsoft.com/office/officeart/2018/2/layout/IconCircleList"/>
    <dgm:cxn modelId="{6270F4B3-7DAF-4C5E-A43D-52F84734FC60}" type="presParOf" srcId="{DAB0A28B-FB18-495A-A7CE-1F07B672DBC6}" destId="{A032C2FE-64B0-4536-B608-2EA0CFC84487}" srcOrd="1" destOrd="0" presId="urn:microsoft.com/office/officeart/2018/2/layout/IconCircleList"/>
    <dgm:cxn modelId="{95E36769-2F52-40D8-BAAA-1F60A05EFDB0}" type="presParOf" srcId="{DAB0A28B-FB18-495A-A7CE-1F07B672DBC6}" destId="{2F484F2A-8FF0-4AB8-91D7-E7E9955F3386}" srcOrd="2" destOrd="0" presId="urn:microsoft.com/office/officeart/2018/2/layout/IconCircleList"/>
    <dgm:cxn modelId="{865D1063-8016-468C-8BAF-CA1F4E0711DD}" type="presParOf" srcId="{DAB0A28B-FB18-495A-A7CE-1F07B672DBC6}" destId="{E938AE14-20CF-42C2-9988-9F19DD7CEB5E}" srcOrd="3" destOrd="0" presId="urn:microsoft.com/office/officeart/2018/2/layout/IconCircleList"/>
    <dgm:cxn modelId="{A459705A-BFF4-477D-AB68-FCCFB8DC4BEA}" type="presParOf" srcId="{CF757723-5D46-42A4-89F8-78A8BF910F75}" destId="{DF2F55A8-08DD-4EB9-81B2-735A2A3C92AB}" srcOrd="1" destOrd="0" presId="urn:microsoft.com/office/officeart/2018/2/layout/IconCircleList"/>
    <dgm:cxn modelId="{EAA3417F-35B5-44C7-A93B-62AEE74D25E4}" type="presParOf" srcId="{CF757723-5D46-42A4-89F8-78A8BF910F75}" destId="{6E736D49-4BB0-4A80-AAEC-FA9C3A0C14F8}" srcOrd="2" destOrd="0" presId="urn:microsoft.com/office/officeart/2018/2/layout/IconCircleList"/>
    <dgm:cxn modelId="{1F07618A-5D08-49E9-BED5-76313C939F00}" type="presParOf" srcId="{6E736D49-4BB0-4A80-AAEC-FA9C3A0C14F8}" destId="{21DB2659-D652-44D6-8E63-6370AD6A8A25}" srcOrd="0" destOrd="0" presId="urn:microsoft.com/office/officeart/2018/2/layout/IconCircleList"/>
    <dgm:cxn modelId="{8BC4D0C2-2A9C-4E70-BD14-0BE6D9E679A1}" type="presParOf" srcId="{6E736D49-4BB0-4A80-AAEC-FA9C3A0C14F8}" destId="{408F8439-4297-4B41-AE54-5408FB0C6813}" srcOrd="1" destOrd="0" presId="urn:microsoft.com/office/officeart/2018/2/layout/IconCircleList"/>
    <dgm:cxn modelId="{E4B93D0C-FD58-464A-9002-A2524E2FC111}" type="presParOf" srcId="{6E736D49-4BB0-4A80-AAEC-FA9C3A0C14F8}" destId="{26BC2677-078D-473C-BCE5-15B0C6995C6C}" srcOrd="2" destOrd="0" presId="urn:microsoft.com/office/officeart/2018/2/layout/IconCircleList"/>
    <dgm:cxn modelId="{3E34965D-A6CA-4B2C-B9A7-8573A6E974F7}" type="presParOf" srcId="{6E736D49-4BB0-4A80-AAEC-FA9C3A0C14F8}" destId="{2043C621-8FCD-4304-9423-C07D4FBDC8BC}" srcOrd="3" destOrd="0" presId="urn:microsoft.com/office/officeart/2018/2/layout/IconCircleList"/>
    <dgm:cxn modelId="{C83877B9-D991-499A-B621-B8D5AAF326FD}" type="presParOf" srcId="{CF757723-5D46-42A4-89F8-78A8BF910F75}" destId="{714DF7E7-FF91-4ADE-8844-8D40DBB3E25E}" srcOrd="3" destOrd="0" presId="urn:microsoft.com/office/officeart/2018/2/layout/IconCircleList"/>
    <dgm:cxn modelId="{5B35BF13-D645-4EE2-915D-885BD8619C43}" type="presParOf" srcId="{CF757723-5D46-42A4-89F8-78A8BF910F75}" destId="{C381801F-8616-422B-971E-42B0CC4A371B}" srcOrd="4" destOrd="0" presId="urn:microsoft.com/office/officeart/2018/2/layout/IconCircleList"/>
    <dgm:cxn modelId="{FB4D9425-784C-4980-BF6E-638F1A299AFE}" type="presParOf" srcId="{C381801F-8616-422B-971E-42B0CC4A371B}" destId="{18ABF71C-BA27-434E-9009-2AF0ED630A2C}" srcOrd="0" destOrd="0" presId="urn:microsoft.com/office/officeart/2018/2/layout/IconCircleList"/>
    <dgm:cxn modelId="{E3856BA0-9C01-4052-B63F-C3E305DEBD3A}" type="presParOf" srcId="{C381801F-8616-422B-971E-42B0CC4A371B}" destId="{5C55B9E1-CF2F-41D7-963A-EA363CBE3F11}" srcOrd="1" destOrd="0" presId="urn:microsoft.com/office/officeart/2018/2/layout/IconCircleList"/>
    <dgm:cxn modelId="{96A20FDE-00F6-4711-A777-A18BBEAA4E1E}" type="presParOf" srcId="{C381801F-8616-422B-971E-42B0CC4A371B}" destId="{A0B3AD53-7ED5-4EA1-A77B-97EE8EAA2505}" srcOrd="2" destOrd="0" presId="urn:microsoft.com/office/officeart/2018/2/layout/IconCircleList"/>
    <dgm:cxn modelId="{1C89F98D-0CFD-4328-9D50-FBE4C5651609}" type="presParOf" srcId="{C381801F-8616-422B-971E-42B0CC4A371B}" destId="{B6AC6238-29B8-411F-9A61-02C507016C24}" srcOrd="3" destOrd="0" presId="urn:microsoft.com/office/officeart/2018/2/layout/IconCircleList"/>
    <dgm:cxn modelId="{6209650B-5505-4EEB-861C-253A67771F53}" type="presParOf" srcId="{CF757723-5D46-42A4-89F8-78A8BF910F75}" destId="{19FE656B-5FC7-4961-B2E4-CABB656A5252}" srcOrd="5" destOrd="0" presId="urn:microsoft.com/office/officeart/2018/2/layout/IconCircleList"/>
    <dgm:cxn modelId="{322D5412-E4A5-4FD5-9635-97B62AF21758}" type="presParOf" srcId="{CF757723-5D46-42A4-89F8-78A8BF910F75}" destId="{74F06548-3BE8-4B04-A3EF-DC0531E50066}" srcOrd="6" destOrd="0" presId="urn:microsoft.com/office/officeart/2018/2/layout/IconCircleList"/>
    <dgm:cxn modelId="{757C9B71-0CCC-4E75-AB9D-B16A1F9D9D5E}" type="presParOf" srcId="{74F06548-3BE8-4B04-A3EF-DC0531E50066}" destId="{11A079A6-2441-4138-922D-694D7ECAD1DF}" srcOrd="0" destOrd="0" presId="urn:microsoft.com/office/officeart/2018/2/layout/IconCircleList"/>
    <dgm:cxn modelId="{43AAA527-7204-467F-B26C-D8E4D442CEB1}" type="presParOf" srcId="{74F06548-3BE8-4B04-A3EF-DC0531E50066}" destId="{33E59FB4-DEF6-46A3-8263-48FA7C9D1535}" srcOrd="1" destOrd="0" presId="urn:microsoft.com/office/officeart/2018/2/layout/IconCircleList"/>
    <dgm:cxn modelId="{0324708E-B7D8-4EBA-A440-D8E97F3C60D8}" type="presParOf" srcId="{74F06548-3BE8-4B04-A3EF-DC0531E50066}" destId="{8A2966DD-B298-435B-B933-A4F1FCC8ED94}" srcOrd="2" destOrd="0" presId="urn:microsoft.com/office/officeart/2018/2/layout/IconCircleList"/>
    <dgm:cxn modelId="{E2CDBA29-8F97-4A0B-A24D-F0000785A7FC}" type="presParOf" srcId="{74F06548-3BE8-4B04-A3EF-DC0531E50066}" destId="{4311F240-909A-4539-A683-80E36A6BBE4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0C29D8-FB63-4042-BD2A-3E20BD0EE884}"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4AA36686-C813-4FD5-A46F-F2388A1B5BB7}">
      <dgm:prSet/>
      <dgm:spPr/>
      <dgm:t>
        <a:bodyPr/>
        <a:lstStyle/>
        <a:p>
          <a:pPr>
            <a:lnSpc>
              <a:spcPct val="100000"/>
            </a:lnSpc>
            <a:defRPr cap="all"/>
          </a:pPr>
          <a:r>
            <a:rPr lang="en-US" b="1"/>
            <a:t>Initial Situation:</a:t>
          </a:r>
          <a:br>
            <a:rPr lang="en-US"/>
          </a:br>
          <a:r>
            <a:rPr lang="en-US"/>
            <a:t>Cultivated onions on 1.5 vighas – 300 maunds yield (₹50,000 income). High chemical cost, unseasonal rain, and labor issues.</a:t>
          </a:r>
        </a:p>
      </dgm:t>
    </dgm:pt>
    <dgm:pt modelId="{9FD9D817-99DC-4DF0-85C0-B5917915B6CF}" type="parTrans" cxnId="{4B29F00A-34E9-4F66-AD57-661FECF9B35B}">
      <dgm:prSet/>
      <dgm:spPr/>
      <dgm:t>
        <a:bodyPr/>
        <a:lstStyle/>
        <a:p>
          <a:endParaRPr lang="en-US"/>
        </a:p>
      </dgm:t>
    </dgm:pt>
    <dgm:pt modelId="{F56F83C1-AA03-494D-A287-678E74300FFD}" type="sibTrans" cxnId="{4B29F00A-34E9-4F66-AD57-661FECF9B35B}">
      <dgm:prSet/>
      <dgm:spPr/>
      <dgm:t>
        <a:bodyPr/>
        <a:lstStyle/>
        <a:p>
          <a:pPr>
            <a:lnSpc>
              <a:spcPct val="100000"/>
            </a:lnSpc>
          </a:pPr>
          <a:endParaRPr lang="en-US"/>
        </a:p>
      </dgm:t>
    </dgm:pt>
    <dgm:pt modelId="{347361A4-C19F-4136-9CE1-DC3BE495A4DC}">
      <dgm:prSet/>
      <dgm:spPr/>
      <dgm:t>
        <a:bodyPr/>
        <a:lstStyle/>
        <a:p>
          <a:pPr>
            <a:lnSpc>
              <a:spcPct val="100000"/>
            </a:lnSpc>
            <a:defRPr cap="all"/>
          </a:pPr>
          <a:r>
            <a:rPr lang="en-US" b="1"/>
            <a:t>Training by NCCSD:</a:t>
          </a:r>
          <a:br>
            <a:rPr lang="en-US"/>
          </a:br>
          <a:r>
            <a:rPr lang="en-US"/>
            <a:t>Learned natural farming, organic inputs (Jivamrut, Ghanjivamrut, Amrutpani, Dashparni Ark, Neem Oil), and government schemes.</a:t>
          </a:r>
        </a:p>
      </dgm:t>
    </dgm:pt>
    <dgm:pt modelId="{405C8FE0-3170-4699-8A37-900F303C6645}" type="parTrans" cxnId="{36A15405-6BE6-48FD-9198-A62E788ACAD6}">
      <dgm:prSet/>
      <dgm:spPr/>
      <dgm:t>
        <a:bodyPr/>
        <a:lstStyle/>
        <a:p>
          <a:endParaRPr lang="en-US"/>
        </a:p>
      </dgm:t>
    </dgm:pt>
    <dgm:pt modelId="{E42652D7-5B23-4BBE-8333-59C5F31988E3}" type="sibTrans" cxnId="{36A15405-6BE6-48FD-9198-A62E788ACAD6}">
      <dgm:prSet/>
      <dgm:spPr/>
      <dgm:t>
        <a:bodyPr/>
        <a:lstStyle/>
        <a:p>
          <a:pPr>
            <a:lnSpc>
              <a:spcPct val="100000"/>
            </a:lnSpc>
          </a:pPr>
          <a:endParaRPr lang="en-US"/>
        </a:p>
      </dgm:t>
    </dgm:pt>
    <dgm:pt modelId="{A1E32BF8-E39B-458A-871D-2AC6D9C03FA1}">
      <dgm:prSet/>
      <dgm:spPr/>
      <dgm:t>
        <a:bodyPr/>
        <a:lstStyle/>
        <a:p>
          <a:pPr>
            <a:lnSpc>
              <a:spcPct val="100000"/>
            </a:lnSpc>
            <a:defRPr cap="all"/>
          </a:pPr>
          <a:r>
            <a:rPr lang="en-US" b="1"/>
            <a:t>Results:</a:t>
          </a:r>
          <a:br>
            <a:rPr lang="en-US"/>
          </a:br>
          <a:r>
            <a:rPr lang="en-US"/>
            <a:t>Adopted natural farming → yield rose to 410 maunds. Improved income by crop sorting and market-based selling.</a:t>
          </a:r>
        </a:p>
      </dgm:t>
    </dgm:pt>
    <dgm:pt modelId="{682B49E3-E209-4F2D-B9B1-A9FCCA396D90}" type="parTrans" cxnId="{2BA072E0-19F6-46E0-923D-6D8BD525569E}">
      <dgm:prSet/>
      <dgm:spPr/>
      <dgm:t>
        <a:bodyPr/>
        <a:lstStyle/>
        <a:p>
          <a:endParaRPr lang="en-US"/>
        </a:p>
      </dgm:t>
    </dgm:pt>
    <dgm:pt modelId="{075629A1-8386-46E7-85DE-D7ABAEF1B874}" type="sibTrans" cxnId="{2BA072E0-19F6-46E0-923D-6D8BD525569E}">
      <dgm:prSet/>
      <dgm:spPr/>
      <dgm:t>
        <a:bodyPr/>
        <a:lstStyle/>
        <a:p>
          <a:pPr>
            <a:lnSpc>
              <a:spcPct val="100000"/>
            </a:lnSpc>
          </a:pPr>
          <a:endParaRPr lang="en-US"/>
        </a:p>
      </dgm:t>
    </dgm:pt>
    <dgm:pt modelId="{2FD3347D-900F-44D2-B6D2-BD85A89DFCBC}">
      <dgm:prSet/>
      <dgm:spPr/>
      <dgm:t>
        <a:bodyPr/>
        <a:lstStyle/>
        <a:p>
          <a:pPr>
            <a:lnSpc>
              <a:spcPct val="100000"/>
            </a:lnSpc>
            <a:defRPr cap="all"/>
          </a:pPr>
          <a:r>
            <a:rPr lang="en-US" b="1"/>
            <a:t>Impact:</a:t>
          </a:r>
          <a:br>
            <a:rPr lang="en-US"/>
          </a:br>
          <a:r>
            <a:rPr lang="en-US"/>
            <a:t>Boosted self-confidence and leadership; motivates other women.</a:t>
          </a:r>
        </a:p>
      </dgm:t>
    </dgm:pt>
    <dgm:pt modelId="{E6B76A2E-C383-45B2-BADA-7BC4344794B1}" type="parTrans" cxnId="{00236219-ED07-4013-9314-C3A0E21CB5CF}">
      <dgm:prSet/>
      <dgm:spPr/>
      <dgm:t>
        <a:bodyPr/>
        <a:lstStyle/>
        <a:p>
          <a:endParaRPr lang="en-US"/>
        </a:p>
      </dgm:t>
    </dgm:pt>
    <dgm:pt modelId="{5B1E220E-73B4-49FD-A7B6-27A9DE5110BA}" type="sibTrans" cxnId="{00236219-ED07-4013-9314-C3A0E21CB5CF}">
      <dgm:prSet/>
      <dgm:spPr/>
      <dgm:t>
        <a:bodyPr/>
        <a:lstStyle/>
        <a:p>
          <a:pPr>
            <a:lnSpc>
              <a:spcPct val="100000"/>
            </a:lnSpc>
          </a:pPr>
          <a:endParaRPr lang="en-US"/>
        </a:p>
      </dgm:t>
    </dgm:pt>
    <dgm:pt modelId="{DF1B89E1-650C-437D-90E0-8CD101CB6814}">
      <dgm:prSet/>
      <dgm:spPr/>
      <dgm:t>
        <a:bodyPr/>
        <a:lstStyle/>
        <a:p>
          <a:pPr>
            <a:lnSpc>
              <a:spcPct val="100000"/>
            </a:lnSpc>
            <a:defRPr cap="all"/>
          </a:pPr>
          <a:r>
            <a:rPr lang="en-US" b="1"/>
            <a:t>Key Message:</a:t>
          </a:r>
          <a:br>
            <a:rPr lang="en-US"/>
          </a:br>
          <a:r>
            <a:rPr lang="en-US"/>
            <a:t>Proper training and confidence make farming </a:t>
          </a:r>
          <a:r>
            <a:rPr lang="en-US" b="1"/>
            <a:t>profitable and empowering.</a:t>
          </a:r>
          <a:endParaRPr lang="en-US"/>
        </a:p>
      </dgm:t>
    </dgm:pt>
    <dgm:pt modelId="{C8AEC54B-1904-429D-A4DD-2CCACF749B4C}" type="parTrans" cxnId="{62B7A4E7-4F8E-40F9-8D33-597781954020}">
      <dgm:prSet/>
      <dgm:spPr/>
      <dgm:t>
        <a:bodyPr/>
        <a:lstStyle/>
        <a:p>
          <a:endParaRPr lang="en-US"/>
        </a:p>
      </dgm:t>
    </dgm:pt>
    <dgm:pt modelId="{C67ABE41-71DE-4F68-AFED-C35FE30BA2DE}" type="sibTrans" cxnId="{62B7A4E7-4F8E-40F9-8D33-597781954020}">
      <dgm:prSet/>
      <dgm:spPr/>
      <dgm:t>
        <a:bodyPr/>
        <a:lstStyle/>
        <a:p>
          <a:endParaRPr lang="en-US"/>
        </a:p>
      </dgm:t>
    </dgm:pt>
    <dgm:pt modelId="{99B1C240-C45C-4064-AAE5-DCB4B6C5CC2E}" type="pres">
      <dgm:prSet presAssocID="{E60C29D8-FB63-4042-BD2A-3E20BD0EE884}" presName="root" presStyleCnt="0">
        <dgm:presLayoutVars>
          <dgm:dir/>
          <dgm:resizeHandles val="exact"/>
        </dgm:presLayoutVars>
      </dgm:prSet>
      <dgm:spPr/>
    </dgm:pt>
    <dgm:pt modelId="{1E25EE12-8210-48AB-8139-EC21B755A2F4}" type="pres">
      <dgm:prSet presAssocID="{4AA36686-C813-4FD5-A46F-F2388A1B5BB7}" presName="compNode" presStyleCnt="0"/>
      <dgm:spPr/>
    </dgm:pt>
    <dgm:pt modelId="{D70F76FF-E4F9-43F2-B084-8B35A9D04257}" type="pres">
      <dgm:prSet presAssocID="{4AA36686-C813-4FD5-A46F-F2388A1B5BB7}" presName="iconBgRect" presStyleLbl="bgShp" presStyleIdx="0" presStyleCnt="5"/>
      <dgm:spPr/>
    </dgm:pt>
    <dgm:pt modelId="{5A9B4E0A-62A1-479D-9FCE-3382FFCB8180}" type="pres">
      <dgm:prSet presAssocID="{4AA36686-C813-4FD5-A46F-F2388A1B5BB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rn"/>
        </a:ext>
      </dgm:extLst>
    </dgm:pt>
    <dgm:pt modelId="{3D0B77B2-D991-410A-A358-4990FA1FF524}" type="pres">
      <dgm:prSet presAssocID="{4AA36686-C813-4FD5-A46F-F2388A1B5BB7}" presName="spaceRect" presStyleCnt="0"/>
      <dgm:spPr/>
    </dgm:pt>
    <dgm:pt modelId="{5533834C-FBC4-465A-92D4-D792280ED21A}" type="pres">
      <dgm:prSet presAssocID="{4AA36686-C813-4FD5-A46F-F2388A1B5BB7}" presName="textRect" presStyleLbl="revTx" presStyleIdx="0" presStyleCnt="5">
        <dgm:presLayoutVars>
          <dgm:chMax val="1"/>
          <dgm:chPref val="1"/>
        </dgm:presLayoutVars>
      </dgm:prSet>
      <dgm:spPr/>
    </dgm:pt>
    <dgm:pt modelId="{5581739D-F31E-4E28-8B60-EFC00E135533}" type="pres">
      <dgm:prSet presAssocID="{F56F83C1-AA03-494D-A287-678E74300FFD}" presName="sibTrans" presStyleCnt="0"/>
      <dgm:spPr/>
    </dgm:pt>
    <dgm:pt modelId="{2168ABDD-ACF9-488F-88D3-D572B74D2358}" type="pres">
      <dgm:prSet presAssocID="{347361A4-C19F-4136-9CE1-DC3BE495A4DC}" presName="compNode" presStyleCnt="0"/>
      <dgm:spPr/>
    </dgm:pt>
    <dgm:pt modelId="{B79FCEA6-15DF-4620-A0C9-EB436488CB1D}" type="pres">
      <dgm:prSet presAssocID="{347361A4-C19F-4136-9CE1-DC3BE495A4DC}" presName="iconBgRect" presStyleLbl="bgShp" presStyleIdx="1" presStyleCnt="5"/>
      <dgm:spPr/>
    </dgm:pt>
    <dgm:pt modelId="{C66E0606-FB89-41AE-88DF-3DC28B24D72A}" type="pres">
      <dgm:prSet presAssocID="{347361A4-C19F-4136-9CE1-DC3BE495A4DC}"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cientist"/>
        </a:ext>
      </dgm:extLst>
    </dgm:pt>
    <dgm:pt modelId="{F9F5D84F-985C-4A5F-93E3-7CB7ACD3F057}" type="pres">
      <dgm:prSet presAssocID="{347361A4-C19F-4136-9CE1-DC3BE495A4DC}" presName="spaceRect" presStyleCnt="0"/>
      <dgm:spPr/>
    </dgm:pt>
    <dgm:pt modelId="{AB9EDEEB-64BF-4F49-9270-E63D68E7EC43}" type="pres">
      <dgm:prSet presAssocID="{347361A4-C19F-4136-9CE1-DC3BE495A4DC}" presName="textRect" presStyleLbl="revTx" presStyleIdx="1" presStyleCnt="5">
        <dgm:presLayoutVars>
          <dgm:chMax val="1"/>
          <dgm:chPref val="1"/>
        </dgm:presLayoutVars>
      </dgm:prSet>
      <dgm:spPr/>
    </dgm:pt>
    <dgm:pt modelId="{DDB8BF83-51AD-4A7F-8BE8-206B6061B294}" type="pres">
      <dgm:prSet presAssocID="{E42652D7-5B23-4BBE-8333-59C5F31988E3}" presName="sibTrans" presStyleCnt="0"/>
      <dgm:spPr/>
    </dgm:pt>
    <dgm:pt modelId="{22BB2BB8-7589-4CD7-82F9-897D235C2DFC}" type="pres">
      <dgm:prSet presAssocID="{A1E32BF8-E39B-458A-871D-2AC6D9C03FA1}" presName="compNode" presStyleCnt="0"/>
      <dgm:spPr/>
    </dgm:pt>
    <dgm:pt modelId="{75A1523C-F990-4B54-BF86-AA247BA85020}" type="pres">
      <dgm:prSet presAssocID="{A1E32BF8-E39B-458A-871D-2AC6D9C03FA1}" presName="iconBgRect" presStyleLbl="bgShp" presStyleIdx="2" presStyleCnt="5"/>
      <dgm:spPr/>
    </dgm:pt>
    <dgm:pt modelId="{109F5917-6B09-4FDA-AAB4-7AC37FAA4355}" type="pres">
      <dgm:prSet presAssocID="{A1E32BF8-E39B-458A-871D-2AC6D9C03FA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eeds"/>
        </a:ext>
      </dgm:extLst>
    </dgm:pt>
    <dgm:pt modelId="{E3454D08-DC02-414E-90AF-149BAE3118BD}" type="pres">
      <dgm:prSet presAssocID="{A1E32BF8-E39B-458A-871D-2AC6D9C03FA1}" presName="spaceRect" presStyleCnt="0"/>
      <dgm:spPr/>
    </dgm:pt>
    <dgm:pt modelId="{55C1A181-D846-4BA2-8608-3189F3CEA1C9}" type="pres">
      <dgm:prSet presAssocID="{A1E32BF8-E39B-458A-871D-2AC6D9C03FA1}" presName="textRect" presStyleLbl="revTx" presStyleIdx="2" presStyleCnt="5">
        <dgm:presLayoutVars>
          <dgm:chMax val="1"/>
          <dgm:chPref val="1"/>
        </dgm:presLayoutVars>
      </dgm:prSet>
      <dgm:spPr/>
    </dgm:pt>
    <dgm:pt modelId="{F503BFAB-7452-41A0-921D-F9E8B089E087}" type="pres">
      <dgm:prSet presAssocID="{075629A1-8386-46E7-85DE-D7ABAEF1B874}" presName="sibTrans" presStyleCnt="0"/>
      <dgm:spPr/>
    </dgm:pt>
    <dgm:pt modelId="{13EC04E8-5BEA-4495-9FFB-8039AF3F8F84}" type="pres">
      <dgm:prSet presAssocID="{2FD3347D-900F-44D2-B6D2-BD85A89DFCBC}" presName="compNode" presStyleCnt="0"/>
      <dgm:spPr/>
    </dgm:pt>
    <dgm:pt modelId="{951F97B7-DC0B-4821-AA9B-C35ED77CAFF5}" type="pres">
      <dgm:prSet presAssocID="{2FD3347D-900F-44D2-B6D2-BD85A89DFCBC}" presName="iconBgRect" presStyleLbl="bgShp" presStyleIdx="3" presStyleCnt="5"/>
      <dgm:spPr/>
    </dgm:pt>
    <dgm:pt modelId="{77C91D99-B9FB-4FA4-B1F2-A06B410F91EC}" type="pres">
      <dgm:prSet presAssocID="{2FD3347D-900F-44D2-B6D2-BD85A89DFCB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roup Success"/>
        </a:ext>
      </dgm:extLst>
    </dgm:pt>
    <dgm:pt modelId="{0BA1AC3D-B2D6-4343-84F3-F3D5BAA97EEE}" type="pres">
      <dgm:prSet presAssocID="{2FD3347D-900F-44D2-B6D2-BD85A89DFCBC}" presName="spaceRect" presStyleCnt="0"/>
      <dgm:spPr/>
    </dgm:pt>
    <dgm:pt modelId="{C2F15309-41A3-448B-B0E0-05538340CAFE}" type="pres">
      <dgm:prSet presAssocID="{2FD3347D-900F-44D2-B6D2-BD85A89DFCBC}" presName="textRect" presStyleLbl="revTx" presStyleIdx="3" presStyleCnt="5">
        <dgm:presLayoutVars>
          <dgm:chMax val="1"/>
          <dgm:chPref val="1"/>
        </dgm:presLayoutVars>
      </dgm:prSet>
      <dgm:spPr/>
    </dgm:pt>
    <dgm:pt modelId="{D3A75F0E-8F0E-4978-9447-F3DF77106A0A}" type="pres">
      <dgm:prSet presAssocID="{5B1E220E-73B4-49FD-A7B6-27A9DE5110BA}" presName="sibTrans" presStyleCnt="0"/>
      <dgm:spPr/>
    </dgm:pt>
    <dgm:pt modelId="{32795B2F-89B8-4F9F-91D7-4CDAB2A5C688}" type="pres">
      <dgm:prSet presAssocID="{DF1B89E1-650C-437D-90E0-8CD101CB6814}" presName="compNode" presStyleCnt="0"/>
      <dgm:spPr/>
    </dgm:pt>
    <dgm:pt modelId="{1C4DD23F-5B4F-4E5B-98F8-BE5108AACED4}" type="pres">
      <dgm:prSet presAssocID="{DF1B89E1-650C-437D-90E0-8CD101CB6814}" presName="iconBgRect" presStyleLbl="bgShp" presStyleIdx="4" presStyleCnt="5"/>
      <dgm:spPr/>
    </dgm:pt>
    <dgm:pt modelId="{C14F8D21-A58B-450C-B552-C60D240792FA}" type="pres">
      <dgm:prSet presAssocID="{DF1B89E1-650C-437D-90E0-8CD101CB681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egaphone"/>
        </a:ext>
      </dgm:extLst>
    </dgm:pt>
    <dgm:pt modelId="{0ECB0336-5534-4ADA-8103-4DB3A902EAC4}" type="pres">
      <dgm:prSet presAssocID="{DF1B89E1-650C-437D-90E0-8CD101CB6814}" presName="spaceRect" presStyleCnt="0"/>
      <dgm:spPr/>
    </dgm:pt>
    <dgm:pt modelId="{0E1D1605-5F2C-441F-B403-1D08CF1719EC}" type="pres">
      <dgm:prSet presAssocID="{DF1B89E1-650C-437D-90E0-8CD101CB6814}" presName="textRect" presStyleLbl="revTx" presStyleIdx="4" presStyleCnt="5">
        <dgm:presLayoutVars>
          <dgm:chMax val="1"/>
          <dgm:chPref val="1"/>
        </dgm:presLayoutVars>
      </dgm:prSet>
      <dgm:spPr/>
    </dgm:pt>
  </dgm:ptLst>
  <dgm:cxnLst>
    <dgm:cxn modelId="{36A15405-6BE6-48FD-9198-A62E788ACAD6}" srcId="{E60C29D8-FB63-4042-BD2A-3E20BD0EE884}" destId="{347361A4-C19F-4136-9CE1-DC3BE495A4DC}" srcOrd="1" destOrd="0" parTransId="{405C8FE0-3170-4699-8A37-900F303C6645}" sibTransId="{E42652D7-5B23-4BBE-8333-59C5F31988E3}"/>
    <dgm:cxn modelId="{4B29F00A-34E9-4F66-AD57-661FECF9B35B}" srcId="{E60C29D8-FB63-4042-BD2A-3E20BD0EE884}" destId="{4AA36686-C813-4FD5-A46F-F2388A1B5BB7}" srcOrd="0" destOrd="0" parTransId="{9FD9D817-99DC-4DF0-85C0-B5917915B6CF}" sibTransId="{F56F83C1-AA03-494D-A287-678E74300FFD}"/>
    <dgm:cxn modelId="{D94C6014-5AAB-4FCF-B249-DE9135003DBF}" type="presOf" srcId="{A1E32BF8-E39B-458A-871D-2AC6D9C03FA1}" destId="{55C1A181-D846-4BA2-8608-3189F3CEA1C9}" srcOrd="0" destOrd="0" presId="urn:microsoft.com/office/officeart/2018/5/layout/IconCircleLabelList"/>
    <dgm:cxn modelId="{00236219-ED07-4013-9314-C3A0E21CB5CF}" srcId="{E60C29D8-FB63-4042-BD2A-3E20BD0EE884}" destId="{2FD3347D-900F-44D2-B6D2-BD85A89DFCBC}" srcOrd="3" destOrd="0" parTransId="{E6B76A2E-C383-45B2-BADA-7BC4344794B1}" sibTransId="{5B1E220E-73B4-49FD-A7B6-27A9DE5110BA}"/>
    <dgm:cxn modelId="{F05F7482-64A4-4276-A964-04A4A00E7189}" type="presOf" srcId="{4AA36686-C813-4FD5-A46F-F2388A1B5BB7}" destId="{5533834C-FBC4-465A-92D4-D792280ED21A}" srcOrd="0" destOrd="0" presId="urn:microsoft.com/office/officeart/2018/5/layout/IconCircleLabelList"/>
    <dgm:cxn modelId="{709A9C8A-ED52-422E-B34D-6CCFF0C38F14}" type="presOf" srcId="{DF1B89E1-650C-437D-90E0-8CD101CB6814}" destId="{0E1D1605-5F2C-441F-B403-1D08CF1719EC}" srcOrd="0" destOrd="0" presId="urn:microsoft.com/office/officeart/2018/5/layout/IconCircleLabelList"/>
    <dgm:cxn modelId="{28C96198-29F7-47B5-9941-6D813D900F55}" type="presOf" srcId="{347361A4-C19F-4136-9CE1-DC3BE495A4DC}" destId="{AB9EDEEB-64BF-4F49-9270-E63D68E7EC43}" srcOrd="0" destOrd="0" presId="urn:microsoft.com/office/officeart/2018/5/layout/IconCircleLabelList"/>
    <dgm:cxn modelId="{13E9DBA4-0894-43F3-A065-151C225B5880}" type="presOf" srcId="{E60C29D8-FB63-4042-BD2A-3E20BD0EE884}" destId="{99B1C240-C45C-4064-AAE5-DCB4B6C5CC2E}" srcOrd="0" destOrd="0" presId="urn:microsoft.com/office/officeart/2018/5/layout/IconCircleLabelList"/>
    <dgm:cxn modelId="{32CE97DB-C975-4EC4-AF6C-D4A5FC8B92D3}" type="presOf" srcId="{2FD3347D-900F-44D2-B6D2-BD85A89DFCBC}" destId="{C2F15309-41A3-448B-B0E0-05538340CAFE}" srcOrd="0" destOrd="0" presId="urn:microsoft.com/office/officeart/2018/5/layout/IconCircleLabelList"/>
    <dgm:cxn modelId="{2BA072E0-19F6-46E0-923D-6D8BD525569E}" srcId="{E60C29D8-FB63-4042-BD2A-3E20BD0EE884}" destId="{A1E32BF8-E39B-458A-871D-2AC6D9C03FA1}" srcOrd="2" destOrd="0" parTransId="{682B49E3-E209-4F2D-B9B1-A9FCCA396D90}" sibTransId="{075629A1-8386-46E7-85DE-D7ABAEF1B874}"/>
    <dgm:cxn modelId="{62B7A4E7-4F8E-40F9-8D33-597781954020}" srcId="{E60C29D8-FB63-4042-BD2A-3E20BD0EE884}" destId="{DF1B89E1-650C-437D-90E0-8CD101CB6814}" srcOrd="4" destOrd="0" parTransId="{C8AEC54B-1904-429D-A4DD-2CCACF749B4C}" sibTransId="{C67ABE41-71DE-4F68-AFED-C35FE30BA2DE}"/>
    <dgm:cxn modelId="{E9F86BE1-21BC-4146-B5D2-B500E6CE9A8C}" type="presParOf" srcId="{99B1C240-C45C-4064-AAE5-DCB4B6C5CC2E}" destId="{1E25EE12-8210-48AB-8139-EC21B755A2F4}" srcOrd="0" destOrd="0" presId="urn:microsoft.com/office/officeart/2018/5/layout/IconCircleLabelList"/>
    <dgm:cxn modelId="{45E9ED18-A995-4F61-A365-5F8E38E2A109}" type="presParOf" srcId="{1E25EE12-8210-48AB-8139-EC21B755A2F4}" destId="{D70F76FF-E4F9-43F2-B084-8B35A9D04257}" srcOrd="0" destOrd="0" presId="urn:microsoft.com/office/officeart/2018/5/layout/IconCircleLabelList"/>
    <dgm:cxn modelId="{5C361DC4-744A-4652-9AE6-9834BA448F39}" type="presParOf" srcId="{1E25EE12-8210-48AB-8139-EC21B755A2F4}" destId="{5A9B4E0A-62A1-479D-9FCE-3382FFCB8180}" srcOrd="1" destOrd="0" presId="urn:microsoft.com/office/officeart/2018/5/layout/IconCircleLabelList"/>
    <dgm:cxn modelId="{F84AAADE-B2E1-4A5E-8DF5-A3247AE64E15}" type="presParOf" srcId="{1E25EE12-8210-48AB-8139-EC21B755A2F4}" destId="{3D0B77B2-D991-410A-A358-4990FA1FF524}" srcOrd="2" destOrd="0" presId="urn:microsoft.com/office/officeart/2018/5/layout/IconCircleLabelList"/>
    <dgm:cxn modelId="{84C0EE8B-6CAC-40EB-A219-4D9F79D34AF9}" type="presParOf" srcId="{1E25EE12-8210-48AB-8139-EC21B755A2F4}" destId="{5533834C-FBC4-465A-92D4-D792280ED21A}" srcOrd="3" destOrd="0" presId="urn:microsoft.com/office/officeart/2018/5/layout/IconCircleLabelList"/>
    <dgm:cxn modelId="{95F4D952-A94E-4371-A32A-E87056EF6EBA}" type="presParOf" srcId="{99B1C240-C45C-4064-AAE5-DCB4B6C5CC2E}" destId="{5581739D-F31E-4E28-8B60-EFC00E135533}" srcOrd="1" destOrd="0" presId="urn:microsoft.com/office/officeart/2018/5/layout/IconCircleLabelList"/>
    <dgm:cxn modelId="{C9884653-9DD0-421F-8B77-BEED5F70BAB7}" type="presParOf" srcId="{99B1C240-C45C-4064-AAE5-DCB4B6C5CC2E}" destId="{2168ABDD-ACF9-488F-88D3-D572B74D2358}" srcOrd="2" destOrd="0" presId="urn:microsoft.com/office/officeart/2018/5/layout/IconCircleLabelList"/>
    <dgm:cxn modelId="{8819FADA-8292-4A4C-96CF-80149C132F32}" type="presParOf" srcId="{2168ABDD-ACF9-488F-88D3-D572B74D2358}" destId="{B79FCEA6-15DF-4620-A0C9-EB436488CB1D}" srcOrd="0" destOrd="0" presId="urn:microsoft.com/office/officeart/2018/5/layout/IconCircleLabelList"/>
    <dgm:cxn modelId="{F46401CB-09F9-49FB-8AC9-ED594FEFCBCD}" type="presParOf" srcId="{2168ABDD-ACF9-488F-88D3-D572B74D2358}" destId="{C66E0606-FB89-41AE-88DF-3DC28B24D72A}" srcOrd="1" destOrd="0" presId="urn:microsoft.com/office/officeart/2018/5/layout/IconCircleLabelList"/>
    <dgm:cxn modelId="{45F92196-F2CE-4A24-9610-763FA9A8A222}" type="presParOf" srcId="{2168ABDD-ACF9-488F-88D3-D572B74D2358}" destId="{F9F5D84F-985C-4A5F-93E3-7CB7ACD3F057}" srcOrd="2" destOrd="0" presId="urn:microsoft.com/office/officeart/2018/5/layout/IconCircleLabelList"/>
    <dgm:cxn modelId="{2A97E8AC-4329-422D-9C87-8C2A86041824}" type="presParOf" srcId="{2168ABDD-ACF9-488F-88D3-D572B74D2358}" destId="{AB9EDEEB-64BF-4F49-9270-E63D68E7EC43}" srcOrd="3" destOrd="0" presId="urn:microsoft.com/office/officeart/2018/5/layout/IconCircleLabelList"/>
    <dgm:cxn modelId="{F2C91A9D-0FA7-4C55-9A96-1CF330A26D00}" type="presParOf" srcId="{99B1C240-C45C-4064-AAE5-DCB4B6C5CC2E}" destId="{DDB8BF83-51AD-4A7F-8BE8-206B6061B294}" srcOrd="3" destOrd="0" presId="urn:microsoft.com/office/officeart/2018/5/layout/IconCircleLabelList"/>
    <dgm:cxn modelId="{85362AB1-0085-4423-AAE8-46CC350660BB}" type="presParOf" srcId="{99B1C240-C45C-4064-AAE5-DCB4B6C5CC2E}" destId="{22BB2BB8-7589-4CD7-82F9-897D235C2DFC}" srcOrd="4" destOrd="0" presId="urn:microsoft.com/office/officeart/2018/5/layout/IconCircleLabelList"/>
    <dgm:cxn modelId="{84247D36-A1D1-42E1-9318-6C0F65EAB2E8}" type="presParOf" srcId="{22BB2BB8-7589-4CD7-82F9-897D235C2DFC}" destId="{75A1523C-F990-4B54-BF86-AA247BA85020}" srcOrd="0" destOrd="0" presId="urn:microsoft.com/office/officeart/2018/5/layout/IconCircleLabelList"/>
    <dgm:cxn modelId="{D0C6E61A-86E1-4754-8E71-F2EE63D75B82}" type="presParOf" srcId="{22BB2BB8-7589-4CD7-82F9-897D235C2DFC}" destId="{109F5917-6B09-4FDA-AAB4-7AC37FAA4355}" srcOrd="1" destOrd="0" presId="urn:microsoft.com/office/officeart/2018/5/layout/IconCircleLabelList"/>
    <dgm:cxn modelId="{8EF88E08-545D-4D68-9443-9BA62431D828}" type="presParOf" srcId="{22BB2BB8-7589-4CD7-82F9-897D235C2DFC}" destId="{E3454D08-DC02-414E-90AF-149BAE3118BD}" srcOrd="2" destOrd="0" presId="urn:microsoft.com/office/officeart/2018/5/layout/IconCircleLabelList"/>
    <dgm:cxn modelId="{1B354C19-6AFD-422F-B2A5-5B9C108B9574}" type="presParOf" srcId="{22BB2BB8-7589-4CD7-82F9-897D235C2DFC}" destId="{55C1A181-D846-4BA2-8608-3189F3CEA1C9}" srcOrd="3" destOrd="0" presId="urn:microsoft.com/office/officeart/2018/5/layout/IconCircleLabelList"/>
    <dgm:cxn modelId="{802B41BA-1102-41D6-93B7-1D19FEA38D55}" type="presParOf" srcId="{99B1C240-C45C-4064-AAE5-DCB4B6C5CC2E}" destId="{F503BFAB-7452-41A0-921D-F9E8B089E087}" srcOrd="5" destOrd="0" presId="urn:microsoft.com/office/officeart/2018/5/layout/IconCircleLabelList"/>
    <dgm:cxn modelId="{B3013A3E-9EC0-43B5-80E0-CB0C4BB1F6DE}" type="presParOf" srcId="{99B1C240-C45C-4064-AAE5-DCB4B6C5CC2E}" destId="{13EC04E8-5BEA-4495-9FFB-8039AF3F8F84}" srcOrd="6" destOrd="0" presId="urn:microsoft.com/office/officeart/2018/5/layout/IconCircleLabelList"/>
    <dgm:cxn modelId="{A4CEA76E-7D92-4E78-8E10-D1498901A05A}" type="presParOf" srcId="{13EC04E8-5BEA-4495-9FFB-8039AF3F8F84}" destId="{951F97B7-DC0B-4821-AA9B-C35ED77CAFF5}" srcOrd="0" destOrd="0" presId="urn:microsoft.com/office/officeart/2018/5/layout/IconCircleLabelList"/>
    <dgm:cxn modelId="{F945B1E2-CF05-4D69-AE15-D94CC8800838}" type="presParOf" srcId="{13EC04E8-5BEA-4495-9FFB-8039AF3F8F84}" destId="{77C91D99-B9FB-4FA4-B1F2-A06B410F91EC}" srcOrd="1" destOrd="0" presId="urn:microsoft.com/office/officeart/2018/5/layout/IconCircleLabelList"/>
    <dgm:cxn modelId="{645B9783-B247-456B-ACB7-9585EFF9FBD2}" type="presParOf" srcId="{13EC04E8-5BEA-4495-9FFB-8039AF3F8F84}" destId="{0BA1AC3D-B2D6-4343-84F3-F3D5BAA97EEE}" srcOrd="2" destOrd="0" presId="urn:microsoft.com/office/officeart/2018/5/layout/IconCircleLabelList"/>
    <dgm:cxn modelId="{A37A6F98-7498-4365-BC48-0C926596F855}" type="presParOf" srcId="{13EC04E8-5BEA-4495-9FFB-8039AF3F8F84}" destId="{C2F15309-41A3-448B-B0E0-05538340CAFE}" srcOrd="3" destOrd="0" presId="urn:microsoft.com/office/officeart/2018/5/layout/IconCircleLabelList"/>
    <dgm:cxn modelId="{ED148F51-32E1-48BA-AB5F-C4D1454DB485}" type="presParOf" srcId="{99B1C240-C45C-4064-AAE5-DCB4B6C5CC2E}" destId="{D3A75F0E-8F0E-4978-9447-F3DF77106A0A}" srcOrd="7" destOrd="0" presId="urn:microsoft.com/office/officeart/2018/5/layout/IconCircleLabelList"/>
    <dgm:cxn modelId="{F0C48CE3-93A4-4F14-941E-E7CD7A31F35B}" type="presParOf" srcId="{99B1C240-C45C-4064-AAE5-DCB4B6C5CC2E}" destId="{32795B2F-89B8-4F9F-91D7-4CDAB2A5C688}" srcOrd="8" destOrd="0" presId="urn:microsoft.com/office/officeart/2018/5/layout/IconCircleLabelList"/>
    <dgm:cxn modelId="{D7414F4D-7EEE-4CE2-B8A8-1ACCE85AAE84}" type="presParOf" srcId="{32795B2F-89B8-4F9F-91D7-4CDAB2A5C688}" destId="{1C4DD23F-5B4F-4E5B-98F8-BE5108AACED4}" srcOrd="0" destOrd="0" presId="urn:microsoft.com/office/officeart/2018/5/layout/IconCircleLabelList"/>
    <dgm:cxn modelId="{6794E5C4-A225-4609-AA3D-F07FA32A5C24}" type="presParOf" srcId="{32795B2F-89B8-4F9F-91D7-4CDAB2A5C688}" destId="{C14F8D21-A58B-450C-B552-C60D240792FA}" srcOrd="1" destOrd="0" presId="urn:microsoft.com/office/officeart/2018/5/layout/IconCircleLabelList"/>
    <dgm:cxn modelId="{A550F0C7-496C-4C5C-B34D-946BD6A17F4B}" type="presParOf" srcId="{32795B2F-89B8-4F9F-91D7-4CDAB2A5C688}" destId="{0ECB0336-5534-4ADA-8103-4DB3A902EAC4}" srcOrd="2" destOrd="0" presId="urn:microsoft.com/office/officeart/2018/5/layout/IconCircleLabelList"/>
    <dgm:cxn modelId="{FC25486E-500A-4127-B2DD-C7D0E65EEED4}" type="presParOf" srcId="{32795B2F-89B8-4F9F-91D7-4CDAB2A5C688}" destId="{0E1D1605-5F2C-441F-B403-1D08CF1719E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F9397C-B1FF-45DB-874E-708A83A18F22}"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55CD1CF3-17E7-469B-9F76-4CD25ED788A5}">
      <dgm:prSet/>
      <dgm:spPr/>
      <dgm:t>
        <a:bodyPr/>
        <a:lstStyle/>
        <a:p>
          <a:r>
            <a:rPr lang="en-IN"/>
            <a:t>Khanderaopura village (Padra block of Vadodara District, Gujarat)is a village having population of 1500 having 185 households.</a:t>
          </a:r>
          <a:endParaRPr lang="en-US"/>
        </a:p>
      </dgm:t>
    </dgm:pt>
    <dgm:pt modelId="{F80D2082-65DC-420A-BE2C-3E6874F1061C}" type="parTrans" cxnId="{E775F0CD-5119-4386-BE1C-795FE4238935}">
      <dgm:prSet/>
      <dgm:spPr/>
      <dgm:t>
        <a:bodyPr/>
        <a:lstStyle/>
        <a:p>
          <a:endParaRPr lang="en-US"/>
        </a:p>
      </dgm:t>
    </dgm:pt>
    <dgm:pt modelId="{60191667-366F-4CC9-BDB3-7245AA117129}" type="sibTrans" cxnId="{E775F0CD-5119-4386-BE1C-795FE4238935}">
      <dgm:prSet/>
      <dgm:spPr/>
      <dgm:t>
        <a:bodyPr/>
        <a:lstStyle/>
        <a:p>
          <a:endParaRPr lang="en-US"/>
        </a:p>
      </dgm:t>
    </dgm:pt>
    <dgm:pt modelId="{26AF4B08-0783-4F59-B078-8F8FA84DC098}">
      <dgm:prSet/>
      <dgm:spPr/>
      <dgm:t>
        <a:bodyPr/>
        <a:lstStyle/>
        <a:p>
          <a:r>
            <a:rPr lang="en-IN" dirty="0"/>
            <a:t>In 2016 this village had an outbreak of Cholera and it earned a bad </a:t>
          </a:r>
          <a:r>
            <a:rPr lang="en-IN" dirty="0" err="1"/>
            <a:t>name.It</a:t>
          </a:r>
          <a:r>
            <a:rPr lang="en-IN" dirty="0"/>
            <a:t> remained focus of media for a long period. Shroff Foundation Trust was requested to look in to the problems of sanitation &amp; hygiene of this village.</a:t>
          </a:r>
          <a:endParaRPr lang="en-US" dirty="0"/>
        </a:p>
      </dgm:t>
    </dgm:pt>
    <dgm:pt modelId="{306AEAA9-7F12-448E-AED2-668E49FFC07B}" type="parTrans" cxnId="{FFBCAE05-84BC-4FFE-9B78-F0286C9A4C09}">
      <dgm:prSet/>
      <dgm:spPr/>
      <dgm:t>
        <a:bodyPr/>
        <a:lstStyle/>
        <a:p>
          <a:endParaRPr lang="en-US"/>
        </a:p>
      </dgm:t>
    </dgm:pt>
    <dgm:pt modelId="{5FA44CAD-25E4-44BA-BB1B-B48F8CB9D379}" type="sibTrans" cxnId="{FFBCAE05-84BC-4FFE-9B78-F0286C9A4C09}">
      <dgm:prSet/>
      <dgm:spPr/>
      <dgm:t>
        <a:bodyPr/>
        <a:lstStyle/>
        <a:p>
          <a:endParaRPr lang="en-US"/>
        </a:p>
      </dgm:t>
    </dgm:pt>
    <dgm:pt modelId="{2429689C-0E17-4FA9-9EBC-6FE29582DAB5}">
      <dgm:prSet/>
      <dgm:spPr/>
      <dgm:t>
        <a:bodyPr/>
        <a:lstStyle/>
        <a:p>
          <a:r>
            <a:rPr lang="en-IN"/>
            <a:t>Thus, it was decided by the village community that this village would need to be qualified for ODF and the drainage line would be repaired to make it functional.</a:t>
          </a:r>
          <a:endParaRPr lang="en-US"/>
        </a:p>
      </dgm:t>
    </dgm:pt>
    <dgm:pt modelId="{2C45FDB3-7BA0-4AFD-832C-B3D1F58CC92E}" type="parTrans" cxnId="{8F8AD92A-C6D1-4FB6-AEFC-3608A404693A}">
      <dgm:prSet/>
      <dgm:spPr/>
      <dgm:t>
        <a:bodyPr/>
        <a:lstStyle/>
        <a:p>
          <a:endParaRPr lang="en-US"/>
        </a:p>
      </dgm:t>
    </dgm:pt>
    <dgm:pt modelId="{B703AD2A-A4B7-48D1-8532-8BF449A7AF60}" type="sibTrans" cxnId="{8F8AD92A-C6D1-4FB6-AEFC-3608A404693A}">
      <dgm:prSet/>
      <dgm:spPr/>
      <dgm:t>
        <a:bodyPr/>
        <a:lstStyle/>
        <a:p>
          <a:endParaRPr lang="en-US"/>
        </a:p>
      </dgm:t>
    </dgm:pt>
    <dgm:pt modelId="{3779DAC8-B5E2-486B-A941-14F7EC5FCFA6}" type="pres">
      <dgm:prSet presAssocID="{3BF9397C-B1FF-45DB-874E-708A83A18F22}" presName="outerComposite" presStyleCnt="0">
        <dgm:presLayoutVars>
          <dgm:chMax val="5"/>
          <dgm:dir/>
          <dgm:resizeHandles val="exact"/>
        </dgm:presLayoutVars>
      </dgm:prSet>
      <dgm:spPr/>
    </dgm:pt>
    <dgm:pt modelId="{AB923626-E218-43F6-A1E1-FDCD0375AB82}" type="pres">
      <dgm:prSet presAssocID="{3BF9397C-B1FF-45DB-874E-708A83A18F22}" presName="dummyMaxCanvas" presStyleCnt="0">
        <dgm:presLayoutVars/>
      </dgm:prSet>
      <dgm:spPr/>
    </dgm:pt>
    <dgm:pt modelId="{816FFDC0-42BD-42F4-9757-8CB6A40F1BC6}" type="pres">
      <dgm:prSet presAssocID="{3BF9397C-B1FF-45DB-874E-708A83A18F22}" presName="ThreeNodes_1" presStyleLbl="node1" presStyleIdx="0" presStyleCnt="3">
        <dgm:presLayoutVars>
          <dgm:bulletEnabled val="1"/>
        </dgm:presLayoutVars>
      </dgm:prSet>
      <dgm:spPr/>
    </dgm:pt>
    <dgm:pt modelId="{E33E20F4-D725-4B32-86F9-8A3D94E0D0B2}" type="pres">
      <dgm:prSet presAssocID="{3BF9397C-B1FF-45DB-874E-708A83A18F22}" presName="ThreeNodes_2" presStyleLbl="node1" presStyleIdx="1" presStyleCnt="3">
        <dgm:presLayoutVars>
          <dgm:bulletEnabled val="1"/>
        </dgm:presLayoutVars>
      </dgm:prSet>
      <dgm:spPr/>
    </dgm:pt>
    <dgm:pt modelId="{1868BE76-AAE3-4056-8502-D6C668FDEECA}" type="pres">
      <dgm:prSet presAssocID="{3BF9397C-B1FF-45DB-874E-708A83A18F22}" presName="ThreeNodes_3" presStyleLbl="node1" presStyleIdx="2" presStyleCnt="3">
        <dgm:presLayoutVars>
          <dgm:bulletEnabled val="1"/>
        </dgm:presLayoutVars>
      </dgm:prSet>
      <dgm:spPr/>
    </dgm:pt>
    <dgm:pt modelId="{1C7D5C92-3B47-4366-8122-691B0ED76BEA}" type="pres">
      <dgm:prSet presAssocID="{3BF9397C-B1FF-45DB-874E-708A83A18F22}" presName="ThreeConn_1-2" presStyleLbl="fgAccFollowNode1" presStyleIdx="0" presStyleCnt="2">
        <dgm:presLayoutVars>
          <dgm:bulletEnabled val="1"/>
        </dgm:presLayoutVars>
      </dgm:prSet>
      <dgm:spPr/>
    </dgm:pt>
    <dgm:pt modelId="{15BB926C-5613-49CF-9FA5-558B74C94067}" type="pres">
      <dgm:prSet presAssocID="{3BF9397C-B1FF-45DB-874E-708A83A18F22}" presName="ThreeConn_2-3" presStyleLbl="fgAccFollowNode1" presStyleIdx="1" presStyleCnt="2">
        <dgm:presLayoutVars>
          <dgm:bulletEnabled val="1"/>
        </dgm:presLayoutVars>
      </dgm:prSet>
      <dgm:spPr/>
    </dgm:pt>
    <dgm:pt modelId="{F05C39A9-D741-46BB-992A-634AAC10A64F}" type="pres">
      <dgm:prSet presAssocID="{3BF9397C-B1FF-45DB-874E-708A83A18F22}" presName="ThreeNodes_1_text" presStyleLbl="node1" presStyleIdx="2" presStyleCnt="3">
        <dgm:presLayoutVars>
          <dgm:bulletEnabled val="1"/>
        </dgm:presLayoutVars>
      </dgm:prSet>
      <dgm:spPr/>
    </dgm:pt>
    <dgm:pt modelId="{0FD15D0E-9874-4AD2-87D1-07F04E30009E}" type="pres">
      <dgm:prSet presAssocID="{3BF9397C-B1FF-45DB-874E-708A83A18F22}" presName="ThreeNodes_2_text" presStyleLbl="node1" presStyleIdx="2" presStyleCnt="3">
        <dgm:presLayoutVars>
          <dgm:bulletEnabled val="1"/>
        </dgm:presLayoutVars>
      </dgm:prSet>
      <dgm:spPr/>
    </dgm:pt>
    <dgm:pt modelId="{358EBC38-011E-49E4-B5F9-35E80202C1C2}" type="pres">
      <dgm:prSet presAssocID="{3BF9397C-B1FF-45DB-874E-708A83A18F22}" presName="ThreeNodes_3_text" presStyleLbl="node1" presStyleIdx="2" presStyleCnt="3">
        <dgm:presLayoutVars>
          <dgm:bulletEnabled val="1"/>
        </dgm:presLayoutVars>
      </dgm:prSet>
      <dgm:spPr/>
    </dgm:pt>
  </dgm:ptLst>
  <dgm:cxnLst>
    <dgm:cxn modelId="{FFBCAE05-84BC-4FFE-9B78-F0286C9A4C09}" srcId="{3BF9397C-B1FF-45DB-874E-708A83A18F22}" destId="{26AF4B08-0783-4F59-B078-8F8FA84DC098}" srcOrd="1" destOrd="0" parTransId="{306AEAA9-7F12-448E-AED2-668E49FFC07B}" sibTransId="{5FA44CAD-25E4-44BA-BB1B-B48F8CB9D379}"/>
    <dgm:cxn modelId="{4CD84F0D-EFD1-4CCF-8631-1E5EEB1763D0}" type="presOf" srcId="{3BF9397C-B1FF-45DB-874E-708A83A18F22}" destId="{3779DAC8-B5E2-486B-A941-14F7EC5FCFA6}" srcOrd="0" destOrd="0" presId="urn:microsoft.com/office/officeart/2005/8/layout/vProcess5"/>
    <dgm:cxn modelId="{8F8AD92A-C6D1-4FB6-AEFC-3608A404693A}" srcId="{3BF9397C-B1FF-45DB-874E-708A83A18F22}" destId="{2429689C-0E17-4FA9-9EBC-6FE29582DAB5}" srcOrd="2" destOrd="0" parTransId="{2C45FDB3-7BA0-4AFD-832C-B3D1F58CC92E}" sibTransId="{B703AD2A-A4B7-48D1-8532-8BF449A7AF60}"/>
    <dgm:cxn modelId="{8A5D6032-C9DE-43F1-944C-B6E8364E2BB5}" type="presOf" srcId="{55CD1CF3-17E7-469B-9F76-4CD25ED788A5}" destId="{F05C39A9-D741-46BB-992A-634AAC10A64F}" srcOrd="1" destOrd="0" presId="urn:microsoft.com/office/officeart/2005/8/layout/vProcess5"/>
    <dgm:cxn modelId="{B1CF8232-65C8-41C9-AD7D-A6288CFC7635}" type="presOf" srcId="{26AF4B08-0783-4F59-B078-8F8FA84DC098}" destId="{E33E20F4-D725-4B32-86F9-8A3D94E0D0B2}" srcOrd="0" destOrd="0" presId="urn:microsoft.com/office/officeart/2005/8/layout/vProcess5"/>
    <dgm:cxn modelId="{8911FA60-ED0B-45F5-B609-CF0FF85A8BBF}" type="presOf" srcId="{26AF4B08-0783-4F59-B078-8F8FA84DC098}" destId="{0FD15D0E-9874-4AD2-87D1-07F04E30009E}" srcOrd="1" destOrd="0" presId="urn:microsoft.com/office/officeart/2005/8/layout/vProcess5"/>
    <dgm:cxn modelId="{0918FB6C-E0E0-4F13-81B8-4BC9D0658561}" type="presOf" srcId="{2429689C-0E17-4FA9-9EBC-6FE29582DAB5}" destId="{1868BE76-AAE3-4056-8502-D6C668FDEECA}" srcOrd="0" destOrd="0" presId="urn:microsoft.com/office/officeart/2005/8/layout/vProcess5"/>
    <dgm:cxn modelId="{EF9D879D-5A95-472E-9089-BEDAB3152651}" type="presOf" srcId="{2429689C-0E17-4FA9-9EBC-6FE29582DAB5}" destId="{358EBC38-011E-49E4-B5F9-35E80202C1C2}" srcOrd="1" destOrd="0" presId="urn:microsoft.com/office/officeart/2005/8/layout/vProcess5"/>
    <dgm:cxn modelId="{3FB807A1-E2A3-48B8-835C-1A6F4BFE3E9E}" type="presOf" srcId="{55CD1CF3-17E7-469B-9F76-4CD25ED788A5}" destId="{816FFDC0-42BD-42F4-9757-8CB6A40F1BC6}" srcOrd="0" destOrd="0" presId="urn:microsoft.com/office/officeart/2005/8/layout/vProcess5"/>
    <dgm:cxn modelId="{ABCCCDB3-CE3C-450B-AB62-03CA81C4F802}" type="presOf" srcId="{5FA44CAD-25E4-44BA-BB1B-B48F8CB9D379}" destId="{15BB926C-5613-49CF-9FA5-558B74C94067}" srcOrd="0" destOrd="0" presId="urn:microsoft.com/office/officeart/2005/8/layout/vProcess5"/>
    <dgm:cxn modelId="{E775F0CD-5119-4386-BE1C-795FE4238935}" srcId="{3BF9397C-B1FF-45DB-874E-708A83A18F22}" destId="{55CD1CF3-17E7-469B-9F76-4CD25ED788A5}" srcOrd="0" destOrd="0" parTransId="{F80D2082-65DC-420A-BE2C-3E6874F1061C}" sibTransId="{60191667-366F-4CC9-BDB3-7245AA117129}"/>
    <dgm:cxn modelId="{72E484F9-3CDC-4A8C-937E-63A7CCD9F10C}" type="presOf" srcId="{60191667-366F-4CC9-BDB3-7245AA117129}" destId="{1C7D5C92-3B47-4366-8122-691B0ED76BEA}" srcOrd="0" destOrd="0" presId="urn:microsoft.com/office/officeart/2005/8/layout/vProcess5"/>
    <dgm:cxn modelId="{8BC202D9-549C-4B2A-8961-76E21AFD27AB}" type="presParOf" srcId="{3779DAC8-B5E2-486B-A941-14F7EC5FCFA6}" destId="{AB923626-E218-43F6-A1E1-FDCD0375AB82}" srcOrd="0" destOrd="0" presId="urn:microsoft.com/office/officeart/2005/8/layout/vProcess5"/>
    <dgm:cxn modelId="{B4E3E0AA-3493-4303-BFDF-6EB4DBED2ECD}" type="presParOf" srcId="{3779DAC8-B5E2-486B-A941-14F7EC5FCFA6}" destId="{816FFDC0-42BD-42F4-9757-8CB6A40F1BC6}" srcOrd="1" destOrd="0" presId="urn:microsoft.com/office/officeart/2005/8/layout/vProcess5"/>
    <dgm:cxn modelId="{7DAAD8BF-3BFB-4E53-93A5-F7D9E1D5F8FE}" type="presParOf" srcId="{3779DAC8-B5E2-486B-A941-14F7EC5FCFA6}" destId="{E33E20F4-D725-4B32-86F9-8A3D94E0D0B2}" srcOrd="2" destOrd="0" presId="urn:microsoft.com/office/officeart/2005/8/layout/vProcess5"/>
    <dgm:cxn modelId="{FA9C87BD-CCEB-4B4D-987E-B84C772E548C}" type="presParOf" srcId="{3779DAC8-B5E2-486B-A941-14F7EC5FCFA6}" destId="{1868BE76-AAE3-4056-8502-D6C668FDEECA}" srcOrd="3" destOrd="0" presId="urn:microsoft.com/office/officeart/2005/8/layout/vProcess5"/>
    <dgm:cxn modelId="{8B56E633-9282-4200-A97A-88BC8E2E4666}" type="presParOf" srcId="{3779DAC8-B5E2-486B-A941-14F7EC5FCFA6}" destId="{1C7D5C92-3B47-4366-8122-691B0ED76BEA}" srcOrd="4" destOrd="0" presId="urn:microsoft.com/office/officeart/2005/8/layout/vProcess5"/>
    <dgm:cxn modelId="{E12D7EEE-0A95-4F8F-AF84-711F0E9D0BED}" type="presParOf" srcId="{3779DAC8-B5E2-486B-A941-14F7EC5FCFA6}" destId="{15BB926C-5613-49CF-9FA5-558B74C94067}" srcOrd="5" destOrd="0" presId="urn:microsoft.com/office/officeart/2005/8/layout/vProcess5"/>
    <dgm:cxn modelId="{32E253FD-6568-4991-BF9D-9D40E143892F}" type="presParOf" srcId="{3779DAC8-B5E2-486B-A941-14F7EC5FCFA6}" destId="{F05C39A9-D741-46BB-992A-634AAC10A64F}" srcOrd="6" destOrd="0" presId="urn:microsoft.com/office/officeart/2005/8/layout/vProcess5"/>
    <dgm:cxn modelId="{278281FB-D6E1-4A47-9C01-0696D137CFA6}" type="presParOf" srcId="{3779DAC8-B5E2-486B-A941-14F7EC5FCFA6}" destId="{0FD15D0E-9874-4AD2-87D1-07F04E30009E}" srcOrd="7" destOrd="0" presId="urn:microsoft.com/office/officeart/2005/8/layout/vProcess5"/>
    <dgm:cxn modelId="{35AD5D34-D552-49EE-9403-2B2452417FDA}" type="presParOf" srcId="{3779DAC8-B5E2-486B-A941-14F7EC5FCFA6}" destId="{358EBC38-011E-49E4-B5F9-35E80202C1C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70E43-DAF8-45CE-9055-ECB594E2AD80}">
      <dsp:nvSpPr>
        <dsp:cNvPr id="0" name=""/>
        <dsp:cNvSpPr/>
      </dsp:nvSpPr>
      <dsp:spPr>
        <a:xfrm>
          <a:off x="0" y="590490"/>
          <a:ext cx="8229600" cy="10901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F83073-3F37-435F-8E24-4D9A6ECA4AA6}">
      <dsp:nvSpPr>
        <dsp:cNvPr id="0" name=""/>
        <dsp:cNvSpPr/>
      </dsp:nvSpPr>
      <dsp:spPr>
        <a:xfrm>
          <a:off x="329766" y="835771"/>
          <a:ext cx="599574" cy="5995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DCCE70-8CFB-41C8-9837-7CA4F65A3005}">
      <dsp:nvSpPr>
        <dsp:cNvPr id="0" name=""/>
        <dsp:cNvSpPr/>
      </dsp:nvSpPr>
      <dsp:spPr>
        <a:xfrm>
          <a:off x="1259107" y="590490"/>
          <a:ext cx="6970492" cy="1090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373" tIns="115373" rIns="115373" bIns="115373" numCol="1" spcCol="1270" anchor="ctr" anchorCtr="0">
          <a:noAutofit/>
        </a:bodyPr>
        <a:lstStyle/>
        <a:p>
          <a:pPr marL="0" lvl="0" indent="0" algn="l" defTabSz="666750">
            <a:lnSpc>
              <a:spcPct val="100000"/>
            </a:lnSpc>
            <a:spcBef>
              <a:spcPct val="0"/>
            </a:spcBef>
            <a:spcAft>
              <a:spcPct val="35000"/>
            </a:spcAft>
            <a:buNone/>
          </a:pPr>
          <a:r>
            <a:rPr lang="en-IN" sz="1500" kern="1200"/>
            <a:t>Alternative low-input farming practices have emerged in India and across the world likely </a:t>
          </a:r>
          <a:r>
            <a:rPr lang="en-IN" sz="1500" b="1" kern="1200"/>
            <a:t>to reduce input costs and higher yields for farmers, chemical-free food for consumers and improved soil fertility. </a:t>
          </a:r>
          <a:endParaRPr lang="en-US" sz="1500" kern="1200"/>
        </a:p>
      </dsp:txBody>
      <dsp:txXfrm>
        <a:off x="1259107" y="590490"/>
        <a:ext cx="6970492" cy="1090136"/>
      </dsp:txXfrm>
    </dsp:sp>
    <dsp:sp modelId="{D9679B00-501C-4EFA-AE31-712525030809}">
      <dsp:nvSpPr>
        <dsp:cNvPr id="0" name=""/>
        <dsp:cNvSpPr/>
      </dsp:nvSpPr>
      <dsp:spPr>
        <a:xfrm>
          <a:off x="0" y="1953160"/>
          <a:ext cx="8229600" cy="109013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3305B0-6646-4D5D-8A43-5D2A29378183}">
      <dsp:nvSpPr>
        <dsp:cNvPr id="0" name=""/>
        <dsp:cNvSpPr/>
      </dsp:nvSpPr>
      <dsp:spPr>
        <a:xfrm>
          <a:off x="329766" y="2198441"/>
          <a:ext cx="599574" cy="5995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DC1CFD-9279-4914-813D-34C5B1E7D1BA}">
      <dsp:nvSpPr>
        <dsp:cNvPr id="0" name=""/>
        <dsp:cNvSpPr/>
      </dsp:nvSpPr>
      <dsp:spPr>
        <a:xfrm>
          <a:off x="1259107" y="1953160"/>
          <a:ext cx="6970492" cy="1090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373" tIns="115373" rIns="115373" bIns="115373" numCol="1" spcCol="1270" anchor="ctr" anchorCtr="0">
          <a:noAutofit/>
        </a:bodyPr>
        <a:lstStyle/>
        <a:p>
          <a:pPr marL="0" lvl="0" indent="0" algn="l" defTabSz="666750">
            <a:lnSpc>
              <a:spcPct val="100000"/>
            </a:lnSpc>
            <a:spcBef>
              <a:spcPct val="0"/>
            </a:spcBef>
            <a:spcAft>
              <a:spcPct val="35000"/>
            </a:spcAft>
            <a:buNone/>
          </a:pPr>
          <a:r>
            <a:rPr lang="en-IN" sz="1500" b="1" kern="1200"/>
            <a:t>Natural Farming is one such low-input, climate-resilient farming </a:t>
          </a:r>
          <a:r>
            <a:rPr lang="en-IN" sz="1500" kern="1200"/>
            <a:t>that inspires farmers to use low-cost and locally-sourced and available inputs, eliminating the use of artificial/chemical fertilisers and industrial pesticides.</a:t>
          </a:r>
          <a:endParaRPr lang="en-US" sz="1500" kern="1200"/>
        </a:p>
      </dsp:txBody>
      <dsp:txXfrm>
        <a:off x="1259107" y="1953160"/>
        <a:ext cx="6970492" cy="1090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999E84-EA16-45E7-A4EF-8603DD16CE4D}">
      <dsp:nvSpPr>
        <dsp:cNvPr id="0" name=""/>
        <dsp:cNvSpPr/>
      </dsp:nvSpPr>
      <dsp:spPr>
        <a:xfrm>
          <a:off x="0" y="4086"/>
          <a:ext cx="4978400" cy="8454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8BFC18-6ED0-400A-B223-4BBC639E6FA7}">
      <dsp:nvSpPr>
        <dsp:cNvPr id="0" name=""/>
        <dsp:cNvSpPr/>
      </dsp:nvSpPr>
      <dsp:spPr>
        <a:xfrm>
          <a:off x="255743" y="194309"/>
          <a:ext cx="465443" cy="4649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22D31F-8A55-4F6A-90D9-243AE54651CB}">
      <dsp:nvSpPr>
        <dsp:cNvPr id="0" name=""/>
        <dsp:cNvSpPr/>
      </dsp:nvSpPr>
      <dsp:spPr>
        <a:xfrm>
          <a:off x="976931" y="4086"/>
          <a:ext cx="3942788" cy="95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660" tIns="100660" rIns="100660" bIns="100660" numCol="1" spcCol="1270" anchor="ctr" anchorCtr="0">
          <a:noAutofit/>
        </a:bodyPr>
        <a:lstStyle/>
        <a:p>
          <a:pPr marL="0" lvl="0" indent="0" algn="l" defTabSz="622300">
            <a:lnSpc>
              <a:spcPct val="100000"/>
            </a:lnSpc>
            <a:spcBef>
              <a:spcPct val="0"/>
            </a:spcBef>
            <a:spcAft>
              <a:spcPct val="35000"/>
            </a:spcAft>
            <a:buNone/>
          </a:pPr>
          <a:r>
            <a:rPr lang="en-IN" sz="1400" kern="1200" dirty="0"/>
            <a:t>It is necessary to </a:t>
          </a:r>
          <a:r>
            <a:rPr lang="en-IN" sz="1400" b="1" kern="1200" dirty="0"/>
            <a:t>create the microclimate under which micro-organisms can well develop, that is 25 to 32 °C temperature, 65 to 72 % moisture.</a:t>
          </a:r>
          <a:endParaRPr lang="en-US" sz="1400" kern="1200" dirty="0"/>
        </a:p>
      </dsp:txBody>
      <dsp:txXfrm>
        <a:off x="976931" y="4086"/>
        <a:ext cx="3942788" cy="951113"/>
      </dsp:txXfrm>
    </dsp:sp>
    <dsp:sp modelId="{2CB5A0A8-75CB-41FC-9470-DDCBB242E944}">
      <dsp:nvSpPr>
        <dsp:cNvPr id="0" name=""/>
        <dsp:cNvSpPr/>
      </dsp:nvSpPr>
      <dsp:spPr>
        <a:xfrm>
          <a:off x="0" y="1192978"/>
          <a:ext cx="4978400" cy="8454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2B96EC-01EE-4280-9E1F-8AE5E6B9DDFC}">
      <dsp:nvSpPr>
        <dsp:cNvPr id="0" name=""/>
        <dsp:cNvSpPr/>
      </dsp:nvSpPr>
      <dsp:spPr>
        <a:xfrm>
          <a:off x="255743" y="1383201"/>
          <a:ext cx="465443" cy="4649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8D53EE-4797-4E69-9FA9-86AF05E8E411}">
      <dsp:nvSpPr>
        <dsp:cNvPr id="0" name=""/>
        <dsp:cNvSpPr/>
      </dsp:nvSpPr>
      <dsp:spPr>
        <a:xfrm>
          <a:off x="976931" y="1192978"/>
          <a:ext cx="3942788" cy="95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660" tIns="100660" rIns="100660" bIns="100660" numCol="1" spcCol="1270" anchor="ctr" anchorCtr="0">
          <a:noAutofit/>
        </a:bodyPr>
        <a:lstStyle/>
        <a:p>
          <a:pPr marL="0" lvl="0" indent="0" algn="l" defTabSz="622300">
            <a:lnSpc>
              <a:spcPct val="100000"/>
            </a:lnSpc>
            <a:spcBef>
              <a:spcPct val="0"/>
            </a:spcBef>
            <a:spcAft>
              <a:spcPct val="35000"/>
            </a:spcAft>
            <a:buNone/>
          </a:pPr>
          <a:r>
            <a:rPr lang="en-IN" sz="1400" kern="1200"/>
            <a:t>It creates darkness and warmth in the soil.</a:t>
          </a:r>
          <a:endParaRPr lang="en-US" sz="1400" kern="1200"/>
        </a:p>
      </dsp:txBody>
      <dsp:txXfrm>
        <a:off x="976931" y="1192978"/>
        <a:ext cx="3942788" cy="951113"/>
      </dsp:txXfrm>
    </dsp:sp>
    <dsp:sp modelId="{05346305-BFDB-4D3C-AA9F-B263B61B401D}">
      <dsp:nvSpPr>
        <dsp:cNvPr id="0" name=""/>
        <dsp:cNvSpPr/>
      </dsp:nvSpPr>
      <dsp:spPr>
        <a:xfrm>
          <a:off x="0" y="2381870"/>
          <a:ext cx="4978400" cy="8454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E9B95B-061D-47DC-AEA0-16B358EEA487}">
      <dsp:nvSpPr>
        <dsp:cNvPr id="0" name=""/>
        <dsp:cNvSpPr/>
      </dsp:nvSpPr>
      <dsp:spPr>
        <a:xfrm>
          <a:off x="255743" y="2572093"/>
          <a:ext cx="465443" cy="4649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53B47E-F223-4493-9566-C322AA07A855}">
      <dsp:nvSpPr>
        <dsp:cNvPr id="0" name=""/>
        <dsp:cNvSpPr/>
      </dsp:nvSpPr>
      <dsp:spPr>
        <a:xfrm>
          <a:off x="976931" y="2381870"/>
          <a:ext cx="3942788" cy="95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660" tIns="100660" rIns="100660" bIns="100660" numCol="1" spcCol="1270" anchor="ctr" anchorCtr="0">
          <a:noAutofit/>
        </a:bodyPr>
        <a:lstStyle/>
        <a:p>
          <a:pPr marL="0" lvl="0" indent="0" algn="l" defTabSz="622300">
            <a:lnSpc>
              <a:spcPct val="100000"/>
            </a:lnSpc>
            <a:spcBef>
              <a:spcPct val="0"/>
            </a:spcBef>
            <a:spcAft>
              <a:spcPct val="35000"/>
            </a:spcAft>
            <a:buNone/>
          </a:pPr>
          <a:r>
            <a:rPr lang="en-IN" sz="1400" kern="1200"/>
            <a:t>It conserves humidity of the soil, cools it and protects its micro-organisms.</a:t>
          </a:r>
          <a:endParaRPr lang="en-US" sz="1400" kern="1200"/>
        </a:p>
      </dsp:txBody>
      <dsp:txXfrm>
        <a:off x="976931" y="2381870"/>
        <a:ext cx="3942788" cy="951113"/>
      </dsp:txXfrm>
    </dsp:sp>
    <dsp:sp modelId="{D0E943D3-7537-4DAF-8E58-32AFFC48DA71}">
      <dsp:nvSpPr>
        <dsp:cNvPr id="0" name=""/>
        <dsp:cNvSpPr/>
      </dsp:nvSpPr>
      <dsp:spPr>
        <a:xfrm>
          <a:off x="0" y="3570762"/>
          <a:ext cx="4978400" cy="8454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A89B1C-346C-48F2-B4C7-CD8A357E6FBC}">
      <dsp:nvSpPr>
        <dsp:cNvPr id="0" name=""/>
        <dsp:cNvSpPr/>
      </dsp:nvSpPr>
      <dsp:spPr>
        <a:xfrm>
          <a:off x="255743" y="3760985"/>
          <a:ext cx="465443" cy="4649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0B1A38-75D7-4A1A-BBC6-6A6C22F10FE8}">
      <dsp:nvSpPr>
        <dsp:cNvPr id="0" name=""/>
        <dsp:cNvSpPr/>
      </dsp:nvSpPr>
      <dsp:spPr>
        <a:xfrm>
          <a:off x="976931" y="3570762"/>
          <a:ext cx="3942788" cy="951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660" tIns="100660" rIns="100660" bIns="100660" numCol="1" spcCol="1270" anchor="ctr" anchorCtr="0">
          <a:noAutofit/>
        </a:bodyPr>
        <a:lstStyle/>
        <a:p>
          <a:pPr marL="0" lvl="0" indent="0" algn="l" defTabSz="622300">
            <a:lnSpc>
              <a:spcPct val="100000"/>
            </a:lnSpc>
            <a:spcBef>
              <a:spcPct val="0"/>
            </a:spcBef>
            <a:spcAft>
              <a:spcPct val="35000"/>
            </a:spcAft>
            <a:buNone/>
          </a:pPr>
          <a:r>
            <a:rPr lang="en-IN" sz="1400" kern="1200"/>
            <a:t>Mulching </a:t>
          </a:r>
          <a:r>
            <a:rPr lang="en-IN" sz="1400" b="1" kern="1200"/>
            <a:t>promotes </a:t>
          </a:r>
          <a:r>
            <a:rPr lang="en-IN" sz="1400" kern="1200"/>
            <a:t>humus formation, </a:t>
          </a:r>
          <a:r>
            <a:rPr lang="en-IN" sz="1400" b="1" kern="1200"/>
            <a:t>suppresses </a:t>
          </a:r>
          <a:r>
            <a:rPr lang="en-IN" sz="1400" kern="1200"/>
            <a:t>weeds and maintain the water requirement of crops.</a:t>
          </a:r>
          <a:endParaRPr lang="en-US" sz="1400" kern="1200"/>
        </a:p>
      </dsp:txBody>
      <dsp:txXfrm>
        <a:off x="976931" y="3570762"/>
        <a:ext cx="3942788" cy="9511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2C53F-2626-43FF-BD45-95B2ED55F7BD}">
      <dsp:nvSpPr>
        <dsp:cNvPr id="0" name=""/>
        <dsp:cNvSpPr/>
      </dsp:nvSpPr>
      <dsp:spPr>
        <a:xfrm>
          <a:off x="1722437" y="0"/>
          <a:ext cx="4784724" cy="4784724"/>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3AABDD-6151-490E-89CF-50559CC6EDD7}">
      <dsp:nvSpPr>
        <dsp:cNvPr id="0" name=""/>
        <dsp:cNvSpPr/>
      </dsp:nvSpPr>
      <dsp:spPr>
        <a:xfrm>
          <a:off x="2176986" y="454548"/>
          <a:ext cx="1866042" cy="186604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b="1" kern="1200"/>
            <a:t>If there is no Waaphasa (soil aeration) in the soil, the plants will die. </a:t>
          </a:r>
          <a:endParaRPr lang="en-US" sz="1500" kern="1200"/>
        </a:p>
      </dsp:txBody>
      <dsp:txXfrm>
        <a:off x="2268079" y="545641"/>
        <a:ext cx="1683856" cy="1683856"/>
      </dsp:txXfrm>
    </dsp:sp>
    <dsp:sp modelId="{5B9E2D8B-65BE-4228-AEBB-186917782E74}">
      <dsp:nvSpPr>
        <dsp:cNvPr id="0" name=""/>
        <dsp:cNvSpPr/>
      </dsp:nvSpPr>
      <dsp:spPr>
        <a:xfrm>
          <a:off x="4186570" y="454548"/>
          <a:ext cx="1866042" cy="186604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kern="1200"/>
            <a:t>For this, water is sprayed on degradable materials that are allowed to remain on the farmland. </a:t>
          </a:r>
          <a:endParaRPr lang="en-US" sz="1500" kern="1200"/>
        </a:p>
      </dsp:txBody>
      <dsp:txXfrm>
        <a:off x="4277663" y="545641"/>
        <a:ext cx="1683856" cy="1683856"/>
      </dsp:txXfrm>
    </dsp:sp>
    <dsp:sp modelId="{E26AD01F-982C-4F16-95E9-8670E1F0CA41}">
      <dsp:nvSpPr>
        <dsp:cNvPr id="0" name=""/>
        <dsp:cNvSpPr/>
      </dsp:nvSpPr>
      <dsp:spPr>
        <a:xfrm>
          <a:off x="2176986" y="2464133"/>
          <a:ext cx="1866042" cy="186604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kern="1200"/>
            <a:t>This forms humus that helps retain the moisture and nutrients in the soil. </a:t>
          </a:r>
          <a:endParaRPr lang="en-US" sz="1500" kern="1200"/>
        </a:p>
      </dsp:txBody>
      <dsp:txXfrm>
        <a:off x="2268079" y="2555226"/>
        <a:ext cx="1683856" cy="1683856"/>
      </dsp:txXfrm>
    </dsp:sp>
    <dsp:sp modelId="{5C06B25D-5127-4E96-9989-A911DFB8B50F}">
      <dsp:nvSpPr>
        <dsp:cNvPr id="0" name=""/>
        <dsp:cNvSpPr/>
      </dsp:nvSpPr>
      <dsp:spPr>
        <a:xfrm>
          <a:off x="4186570" y="2464133"/>
          <a:ext cx="1866042" cy="186604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kern="1200"/>
            <a:t>Farmers need to draw only </a:t>
          </a:r>
          <a:r>
            <a:rPr lang="en-IN" sz="1500" b="1" kern="1200"/>
            <a:t>10 per cent of the required water from the soil for cultivation using this method. </a:t>
          </a:r>
          <a:endParaRPr lang="en-US" sz="1500" kern="1200"/>
        </a:p>
      </dsp:txBody>
      <dsp:txXfrm>
        <a:off x="4277663" y="2555226"/>
        <a:ext cx="1683856" cy="16838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D936D-5964-41A1-8F37-D6B71DAB7673}">
      <dsp:nvSpPr>
        <dsp:cNvPr id="0" name=""/>
        <dsp:cNvSpPr/>
      </dsp:nvSpPr>
      <dsp:spPr>
        <a:xfrm>
          <a:off x="44109" y="811238"/>
          <a:ext cx="822009" cy="8220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32C2FE-64B0-4536-B608-2EA0CFC84487}">
      <dsp:nvSpPr>
        <dsp:cNvPr id="0" name=""/>
        <dsp:cNvSpPr/>
      </dsp:nvSpPr>
      <dsp:spPr>
        <a:xfrm>
          <a:off x="216731" y="983860"/>
          <a:ext cx="476765" cy="4767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38AE14-20CF-42C2-9988-9F19DD7CEB5E}">
      <dsp:nvSpPr>
        <dsp:cNvPr id="0" name=""/>
        <dsp:cNvSpPr/>
      </dsp:nvSpPr>
      <dsp:spPr>
        <a:xfrm>
          <a:off x="1042264" y="811238"/>
          <a:ext cx="1937594" cy="822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a:t>Initial Situation:</a:t>
          </a:r>
          <a:br>
            <a:rPr lang="en-US" sz="1100" kern="1200"/>
          </a:br>
          <a:r>
            <a:rPr lang="en-US" sz="1100" kern="1200"/>
            <a:t>Cultivated chickpeas on 5 vighas; yield 75 maunds (₹72,000 income). High input costs due to chemical use and issues like unseasonal rain and labor shortage.</a:t>
          </a:r>
        </a:p>
      </dsp:txBody>
      <dsp:txXfrm>
        <a:off x="1042264" y="811238"/>
        <a:ext cx="1937594" cy="822009"/>
      </dsp:txXfrm>
    </dsp:sp>
    <dsp:sp modelId="{21DB2659-D652-44D6-8E63-6370AD6A8A25}">
      <dsp:nvSpPr>
        <dsp:cNvPr id="0" name=""/>
        <dsp:cNvSpPr/>
      </dsp:nvSpPr>
      <dsp:spPr>
        <a:xfrm>
          <a:off x="3317469" y="811238"/>
          <a:ext cx="822009" cy="8220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8F8439-4297-4B41-AE54-5408FB0C6813}">
      <dsp:nvSpPr>
        <dsp:cNvPr id="0" name=""/>
        <dsp:cNvSpPr/>
      </dsp:nvSpPr>
      <dsp:spPr>
        <a:xfrm>
          <a:off x="3490091" y="983860"/>
          <a:ext cx="476765" cy="4767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43C621-8FCD-4304-9423-C07D4FBDC8BC}">
      <dsp:nvSpPr>
        <dsp:cNvPr id="0" name=""/>
        <dsp:cNvSpPr/>
      </dsp:nvSpPr>
      <dsp:spPr>
        <a:xfrm>
          <a:off x="4315624" y="811238"/>
          <a:ext cx="1937594" cy="822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a:t>Training by NCCSD:</a:t>
          </a:r>
          <a:br>
            <a:rPr lang="en-US" sz="1100" kern="1200"/>
          </a:br>
          <a:r>
            <a:rPr lang="en-US" sz="1100" kern="1200"/>
            <a:t>Received training in natural farming, animal husbandry, and organic inputs (Jivamrut, Amrutpani, Dashparni Ark, Neem Oil). Learned about government schemes and modern tools.</a:t>
          </a:r>
        </a:p>
      </dsp:txBody>
      <dsp:txXfrm>
        <a:off x="4315624" y="811238"/>
        <a:ext cx="1937594" cy="822009"/>
      </dsp:txXfrm>
    </dsp:sp>
    <dsp:sp modelId="{18ABF71C-BA27-434E-9009-2AF0ED630A2C}">
      <dsp:nvSpPr>
        <dsp:cNvPr id="0" name=""/>
        <dsp:cNvSpPr/>
      </dsp:nvSpPr>
      <dsp:spPr>
        <a:xfrm>
          <a:off x="44109" y="2302289"/>
          <a:ext cx="822009" cy="8220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55B9E1-CF2F-41D7-963A-EA363CBE3F11}">
      <dsp:nvSpPr>
        <dsp:cNvPr id="0" name=""/>
        <dsp:cNvSpPr/>
      </dsp:nvSpPr>
      <dsp:spPr>
        <a:xfrm>
          <a:off x="216731" y="2474911"/>
          <a:ext cx="476765" cy="4767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AC6238-29B8-411F-9A61-02C507016C24}">
      <dsp:nvSpPr>
        <dsp:cNvPr id="0" name=""/>
        <dsp:cNvSpPr/>
      </dsp:nvSpPr>
      <dsp:spPr>
        <a:xfrm>
          <a:off x="1042264" y="2302289"/>
          <a:ext cx="1937594" cy="822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a:t>Results:</a:t>
          </a:r>
          <a:br>
            <a:rPr lang="en-US" sz="1100" kern="1200"/>
          </a:br>
          <a:r>
            <a:rPr lang="en-US" sz="1100" kern="1200"/>
            <a:t>Adopted natural farming → Yield increased to 125 maunds.</a:t>
          </a:r>
          <a:br>
            <a:rPr lang="en-US" sz="1100" kern="1200"/>
          </a:br>
          <a:r>
            <a:rPr lang="en-US" sz="1100" kern="1200"/>
            <a:t>Income and confidence rose; became an inspiration for other women farmers.</a:t>
          </a:r>
        </a:p>
      </dsp:txBody>
      <dsp:txXfrm>
        <a:off x="1042264" y="2302289"/>
        <a:ext cx="1937594" cy="822009"/>
      </dsp:txXfrm>
    </dsp:sp>
    <dsp:sp modelId="{11A079A6-2441-4138-922D-694D7ECAD1DF}">
      <dsp:nvSpPr>
        <dsp:cNvPr id="0" name=""/>
        <dsp:cNvSpPr/>
      </dsp:nvSpPr>
      <dsp:spPr>
        <a:xfrm>
          <a:off x="3317469" y="2302289"/>
          <a:ext cx="822009" cy="8220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E59FB4-DEF6-46A3-8263-48FA7C9D1535}">
      <dsp:nvSpPr>
        <dsp:cNvPr id="0" name=""/>
        <dsp:cNvSpPr/>
      </dsp:nvSpPr>
      <dsp:spPr>
        <a:xfrm>
          <a:off x="3490091" y="2474911"/>
          <a:ext cx="476765" cy="4767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11F240-909A-4539-A683-80E36A6BBE4D}">
      <dsp:nvSpPr>
        <dsp:cNvPr id="0" name=""/>
        <dsp:cNvSpPr/>
      </dsp:nvSpPr>
      <dsp:spPr>
        <a:xfrm>
          <a:off x="4315624" y="2302289"/>
          <a:ext cx="1937594" cy="822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a:t>Key Message:</a:t>
          </a:r>
          <a:br>
            <a:rPr lang="en-US" sz="1100" kern="1200"/>
          </a:br>
          <a:r>
            <a:rPr lang="en-US" sz="1100" kern="1200"/>
            <a:t>With training, guidance, and confidence, farming can be </a:t>
          </a:r>
          <a:r>
            <a:rPr lang="en-US" sz="1100" b="1" kern="1200"/>
            <a:t>profitable and empowering.</a:t>
          </a:r>
          <a:endParaRPr lang="en-US" sz="1100" kern="1200"/>
        </a:p>
      </dsp:txBody>
      <dsp:txXfrm>
        <a:off x="4315624" y="2302289"/>
        <a:ext cx="1937594" cy="8220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F76FF-E4F9-43F2-B084-8B35A9D04257}">
      <dsp:nvSpPr>
        <dsp:cNvPr id="0" name=""/>
        <dsp:cNvSpPr/>
      </dsp:nvSpPr>
      <dsp:spPr>
        <a:xfrm>
          <a:off x="296353" y="361265"/>
          <a:ext cx="921076" cy="92107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9B4E0A-62A1-479D-9FCE-3382FFCB8180}">
      <dsp:nvSpPr>
        <dsp:cNvPr id="0" name=""/>
        <dsp:cNvSpPr/>
      </dsp:nvSpPr>
      <dsp:spPr>
        <a:xfrm>
          <a:off x="492648" y="557560"/>
          <a:ext cx="528486" cy="5284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33834C-FBC4-465A-92D4-D792280ED21A}">
      <dsp:nvSpPr>
        <dsp:cNvPr id="0" name=""/>
        <dsp:cNvSpPr/>
      </dsp:nvSpPr>
      <dsp:spPr>
        <a:xfrm>
          <a:off x="1911" y="1569234"/>
          <a:ext cx="1509960" cy="962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a:t>Initial Situation:</a:t>
          </a:r>
          <a:br>
            <a:rPr lang="en-US" sz="1100" kern="1200"/>
          </a:br>
          <a:r>
            <a:rPr lang="en-US" sz="1100" kern="1200"/>
            <a:t>Cultivated onions on 1.5 vighas – 300 maunds yield (₹50,000 income). High chemical cost, unseasonal rain, and labor issues.</a:t>
          </a:r>
        </a:p>
      </dsp:txBody>
      <dsp:txXfrm>
        <a:off x="1911" y="1569234"/>
        <a:ext cx="1509960" cy="962600"/>
      </dsp:txXfrm>
    </dsp:sp>
    <dsp:sp modelId="{B79FCEA6-15DF-4620-A0C9-EB436488CB1D}">
      <dsp:nvSpPr>
        <dsp:cNvPr id="0" name=""/>
        <dsp:cNvSpPr/>
      </dsp:nvSpPr>
      <dsp:spPr>
        <a:xfrm>
          <a:off x="2070557" y="361265"/>
          <a:ext cx="921076" cy="92107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6E0606-FB89-41AE-88DF-3DC28B24D72A}">
      <dsp:nvSpPr>
        <dsp:cNvPr id="0" name=""/>
        <dsp:cNvSpPr/>
      </dsp:nvSpPr>
      <dsp:spPr>
        <a:xfrm>
          <a:off x="2266852" y="557560"/>
          <a:ext cx="528486" cy="5284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9EDEEB-64BF-4F49-9270-E63D68E7EC43}">
      <dsp:nvSpPr>
        <dsp:cNvPr id="0" name=""/>
        <dsp:cNvSpPr/>
      </dsp:nvSpPr>
      <dsp:spPr>
        <a:xfrm>
          <a:off x="1776115" y="1569234"/>
          <a:ext cx="1509960" cy="962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a:t>Training by NCCSD:</a:t>
          </a:r>
          <a:br>
            <a:rPr lang="en-US" sz="1100" kern="1200"/>
          </a:br>
          <a:r>
            <a:rPr lang="en-US" sz="1100" kern="1200"/>
            <a:t>Learned natural farming, organic inputs (Jivamrut, Ghanjivamrut, Amrutpani, Dashparni Ark, Neem Oil), and government schemes.</a:t>
          </a:r>
        </a:p>
      </dsp:txBody>
      <dsp:txXfrm>
        <a:off x="1776115" y="1569234"/>
        <a:ext cx="1509960" cy="962600"/>
      </dsp:txXfrm>
    </dsp:sp>
    <dsp:sp modelId="{75A1523C-F990-4B54-BF86-AA247BA85020}">
      <dsp:nvSpPr>
        <dsp:cNvPr id="0" name=""/>
        <dsp:cNvSpPr/>
      </dsp:nvSpPr>
      <dsp:spPr>
        <a:xfrm>
          <a:off x="3844761" y="361265"/>
          <a:ext cx="921076" cy="92107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9F5917-6B09-4FDA-AAB4-7AC37FAA4355}">
      <dsp:nvSpPr>
        <dsp:cNvPr id="0" name=""/>
        <dsp:cNvSpPr/>
      </dsp:nvSpPr>
      <dsp:spPr>
        <a:xfrm>
          <a:off x="4041056" y="557560"/>
          <a:ext cx="528486" cy="5284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C1A181-D846-4BA2-8608-3189F3CEA1C9}">
      <dsp:nvSpPr>
        <dsp:cNvPr id="0" name=""/>
        <dsp:cNvSpPr/>
      </dsp:nvSpPr>
      <dsp:spPr>
        <a:xfrm>
          <a:off x="3550319" y="1569234"/>
          <a:ext cx="1509960" cy="962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a:t>Results:</a:t>
          </a:r>
          <a:br>
            <a:rPr lang="en-US" sz="1100" kern="1200"/>
          </a:br>
          <a:r>
            <a:rPr lang="en-US" sz="1100" kern="1200"/>
            <a:t>Adopted natural farming → yield rose to 410 maunds. Improved income by crop sorting and market-based selling.</a:t>
          </a:r>
        </a:p>
      </dsp:txBody>
      <dsp:txXfrm>
        <a:off x="3550319" y="1569234"/>
        <a:ext cx="1509960" cy="962600"/>
      </dsp:txXfrm>
    </dsp:sp>
    <dsp:sp modelId="{951F97B7-DC0B-4821-AA9B-C35ED77CAFF5}">
      <dsp:nvSpPr>
        <dsp:cNvPr id="0" name=""/>
        <dsp:cNvSpPr/>
      </dsp:nvSpPr>
      <dsp:spPr>
        <a:xfrm>
          <a:off x="5618966" y="361265"/>
          <a:ext cx="921076" cy="92107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C91D99-B9FB-4FA4-B1F2-A06B410F91EC}">
      <dsp:nvSpPr>
        <dsp:cNvPr id="0" name=""/>
        <dsp:cNvSpPr/>
      </dsp:nvSpPr>
      <dsp:spPr>
        <a:xfrm>
          <a:off x="5815260" y="557560"/>
          <a:ext cx="528486" cy="5284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F15309-41A3-448B-B0E0-05538340CAFE}">
      <dsp:nvSpPr>
        <dsp:cNvPr id="0" name=""/>
        <dsp:cNvSpPr/>
      </dsp:nvSpPr>
      <dsp:spPr>
        <a:xfrm>
          <a:off x="5324523" y="1569234"/>
          <a:ext cx="1509960" cy="962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a:t>Impact:</a:t>
          </a:r>
          <a:br>
            <a:rPr lang="en-US" sz="1100" kern="1200"/>
          </a:br>
          <a:r>
            <a:rPr lang="en-US" sz="1100" kern="1200"/>
            <a:t>Boosted self-confidence and leadership; motivates other women.</a:t>
          </a:r>
        </a:p>
      </dsp:txBody>
      <dsp:txXfrm>
        <a:off x="5324523" y="1569234"/>
        <a:ext cx="1509960" cy="962600"/>
      </dsp:txXfrm>
    </dsp:sp>
    <dsp:sp modelId="{1C4DD23F-5B4F-4E5B-98F8-BE5108AACED4}">
      <dsp:nvSpPr>
        <dsp:cNvPr id="0" name=""/>
        <dsp:cNvSpPr/>
      </dsp:nvSpPr>
      <dsp:spPr>
        <a:xfrm>
          <a:off x="7393170" y="361265"/>
          <a:ext cx="921076" cy="92107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4F8D21-A58B-450C-B552-C60D240792FA}">
      <dsp:nvSpPr>
        <dsp:cNvPr id="0" name=""/>
        <dsp:cNvSpPr/>
      </dsp:nvSpPr>
      <dsp:spPr>
        <a:xfrm>
          <a:off x="7589465" y="557560"/>
          <a:ext cx="528486" cy="52848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1D1605-5F2C-441F-B403-1D08CF1719EC}">
      <dsp:nvSpPr>
        <dsp:cNvPr id="0" name=""/>
        <dsp:cNvSpPr/>
      </dsp:nvSpPr>
      <dsp:spPr>
        <a:xfrm>
          <a:off x="7098727" y="1569234"/>
          <a:ext cx="1509960" cy="962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kern="1200"/>
            <a:t>Key Message:</a:t>
          </a:r>
          <a:br>
            <a:rPr lang="en-US" sz="1100" kern="1200"/>
          </a:br>
          <a:r>
            <a:rPr lang="en-US" sz="1100" kern="1200"/>
            <a:t>Proper training and confidence make farming </a:t>
          </a:r>
          <a:r>
            <a:rPr lang="en-US" sz="1100" b="1" kern="1200"/>
            <a:t>profitable and empowering.</a:t>
          </a:r>
          <a:endParaRPr lang="en-US" sz="1100" kern="1200"/>
        </a:p>
      </dsp:txBody>
      <dsp:txXfrm>
        <a:off x="7098727" y="1569234"/>
        <a:ext cx="1509960" cy="9626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FFDC0-42BD-42F4-9757-8CB6A40F1BC6}">
      <dsp:nvSpPr>
        <dsp:cNvPr id="0" name=""/>
        <dsp:cNvSpPr/>
      </dsp:nvSpPr>
      <dsp:spPr>
        <a:xfrm>
          <a:off x="0" y="0"/>
          <a:ext cx="6131560" cy="122804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N" sz="1500" kern="1200"/>
            <a:t>Khanderaopura village (Padra block of Vadodara District, Gujarat)is a village having population of 1500 having 185 households.</a:t>
          </a:r>
          <a:endParaRPr lang="en-US" sz="1500" kern="1200"/>
        </a:p>
      </dsp:txBody>
      <dsp:txXfrm>
        <a:off x="35968" y="35968"/>
        <a:ext cx="4806404" cy="1156108"/>
      </dsp:txXfrm>
    </dsp:sp>
    <dsp:sp modelId="{E33E20F4-D725-4B32-86F9-8A3D94E0D0B2}">
      <dsp:nvSpPr>
        <dsp:cNvPr id="0" name=""/>
        <dsp:cNvSpPr/>
      </dsp:nvSpPr>
      <dsp:spPr>
        <a:xfrm>
          <a:off x="541019" y="1432718"/>
          <a:ext cx="6131560" cy="1228044"/>
        </a:xfrm>
        <a:prstGeom prst="roundRect">
          <a:avLst>
            <a:gd name="adj" fmla="val 10000"/>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N" sz="1500" kern="1200" dirty="0"/>
            <a:t>In 2016 this village had an outbreak of Cholera and it earned a bad </a:t>
          </a:r>
          <a:r>
            <a:rPr lang="en-IN" sz="1500" kern="1200" dirty="0" err="1"/>
            <a:t>name.It</a:t>
          </a:r>
          <a:r>
            <a:rPr lang="en-IN" sz="1500" kern="1200" dirty="0"/>
            <a:t> remained focus of media for a long period. Shroff Foundation Trust was requested to look in to the problems of sanitation &amp; hygiene of this village.</a:t>
          </a:r>
          <a:endParaRPr lang="en-US" sz="1500" kern="1200" dirty="0"/>
        </a:p>
      </dsp:txBody>
      <dsp:txXfrm>
        <a:off x="576987" y="1468686"/>
        <a:ext cx="4720375" cy="1156108"/>
      </dsp:txXfrm>
    </dsp:sp>
    <dsp:sp modelId="{1868BE76-AAE3-4056-8502-D6C668FDEECA}">
      <dsp:nvSpPr>
        <dsp:cNvPr id="0" name=""/>
        <dsp:cNvSpPr/>
      </dsp:nvSpPr>
      <dsp:spPr>
        <a:xfrm>
          <a:off x="1082039" y="2865437"/>
          <a:ext cx="6131560" cy="1228044"/>
        </a:xfrm>
        <a:prstGeom prst="roundRect">
          <a:avLst>
            <a:gd name="adj" fmla="val 10000"/>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N" sz="1500" kern="1200"/>
            <a:t>Thus, it was decided by the village community that this village would need to be qualified for ODF and the drainage line would be repaired to make it functional.</a:t>
          </a:r>
          <a:endParaRPr lang="en-US" sz="1500" kern="1200"/>
        </a:p>
      </dsp:txBody>
      <dsp:txXfrm>
        <a:off x="1118007" y="2901405"/>
        <a:ext cx="4720375" cy="1156108"/>
      </dsp:txXfrm>
    </dsp:sp>
    <dsp:sp modelId="{1C7D5C92-3B47-4366-8122-691B0ED76BEA}">
      <dsp:nvSpPr>
        <dsp:cNvPr id="0" name=""/>
        <dsp:cNvSpPr/>
      </dsp:nvSpPr>
      <dsp:spPr>
        <a:xfrm>
          <a:off x="5333331" y="931267"/>
          <a:ext cx="798228" cy="798228"/>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512932" y="931267"/>
        <a:ext cx="439026" cy="600667"/>
      </dsp:txXfrm>
    </dsp:sp>
    <dsp:sp modelId="{15BB926C-5613-49CF-9FA5-558B74C94067}">
      <dsp:nvSpPr>
        <dsp:cNvPr id="0" name=""/>
        <dsp:cNvSpPr/>
      </dsp:nvSpPr>
      <dsp:spPr>
        <a:xfrm>
          <a:off x="5874351" y="2355798"/>
          <a:ext cx="798228" cy="798228"/>
        </a:xfrm>
        <a:prstGeom prst="downArrow">
          <a:avLst>
            <a:gd name="adj1" fmla="val 55000"/>
            <a:gd name="adj2" fmla="val 45000"/>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053952" y="2355798"/>
        <a:ext cx="439026" cy="60066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8" tIns="46584" rIns="93168" bIns="46584"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68" tIns="46584" rIns="93168" bIns="46584" rtlCol="0"/>
          <a:lstStyle>
            <a:lvl1pPr algn="r">
              <a:defRPr sz="1200"/>
            </a:lvl1pPr>
          </a:lstStyle>
          <a:p>
            <a:fld id="{A3654116-512E-42CA-B551-0D28429133F8}" type="datetimeFigureOut">
              <a:rPr lang="en-US" smtClean="0"/>
              <a:pPr/>
              <a:t>11/4/2025</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3168" tIns="46584" rIns="93168" bIns="46584"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8"/>
            <a:ext cx="3037840" cy="464820"/>
          </a:xfrm>
          <a:prstGeom prst="rect">
            <a:avLst/>
          </a:prstGeom>
        </p:spPr>
        <p:txBody>
          <a:bodyPr vert="horz" lIns="93168" tIns="46584" rIns="93168" bIns="46584" rtlCol="0" anchor="b"/>
          <a:lstStyle>
            <a:lvl1pPr algn="r">
              <a:defRPr sz="1200"/>
            </a:lvl1pPr>
          </a:lstStyle>
          <a:p>
            <a:fld id="{174F13AA-6BDC-42F0-97BB-898FA013953D}"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1A2DAB5-C690-4A4F-AA6C-2251E114BB53}" type="datetimeFigureOut">
              <a:rPr lang="en-US" smtClean="0"/>
              <a:pPr/>
              <a:t>11/4/2025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47237D2-90DF-4502-9559-A0230EE1923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5873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6359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10226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6773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3952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3868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2885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3854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72310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8567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2575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7858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4434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518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4582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3544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11/4/2025</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7994551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gif"/><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pn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56.jpeg"/></Relationships>
</file>

<file path=ppt/slides/_rels/slide24.xml.rels><?xml version="1.0" encoding="UTF-8" standalone="yes"?>
<Relationships xmlns="http://schemas.openxmlformats.org/package/2006/relationships"><Relationship Id="rId3" Type="http://schemas.openxmlformats.org/officeDocument/2006/relationships/hyperlink" Target="http://www.google.co.in/url?sa=i&amp;rct=j&amp;q=&amp;esrc=s&amp;source=images&amp;cd=&amp;cad=rja&amp;uact=8&amp;ved=&amp;url=http://dir.indiamart.com/impcat/agro-farming-services.html&amp;ei=cVF6Vf3ANIaF8gWm5YEQ&amp;bvm=bv.95515949,d.dGc&amp;psig=AFQjCNFe4ze5ByC2C6v8snEbpzMm2A1A3Q&amp;ust=1434166002314543" TargetMode="External"/><Relationship Id="rId7" Type="http://schemas.openxmlformats.org/officeDocument/2006/relationships/image" Target="../media/image65.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nccsdindia.org/" TargetMode="External"/><Relationship Id="rId2" Type="http://schemas.openxmlformats.org/officeDocument/2006/relationships/hyperlink" Target="mailto:drkiritshelat@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6.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2"/>
          <a:srcRect r="48334" b="47778"/>
          <a:stretch>
            <a:fillRect/>
          </a:stretch>
        </p:blipFill>
        <p:spPr bwMode="auto">
          <a:xfrm>
            <a:off x="0" y="0"/>
            <a:ext cx="2438400" cy="2100263"/>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C62F527F-48A2-470A-B185-0A82ABBFA3AC}" type="slidenum">
              <a:rPr lang="en-US" smtClean="0"/>
              <a:pPr>
                <a:defRPr/>
              </a:pPr>
              <a:t>1</a:t>
            </a:fld>
            <a:endParaRPr lang="en-US"/>
          </a:p>
        </p:txBody>
      </p:sp>
      <p:sp>
        <p:nvSpPr>
          <p:cNvPr id="2053" name="Rectangle 7"/>
          <p:cNvSpPr>
            <a:spLocks noChangeArrowheads="1"/>
          </p:cNvSpPr>
          <p:nvPr/>
        </p:nvSpPr>
        <p:spPr bwMode="auto">
          <a:xfrm>
            <a:off x="981307" y="3923942"/>
            <a:ext cx="6477000" cy="1846263"/>
          </a:xfrm>
          <a:prstGeom prst="rect">
            <a:avLst/>
          </a:prstGeom>
          <a:solidFill>
            <a:schemeClr val="bg1"/>
          </a:solidFill>
          <a:ln w="9525">
            <a:noFill/>
            <a:miter lim="800000"/>
            <a:headEnd/>
            <a:tailEnd/>
          </a:ln>
        </p:spPr>
        <p:txBody>
          <a:bodyPr>
            <a:spAutoFit/>
          </a:bodyPr>
          <a:lstStyle/>
          <a:p>
            <a:pPr algn="ctr"/>
            <a:r>
              <a:rPr lang="en-US" sz="2000" b="1" dirty="0">
                <a:solidFill>
                  <a:srgbClr val="002060"/>
                </a:solidFill>
              </a:rPr>
              <a:t>By </a:t>
            </a:r>
          </a:p>
          <a:p>
            <a:pPr algn="ctr"/>
            <a:r>
              <a:rPr lang="en-US" sz="2000" b="1" dirty="0">
                <a:solidFill>
                  <a:srgbClr val="FF0000"/>
                </a:solidFill>
              </a:rPr>
              <a:t>Dr. Kirit Shelat, I.A.S. (Retd) </a:t>
            </a:r>
          </a:p>
          <a:p>
            <a:pPr algn="ctr"/>
            <a:r>
              <a:rPr lang="en-US" sz="2000" b="1" dirty="0">
                <a:solidFill>
                  <a:srgbClr val="FF0000"/>
                </a:solidFill>
              </a:rPr>
              <a:t>Executive Chairman</a:t>
            </a:r>
          </a:p>
          <a:p>
            <a:pPr algn="ctr"/>
            <a:r>
              <a:rPr lang="en-US" b="1" dirty="0">
                <a:solidFill>
                  <a:srgbClr val="FF0000"/>
                </a:solidFill>
              </a:rPr>
              <a:t>National Council for Climate Change, Sustainable Development </a:t>
            </a:r>
          </a:p>
          <a:p>
            <a:pPr algn="ctr"/>
            <a:r>
              <a:rPr lang="en-US" b="1" dirty="0">
                <a:solidFill>
                  <a:srgbClr val="FF0000"/>
                </a:solidFill>
              </a:rPr>
              <a:t>and Public Leadership (NCCSD)-Ahmedabad</a:t>
            </a:r>
          </a:p>
        </p:txBody>
      </p:sp>
      <p:sp>
        <p:nvSpPr>
          <p:cNvPr id="5" name="TextBox 4">
            <a:extLst>
              <a:ext uri="{FF2B5EF4-FFF2-40B4-BE49-F238E27FC236}">
                <a16:creationId xmlns:a16="http://schemas.microsoft.com/office/drawing/2014/main" id="{3A82DBAA-8B13-E6F1-9CD1-1C042238A33A}"/>
              </a:ext>
            </a:extLst>
          </p:cNvPr>
          <p:cNvSpPr txBox="1"/>
          <p:nvPr/>
        </p:nvSpPr>
        <p:spPr>
          <a:xfrm>
            <a:off x="1209907" y="533400"/>
            <a:ext cx="6019800" cy="4708981"/>
          </a:xfrm>
          <a:prstGeom prst="rect">
            <a:avLst/>
          </a:prstGeom>
          <a:noFill/>
        </p:spPr>
        <p:txBody>
          <a:bodyPr wrap="square">
            <a:spAutoFit/>
          </a:bodyPr>
          <a:lstStyle/>
          <a:p>
            <a:pPr algn="ctr"/>
            <a:br>
              <a:rPr lang="en-US" sz="5000" b="1" kern="100" dirty="0">
                <a:solidFill>
                  <a:schemeClr val="accent6">
                    <a:lumMod val="75000"/>
                  </a:schemeClr>
                </a:solidFill>
              </a:rPr>
            </a:br>
            <a:r>
              <a:rPr lang="en-IN" sz="5000" b="1" dirty="0">
                <a:solidFill>
                  <a:srgbClr val="0000CC"/>
                </a:solidFill>
                <a:latin typeface="Times New Roman" pitchFamily="18" charset="0"/>
                <a:cs typeface="Times New Roman" pitchFamily="18" charset="0"/>
              </a:rPr>
              <a:t>Natural Farming for </a:t>
            </a:r>
            <a:br>
              <a:rPr lang="en-IN" sz="5000" b="1" dirty="0">
                <a:solidFill>
                  <a:srgbClr val="0000CC"/>
                </a:solidFill>
                <a:latin typeface="Times New Roman" pitchFamily="18" charset="0"/>
                <a:cs typeface="Times New Roman" pitchFamily="18" charset="0"/>
              </a:rPr>
            </a:br>
            <a:r>
              <a:rPr lang="en-IN" sz="5000" b="1" dirty="0">
                <a:solidFill>
                  <a:srgbClr val="0000CC"/>
                </a:solidFill>
                <a:latin typeface="Times New Roman" pitchFamily="18" charset="0"/>
                <a:cs typeface="Times New Roman" pitchFamily="18" charset="0"/>
              </a:rPr>
              <a:t>Combating Climate Change</a:t>
            </a:r>
            <a:br>
              <a:rPr lang="en-US" sz="5000" dirty="0"/>
            </a:br>
            <a:br>
              <a:rPr lang="en-IN" sz="5000" dirty="0">
                <a:ln w="18415" cmpd="sng">
                  <a:solidFill>
                    <a:srgbClr val="FF0066"/>
                  </a:solidFill>
                  <a:prstDash val="solid"/>
                </a:ln>
                <a:effectLst>
                  <a:outerShdw blurRad="63500" dir="3600000" algn="tl" rotWithShape="0">
                    <a:srgbClr val="000000">
                      <a:alpha val="70000"/>
                    </a:srgbClr>
                  </a:outerShdw>
                </a:effectLst>
                <a:latin typeface="Arial Black" pitchFamily="34" charset="0"/>
              </a:rPr>
            </a:br>
            <a:endParaRPr lang="en-IN" sz="5000" dirty="0"/>
          </a:p>
        </p:txBody>
      </p:sp>
      <p:pic>
        <p:nvPicPr>
          <p:cNvPr id="8" name="Picture 7" descr="A logo with a sunflower and hands&#10;&#10;AI-generated content may be incorrect.">
            <a:extLst>
              <a:ext uri="{FF2B5EF4-FFF2-40B4-BE49-F238E27FC236}">
                <a16:creationId xmlns:a16="http://schemas.microsoft.com/office/drawing/2014/main" id="{B618F41C-1C71-0A56-2607-A51D79A9CF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688" y="5809247"/>
            <a:ext cx="1138237" cy="10487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IN" b="1">
                <a:solidFill>
                  <a:srgbClr val="0000CC"/>
                </a:solidFill>
                <a:latin typeface="Times New Roman" pitchFamily="18" charset="0"/>
                <a:cs typeface="Times New Roman" pitchFamily="18" charset="0"/>
              </a:rPr>
              <a:t>Jivamrutha</a:t>
            </a:r>
            <a:endParaRPr lang="en-IN" b="1">
              <a:solidFill>
                <a:srgbClr val="0000CC"/>
              </a:solidFill>
            </a:endParaRPr>
          </a:p>
        </p:txBody>
      </p:sp>
      <p:sp>
        <p:nvSpPr>
          <p:cNvPr id="11267" name="Content Placeholder 2"/>
          <p:cNvSpPr>
            <a:spLocks noGrp="1"/>
          </p:cNvSpPr>
          <p:nvPr>
            <p:ph idx="1"/>
          </p:nvPr>
        </p:nvSpPr>
        <p:spPr>
          <a:xfrm>
            <a:off x="457200" y="1600200"/>
            <a:ext cx="8229600" cy="3773488"/>
          </a:xfrm>
          <a:ln>
            <a:solidFill>
              <a:srgbClr val="92D050"/>
            </a:solidFill>
          </a:ln>
        </p:spPr>
        <p:txBody>
          <a:bodyPr/>
          <a:lstStyle/>
          <a:p>
            <a:pPr algn="just" eaLnBrk="1" hangingPunct="1"/>
            <a:r>
              <a:rPr lang="en-IN" sz="2400" dirty="0">
                <a:latin typeface="Times New Roman" pitchFamily="18" charset="0"/>
                <a:cs typeface="Times New Roman" pitchFamily="18" charset="0"/>
              </a:rPr>
              <a:t>It is a mixture of water(200L), cow dung(10kg), cow urine(10L), jaggery (unrefined brown sugar), flour of any pulse when applied over soil </a:t>
            </a:r>
            <a:r>
              <a:rPr lang="en-IN" sz="2400" b="1" dirty="0">
                <a:latin typeface="Times New Roman" pitchFamily="18" charset="0"/>
                <a:cs typeface="Times New Roman" pitchFamily="18" charset="0"/>
              </a:rPr>
              <a:t>promotes biological activity and adds soil microbes. </a:t>
            </a:r>
          </a:p>
          <a:p>
            <a:pPr algn="just" eaLnBrk="1" hangingPunct="1"/>
            <a:endParaRPr lang="en-IN" sz="2400" dirty="0">
              <a:latin typeface="Times New Roman" pitchFamily="18" charset="0"/>
              <a:cs typeface="Times New Roman" pitchFamily="18" charset="0"/>
            </a:endParaRPr>
          </a:p>
          <a:p>
            <a:pPr algn="just" eaLnBrk="1" hangingPunct="1"/>
            <a:r>
              <a:rPr lang="en-IN" sz="2400" dirty="0">
                <a:latin typeface="Times New Roman" pitchFamily="18" charset="0"/>
                <a:cs typeface="Times New Roman" pitchFamily="18" charset="0"/>
              </a:rPr>
              <a:t>It acts as a catalytic agent to </a:t>
            </a:r>
            <a:r>
              <a:rPr lang="en-IN" sz="2400" b="1" dirty="0">
                <a:solidFill>
                  <a:srgbClr val="FF0000"/>
                </a:solidFill>
                <a:latin typeface="Times New Roman" pitchFamily="18" charset="0"/>
                <a:cs typeface="Times New Roman" pitchFamily="18" charset="0"/>
              </a:rPr>
              <a:t>promote biological activity thereby breaks the nutrients available in the soil by increasing soil microbes.</a:t>
            </a:r>
          </a:p>
        </p:txBody>
      </p:sp>
      <p:sp>
        <p:nvSpPr>
          <p:cNvPr id="4" name="Rectangle 3"/>
          <p:cNvSpPr/>
          <p:nvPr/>
        </p:nvSpPr>
        <p:spPr>
          <a:xfrm>
            <a:off x="5435600" y="6237288"/>
            <a:ext cx="3600450" cy="554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dirty="0">
                <a:solidFill>
                  <a:schemeClr val="tx1"/>
                </a:solidFill>
                <a:latin typeface="Times New Roman" pitchFamily="18" charset="0"/>
                <a:cs typeface="Times New Roman" pitchFamily="18"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IN">
                <a:solidFill>
                  <a:srgbClr val="FF0000"/>
                </a:solidFill>
                <a:latin typeface="Times New Roman" pitchFamily="18" charset="0"/>
                <a:cs typeface="Times New Roman" pitchFamily="18" charset="0"/>
              </a:rPr>
              <a:t> </a:t>
            </a:r>
            <a:r>
              <a:rPr lang="en-IN" b="1">
                <a:solidFill>
                  <a:srgbClr val="0000CC"/>
                </a:solidFill>
                <a:latin typeface="Times New Roman" pitchFamily="18" charset="0"/>
                <a:cs typeface="Times New Roman" pitchFamily="18" charset="0"/>
              </a:rPr>
              <a:t>Waaphasa</a:t>
            </a:r>
            <a:r>
              <a:rPr lang="en-IN">
                <a:solidFill>
                  <a:srgbClr val="FF0000"/>
                </a:solidFill>
                <a:latin typeface="Times New Roman" pitchFamily="18" charset="0"/>
                <a:cs typeface="Times New Roman" pitchFamily="18" charset="0"/>
              </a:rPr>
              <a:t> </a:t>
            </a:r>
            <a:endParaRPr lang="en-IN"/>
          </a:p>
        </p:txBody>
      </p:sp>
      <p:graphicFrame>
        <p:nvGraphicFramePr>
          <p:cNvPr id="12293" name="Content Placeholder 2">
            <a:extLst>
              <a:ext uri="{FF2B5EF4-FFF2-40B4-BE49-F238E27FC236}">
                <a16:creationId xmlns:a16="http://schemas.microsoft.com/office/drawing/2014/main" id="{59397347-894D-AACA-1A37-E3B2FAF44181}"/>
              </a:ext>
            </a:extLst>
          </p:cNvPr>
          <p:cNvGraphicFramePr>
            <a:graphicFrameLocks noGrp="1"/>
          </p:cNvGraphicFramePr>
          <p:nvPr>
            <p:ph idx="1"/>
          </p:nvPr>
        </p:nvGraphicFramePr>
        <p:xfrm>
          <a:off x="457200" y="1341438"/>
          <a:ext cx="8229600" cy="4784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5435600" y="6237288"/>
            <a:ext cx="3600450" cy="554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n-IN" dirty="0">
                <a:solidFill>
                  <a:schemeClr val="tx1"/>
                </a:solidFill>
                <a:latin typeface="Times New Roman" pitchFamily="18" charset="0"/>
                <a:cs typeface="Times New Roman" pitchFamily="18"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30B1EC-9C44-264F-ECE1-4F6606FEBFC8}"/>
              </a:ext>
            </a:extLst>
          </p:cNvPr>
          <p:cNvSpPr txBox="1"/>
          <p:nvPr/>
        </p:nvSpPr>
        <p:spPr>
          <a:xfrm>
            <a:off x="914400" y="147316"/>
            <a:ext cx="6019800" cy="461665"/>
          </a:xfrm>
          <a:prstGeom prst="rect">
            <a:avLst/>
          </a:prstGeom>
          <a:noFill/>
        </p:spPr>
        <p:txBody>
          <a:bodyPr wrap="square">
            <a:spAutoFit/>
          </a:bodyPr>
          <a:lstStyle/>
          <a:p>
            <a:r>
              <a:rPr lang="en-US" sz="2400" b="1" dirty="0"/>
              <a:t>Success Story: </a:t>
            </a:r>
            <a:r>
              <a:rPr lang="en-US" sz="2400" b="1" dirty="0" err="1"/>
              <a:t>Alkabben</a:t>
            </a:r>
            <a:r>
              <a:rPr lang="en-US" sz="2400" b="1" dirty="0"/>
              <a:t> </a:t>
            </a:r>
            <a:r>
              <a:rPr lang="en-US" sz="2400" b="1" dirty="0" err="1"/>
              <a:t>Jitubhai</a:t>
            </a:r>
            <a:r>
              <a:rPr lang="en-US" sz="2400" b="1" dirty="0"/>
              <a:t> </a:t>
            </a:r>
            <a:r>
              <a:rPr lang="en-US" sz="2400" b="1" dirty="0" err="1"/>
              <a:t>Sojitra</a:t>
            </a:r>
            <a:endParaRPr lang="en-IN" sz="2400" dirty="0"/>
          </a:p>
        </p:txBody>
      </p:sp>
      <p:sp>
        <p:nvSpPr>
          <p:cNvPr id="7" name="TextBox 6">
            <a:extLst>
              <a:ext uri="{FF2B5EF4-FFF2-40B4-BE49-F238E27FC236}">
                <a16:creationId xmlns:a16="http://schemas.microsoft.com/office/drawing/2014/main" id="{B82753B6-4B19-9C1C-338D-321FA97E4996}"/>
              </a:ext>
            </a:extLst>
          </p:cNvPr>
          <p:cNvSpPr txBox="1"/>
          <p:nvPr/>
        </p:nvSpPr>
        <p:spPr>
          <a:xfrm>
            <a:off x="914400" y="694124"/>
            <a:ext cx="4800600" cy="1200329"/>
          </a:xfrm>
          <a:prstGeom prst="rect">
            <a:avLst/>
          </a:prstGeom>
          <a:noFill/>
        </p:spPr>
        <p:txBody>
          <a:bodyPr wrap="square">
            <a:spAutoFit/>
          </a:bodyPr>
          <a:lstStyle/>
          <a:p>
            <a:pPr>
              <a:buNone/>
            </a:pPr>
            <a:r>
              <a:rPr lang="en-US" b="1" dirty="0"/>
              <a:t>Village:</a:t>
            </a:r>
            <a:r>
              <a:rPr lang="en-US" dirty="0"/>
              <a:t> </a:t>
            </a:r>
            <a:r>
              <a:rPr lang="en-US" dirty="0" err="1"/>
              <a:t>Dhareshwar</a:t>
            </a:r>
            <a:r>
              <a:rPr lang="en-US" dirty="0"/>
              <a:t> | </a:t>
            </a:r>
            <a:r>
              <a:rPr lang="en-US" b="1" dirty="0"/>
              <a:t>Taluka:</a:t>
            </a:r>
            <a:r>
              <a:rPr lang="en-US" dirty="0"/>
              <a:t> Rajula | </a:t>
            </a:r>
            <a:r>
              <a:rPr lang="en-US" b="1" dirty="0"/>
              <a:t>District:</a:t>
            </a:r>
            <a:r>
              <a:rPr lang="en-US" dirty="0"/>
              <a:t> Amreli | </a:t>
            </a:r>
            <a:r>
              <a:rPr lang="en-US" b="1" dirty="0"/>
              <a:t>Age:</a:t>
            </a:r>
            <a:r>
              <a:rPr lang="en-US" dirty="0"/>
              <a:t> 48</a:t>
            </a:r>
            <a:br>
              <a:rPr lang="en-US" dirty="0"/>
            </a:br>
            <a:r>
              <a:rPr lang="en-US" b="1" dirty="0"/>
              <a:t>Occupation:</a:t>
            </a:r>
            <a:r>
              <a:rPr lang="en-US" dirty="0"/>
              <a:t> Farming &amp; Household Work | </a:t>
            </a:r>
            <a:r>
              <a:rPr lang="en-US" b="1" dirty="0"/>
              <a:t>Education:</a:t>
            </a:r>
            <a:r>
              <a:rPr lang="en-US" dirty="0"/>
              <a:t> 7th Pass | </a:t>
            </a:r>
            <a:r>
              <a:rPr lang="en-US" b="1" dirty="0"/>
              <a:t>Experience:</a:t>
            </a:r>
            <a:r>
              <a:rPr lang="en-US" dirty="0"/>
              <a:t> 14 Years</a:t>
            </a:r>
          </a:p>
        </p:txBody>
      </p:sp>
      <p:pic>
        <p:nvPicPr>
          <p:cNvPr id="8" name="Picture 7">
            <a:extLst>
              <a:ext uri="{FF2B5EF4-FFF2-40B4-BE49-F238E27FC236}">
                <a16:creationId xmlns:a16="http://schemas.microsoft.com/office/drawing/2014/main" id="{A58F2486-7C1B-A740-6121-1C1054FFFD77}"/>
              </a:ext>
            </a:extLst>
          </p:cNvPr>
          <p:cNvPicPr>
            <a:picLocks noChangeAspect="1"/>
          </p:cNvPicPr>
          <p:nvPr/>
        </p:nvPicPr>
        <p:blipFill>
          <a:blip r:embed="rId2" cstate="print"/>
          <a:srcRect/>
          <a:stretch>
            <a:fillRect/>
          </a:stretch>
        </p:blipFill>
        <p:spPr bwMode="auto">
          <a:xfrm>
            <a:off x="6834413" y="0"/>
            <a:ext cx="2293545" cy="3048000"/>
          </a:xfrm>
          <a:prstGeom prst="rect">
            <a:avLst/>
          </a:prstGeom>
          <a:noFill/>
          <a:ln w="9525">
            <a:noFill/>
            <a:miter lim="800000"/>
            <a:headEnd/>
            <a:tailEnd/>
          </a:ln>
        </p:spPr>
      </p:pic>
      <p:graphicFrame>
        <p:nvGraphicFramePr>
          <p:cNvPr id="10" name="TextBox 2">
            <a:extLst>
              <a:ext uri="{FF2B5EF4-FFF2-40B4-BE49-F238E27FC236}">
                <a16:creationId xmlns:a16="http://schemas.microsoft.com/office/drawing/2014/main" id="{8D3ED565-0A45-2392-1EF7-E772FCCD1028}"/>
              </a:ext>
            </a:extLst>
          </p:cNvPr>
          <p:cNvGraphicFramePr/>
          <p:nvPr>
            <p:extLst>
              <p:ext uri="{D42A27DB-BD31-4B8C-83A1-F6EECF244321}">
                <p14:modId xmlns:p14="http://schemas.microsoft.com/office/powerpoint/2010/main" val="2450126179"/>
              </p:ext>
            </p:extLst>
          </p:nvPr>
        </p:nvGraphicFramePr>
        <p:xfrm>
          <a:off x="484472" y="1981200"/>
          <a:ext cx="6297328" cy="3935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F026F-93A4-78DF-C15E-238FC93D1926}"/>
              </a:ext>
            </a:extLst>
          </p:cNvPr>
          <p:cNvSpPr>
            <a:spLocks noGrp="1"/>
          </p:cNvSpPr>
          <p:nvPr>
            <p:ph type="title"/>
          </p:nvPr>
        </p:nvSpPr>
        <p:spPr/>
        <p:txBody>
          <a:bodyPr>
            <a:normAutofit fontScale="90000"/>
          </a:bodyPr>
          <a:lstStyle/>
          <a:p>
            <a:r>
              <a:rPr lang="en-IN" b="1" dirty="0"/>
              <a:t>Success Story: </a:t>
            </a:r>
            <a:r>
              <a:rPr lang="en-IN" b="1" dirty="0" err="1"/>
              <a:t>Mamataben</a:t>
            </a:r>
            <a:r>
              <a:rPr lang="en-IN" b="1" dirty="0"/>
              <a:t> </a:t>
            </a:r>
            <a:r>
              <a:rPr lang="en-IN" b="1" dirty="0" err="1"/>
              <a:t>Juvanbhai</a:t>
            </a:r>
            <a:r>
              <a:rPr lang="en-IN" b="1" dirty="0"/>
              <a:t> Dodiya</a:t>
            </a:r>
            <a:br>
              <a:rPr lang="en-IN" b="1" dirty="0"/>
            </a:br>
            <a:endParaRPr lang="en-IN" dirty="0"/>
          </a:p>
        </p:txBody>
      </p:sp>
      <p:sp>
        <p:nvSpPr>
          <p:cNvPr id="3" name="Content Placeholder 2">
            <a:extLst>
              <a:ext uri="{FF2B5EF4-FFF2-40B4-BE49-F238E27FC236}">
                <a16:creationId xmlns:a16="http://schemas.microsoft.com/office/drawing/2014/main" id="{2D9CEF87-B3AE-DE38-698E-77D0986EFDDD}"/>
              </a:ext>
            </a:extLst>
          </p:cNvPr>
          <p:cNvSpPr>
            <a:spLocks noGrp="1"/>
          </p:cNvSpPr>
          <p:nvPr>
            <p:ph idx="1"/>
          </p:nvPr>
        </p:nvSpPr>
        <p:spPr>
          <a:xfrm>
            <a:off x="603985" y="1828800"/>
            <a:ext cx="6025416" cy="1116010"/>
          </a:xfrm>
        </p:spPr>
        <p:txBody>
          <a:bodyPr>
            <a:normAutofit fontScale="85000" lnSpcReduction="10000"/>
          </a:bodyPr>
          <a:lstStyle/>
          <a:p>
            <a:r>
              <a:rPr lang="en-IN" b="1" dirty="0"/>
              <a:t>Village:</a:t>
            </a:r>
            <a:r>
              <a:rPr lang="en-IN" dirty="0"/>
              <a:t> </a:t>
            </a:r>
            <a:r>
              <a:rPr lang="en-IN" dirty="0" err="1"/>
              <a:t>Agiyali</a:t>
            </a:r>
            <a:r>
              <a:rPr lang="en-IN" dirty="0"/>
              <a:t> | </a:t>
            </a:r>
            <a:r>
              <a:rPr lang="en-IN" b="1" dirty="0"/>
              <a:t>Taluka:</a:t>
            </a:r>
            <a:r>
              <a:rPr lang="en-IN" dirty="0"/>
              <a:t> Shihor | </a:t>
            </a:r>
            <a:r>
              <a:rPr lang="en-IN" b="1" dirty="0"/>
              <a:t>District:</a:t>
            </a:r>
            <a:r>
              <a:rPr lang="en-IN" dirty="0"/>
              <a:t> Bhavnagar | </a:t>
            </a:r>
            <a:r>
              <a:rPr lang="en-IN" b="1" dirty="0"/>
              <a:t>Age:</a:t>
            </a:r>
            <a:r>
              <a:rPr lang="en-IN" dirty="0"/>
              <a:t> 35</a:t>
            </a:r>
            <a:br>
              <a:rPr lang="en-IN" dirty="0"/>
            </a:br>
            <a:r>
              <a:rPr lang="en-IN" b="1" dirty="0"/>
              <a:t>Occupation:</a:t>
            </a:r>
            <a:r>
              <a:rPr lang="en-IN" dirty="0"/>
              <a:t> Farming &amp; Household Work | </a:t>
            </a:r>
            <a:r>
              <a:rPr lang="en-IN" b="1" dirty="0"/>
              <a:t>Education:</a:t>
            </a:r>
            <a:r>
              <a:rPr lang="en-IN" dirty="0"/>
              <a:t> 7th Pass | </a:t>
            </a:r>
            <a:r>
              <a:rPr lang="en-IN" b="1" dirty="0"/>
              <a:t>Experience:</a:t>
            </a:r>
            <a:r>
              <a:rPr lang="en-IN" dirty="0"/>
              <a:t> 10–12 Years</a:t>
            </a:r>
            <a:br>
              <a:rPr lang="en-IN" dirty="0"/>
            </a:br>
            <a:endParaRPr lang="en-IN" dirty="0"/>
          </a:p>
        </p:txBody>
      </p:sp>
      <p:pic>
        <p:nvPicPr>
          <p:cNvPr id="6" name="Picture 5" descr="A person standing next to a blue barrel&#10;&#10;AI-generated content may be incorrect.">
            <a:extLst>
              <a:ext uri="{FF2B5EF4-FFF2-40B4-BE49-F238E27FC236}">
                <a16:creationId xmlns:a16="http://schemas.microsoft.com/office/drawing/2014/main" id="{8E6BD3B9-AC2F-E302-C3BF-54A771CAAE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154" r="12500"/>
          <a:stretch/>
        </p:blipFill>
        <p:spPr bwMode="auto">
          <a:xfrm>
            <a:off x="6851738" y="0"/>
            <a:ext cx="2309105" cy="2944810"/>
          </a:xfrm>
          <a:prstGeom prst="rect">
            <a:avLst/>
          </a:prstGeom>
          <a:noFill/>
          <a:ln>
            <a:noFill/>
          </a:ln>
          <a:extLst>
            <a:ext uri="{53640926-AAD7-44D8-BBD7-CCE9431645EC}">
              <a14:shadowObscured xmlns:a14="http://schemas.microsoft.com/office/drawing/2010/main"/>
            </a:ext>
          </a:extLst>
        </p:spPr>
      </p:pic>
      <p:graphicFrame>
        <p:nvGraphicFramePr>
          <p:cNvPr id="10" name="TextBox 4">
            <a:extLst>
              <a:ext uri="{FF2B5EF4-FFF2-40B4-BE49-F238E27FC236}">
                <a16:creationId xmlns:a16="http://schemas.microsoft.com/office/drawing/2014/main" id="{AD2D1AA4-548B-F79B-877E-B7882AC146F2}"/>
              </a:ext>
            </a:extLst>
          </p:cNvPr>
          <p:cNvGraphicFramePr/>
          <p:nvPr>
            <p:extLst>
              <p:ext uri="{D42A27DB-BD31-4B8C-83A1-F6EECF244321}">
                <p14:modId xmlns:p14="http://schemas.microsoft.com/office/powerpoint/2010/main" val="3295261151"/>
              </p:ext>
            </p:extLst>
          </p:nvPr>
        </p:nvGraphicFramePr>
        <p:xfrm>
          <a:off x="228600" y="2819400"/>
          <a:ext cx="8610600" cy="2893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6381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199" y="609600"/>
            <a:ext cx="7648121" cy="1099457"/>
          </a:xfrm>
        </p:spPr>
        <p:txBody>
          <a:bodyPr>
            <a:normAutofit/>
          </a:bodyPr>
          <a:lstStyle/>
          <a:p>
            <a:pPr>
              <a:lnSpc>
                <a:spcPct val="90000"/>
              </a:lnSpc>
            </a:pPr>
            <a:br>
              <a:rPr lang="en-US" sz="1700" b="1" dirty="0"/>
            </a:br>
            <a:r>
              <a:rPr lang="en-US" sz="1700" b="1" dirty="0"/>
              <a:t>CASE STUDY-“Zero Waste Village” </a:t>
            </a:r>
            <a:br>
              <a:rPr lang="en-US" sz="1700" b="1" dirty="0"/>
            </a:br>
            <a:r>
              <a:rPr lang="en-US" sz="1700" b="1" dirty="0"/>
              <a:t>by Solid and Liquid Waste Management” Genesis:</a:t>
            </a:r>
            <a:br>
              <a:rPr lang="en-US" sz="1700" dirty="0"/>
            </a:br>
            <a:endParaRPr lang="en-US" sz="1700" dirty="0"/>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graphicFrame>
        <p:nvGraphicFramePr>
          <p:cNvPr id="5" name="Content Placeholder 2">
            <a:extLst>
              <a:ext uri="{FF2B5EF4-FFF2-40B4-BE49-F238E27FC236}">
                <a16:creationId xmlns:a16="http://schemas.microsoft.com/office/drawing/2014/main" id="{46134C1F-997D-8E83-DFAE-9EEA659B4037}"/>
              </a:ext>
            </a:extLst>
          </p:cNvPr>
          <p:cNvGraphicFramePr>
            <a:graphicFrameLocks noGrp="1"/>
          </p:cNvGraphicFramePr>
          <p:nvPr>
            <p:ph idx="1"/>
            <p:extLst>
              <p:ext uri="{D42A27DB-BD31-4B8C-83A1-F6EECF244321}">
                <p14:modId xmlns:p14="http://schemas.microsoft.com/office/powerpoint/2010/main" val="1555003929"/>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37171" y="609600"/>
            <a:ext cx="4818330" cy="1320800"/>
          </a:xfrm>
        </p:spPr>
        <p:txBody>
          <a:bodyPr>
            <a:normAutofit/>
          </a:bodyPr>
          <a:lstStyle/>
          <a:p>
            <a:pPr>
              <a:lnSpc>
                <a:spcPct val="90000"/>
              </a:lnSpc>
            </a:pPr>
            <a:br>
              <a:rPr lang="en-IN" sz="1700" b="1" dirty="0"/>
            </a:br>
            <a:r>
              <a:rPr lang="en-IN" sz="1700" b="1" dirty="0"/>
              <a:t>CASE STUDY -Use of Technology –City Sewage Treated and Recycled for Agriculture</a:t>
            </a:r>
            <a:br>
              <a:rPr lang="en-US" sz="1700" b="1" dirty="0"/>
            </a:br>
            <a:endParaRPr lang="en-US" sz="1700" dirty="0"/>
          </a:p>
        </p:txBody>
      </p:sp>
      <p:pic>
        <p:nvPicPr>
          <p:cNvPr id="5" name="Picture 4" descr="Green and dry land">
            <a:extLst>
              <a:ext uri="{FF2B5EF4-FFF2-40B4-BE49-F238E27FC236}">
                <a16:creationId xmlns:a16="http://schemas.microsoft.com/office/drawing/2014/main" id="{E418E49B-A78E-0D15-2788-3F03848B5778}"/>
              </a:ext>
            </a:extLst>
          </p:cNvPr>
          <p:cNvPicPr>
            <a:picLocks noChangeAspect="1"/>
          </p:cNvPicPr>
          <p:nvPr/>
        </p:nvPicPr>
        <p:blipFill>
          <a:blip r:embed="rId2"/>
          <a:srcRect l="40860" r="44660" b="1"/>
          <a:stretch>
            <a:fillRect/>
          </a:stretch>
        </p:blipFill>
        <p:spPr>
          <a:xfrm>
            <a:off x="20" y="10"/>
            <a:ext cx="2050522"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357491"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 name="Content Placeholder 2"/>
          <p:cNvSpPr>
            <a:spLocks noGrp="1"/>
          </p:cNvSpPr>
          <p:nvPr>
            <p:ph idx="1"/>
          </p:nvPr>
        </p:nvSpPr>
        <p:spPr>
          <a:xfrm>
            <a:off x="2137171" y="2160589"/>
            <a:ext cx="4818330" cy="3880773"/>
          </a:xfrm>
        </p:spPr>
        <p:txBody>
          <a:bodyPr>
            <a:normAutofit/>
          </a:bodyPr>
          <a:lstStyle/>
          <a:p>
            <a:r>
              <a:rPr lang="en-IN" dirty="0" err="1"/>
              <a:t>Jalna</a:t>
            </a:r>
            <a:r>
              <a:rPr lang="en-IN" dirty="0"/>
              <a:t> is a city located in </a:t>
            </a:r>
            <a:r>
              <a:rPr lang="en-IN" dirty="0" err="1"/>
              <a:t>Marathwada</a:t>
            </a:r>
            <a:r>
              <a:rPr lang="en-IN" dirty="0"/>
              <a:t> and receives very less rainfall and is drought prone area. Having population of around 3.0 </a:t>
            </a:r>
            <a:r>
              <a:rPr lang="en-IN" dirty="0" err="1"/>
              <a:t>lakhs</a:t>
            </a:r>
            <a:r>
              <a:rPr lang="en-IN" dirty="0"/>
              <a:t>, availability of domestic sewage is sufficient including in summers. Farmers of </a:t>
            </a:r>
            <a:r>
              <a:rPr lang="en-IN" dirty="0" err="1"/>
              <a:t>Jalna</a:t>
            </a:r>
            <a:r>
              <a:rPr lang="en-IN" dirty="0"/>
              <a:t> here facing shortage of water for agriculture and therefore it was decided to treat the city sewage (from nearby </a:t>
            </a:r>
            <a:r>
              <a:rPr lang="en-IN" dirty="0" err="1"/>
              <a:t>nallah</a:t>
            </a:r>
            <a:r>
              <a:rPr lang="en-IN" dirty="0"/>
              <a:t>) through </a:t>
            </a:r>
            <a:r>
              <a:rPr lang="en-IN" dirty="0" err="1"/>
              <a:t>Bioflter</a:t>
            </a:r>
            <a:r>
              <a:rPr lang="en-IN" dirty="0"/>
              <a:t> Technology and reuse for agriculture. Since then the farmer are able to take 3-4 crops per year and their problem of water shortage was completely resolved.</a:t>
            </a:r>
            <a:endParaRPr lang="en-US" dirty="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err="1"/>
              <a:t>Contd</a:t>
            </a:r>
            <a:r>
              <a:rPr lang="en-US" dirty="0"/>
              <a:t>….</a:t>
            </a:r>
          </a:p>
        </p:txBody>
      </p:sp>
      <p:pic>
        <p:nvPicPr>
          <p:cNvPr id="4" name="image92.jpeg"/>
          <p:cNvPicPr>
            <a:picLocks noGrp="1"/>
          </p:cNvPicPr>
          <p:nvPr>
            <p:ph idx="1"/>
          </p:nvPr>
        </p:nvPicPr>
        <p:blipFill>
          <a:blip r:embed="rId2" cstate="print"/>
          <a:stretch>
            <a:fillRect/>
          </a:stretch>
        </p:blipFill>
        <p:spPr>
          <a:xfrm>
            <a:off x="1296223" y="2704768"/>
            <a:ext cx="4975167" cy="279307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89535" y="609600"/>
            <a:ext cx="4865966" cy="1320800"/>
          </a:xfrm>
        </p:spPr>
        <p:txBody>
          <a:bodyPr>
            <a:normAutofit/>
          </a:bodyPr>
          <a:lstStyle/>
          <a:p>
            <a:pPr>
              <a:lnSpc>
                <a:spcPct val="90000"/>
              </a:lnSpc>
            </a:pPr>
            <a:br>
              <a:rPr lang="en-IN" sz="2000" b="1" u="sng"/>
            </a:br>
            <a:r>
              <a:rPr lang="en-IN" sz="2000" b="1" u="sng"/>
              <a:t>Introduction to Rural Liquid Waste Management</a:t>
            </a:r>
            <a:br>
              <a:rPr lang="en-US" sz="2000"/>
            </a:br>
            <a:endParaRPr lang="en-US" sz="2000"/>
          </a:p>
        </p:txBody>
      </p:sp>
      <p:pic>
        <p:nvPicPr>
          <p:cNvPr id="5" name="Picture 4" descr="A yellow sink draining water">
            <a:extLst>
              <a:ext uri="{FF2B5EF4-FFF2-40B4-BE49-F238E27FC236}">
                <a16:creationId xmlns:a16="http://schemas.microsoft.com/office/drawing/2014/main" id="{3297FBD8-5AF3-B7D5-DB98-79DB3B3579CB}"/>
              </a:ext>
            </a:extLst>
          </p:cNvPr>
          <p:cNvPicPr>
            <a:picLocks noChangeAspect="1"/>
          </p:cNvPicPr>
          <p:nvPr/>
        </p:nvPicPr>
        <p:blipFill>
          <a:blip r:embed="rId2">
            <a:duotone>
              <a:prstClr val="black"/>
              <a:schemeClr val="tx2">
                <a:tint val="45000"/>
                <a:satMod val="400000"/>
              </a:schemeClr>
            </a:duotone>
          </a:blip>
          <a:srcRect l="47196" r="32899" b="1"/>
          <a:stretch>
            <a:fillRect/>
          </a:stretch>
        </p:blipFill>
        <p:spPr>
          <a:xfrm>
            <a:off x="20" y="10"/>
            <a:ext cx="2050522"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9" name="Isosceles Triangle 8">
            <a:extLst>
              <a:ext uri="{FF2B5EF4-FFF2-40B4-BE49-F238E27FC236}">
                <a16:creationId xmlns:a16="http://schemas.microsoft.com/office/drawing/2014/main" id="{518E5A25-92C5-4F27-8E26-0AAAB0CDC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 name="Content Placeholder 2"/>
          <p:cNvSpPr>
            <a:spLocks noGrp="1"/>
          </p:cNvSpPr>
          <p:nvPr>
            <p:ph idx="1"/>
          </p:nvPr>
        </p:nvSpPr>
        <p:spPr>
          <a:xfrm>
            <a:off x="2089535" y="2160589"/>
            <a:ext cx="4865966" cy="3880773"/>
          </a:xfrm>
        </p:spPr>
        <p:txBody>
          <a:bodyPr>
            <a:normAutofit/>
          </a:bodyPr>
          <a:lstStyle/>
          <a:p>
            <a:pPr lvl="0">
              <a:lnSpc>
                <a:spcPct val="90000"/>
              </a:lnSpc>
            </a:pPr>
            <a:r>
              <a:rPr lang="en-IN" sz="1100"/>
              <a:t>The </a:t>
            </a:r>
            <a:r>
              <a:rPr lang="en-IN" sz="1100" err="1"/>
              <a:t>Jal</a:t>
            </a:r>
            <a:r>
              <a:rPr lang="en-IN" sz="1100"/>
              <a:t> </a:t>
            </a:r>
            <a:r>
              <a:rPr lang="en-IN" sz="1100" err="1"/>
              <a:t>Jivan</a:t>
            </a:r>
            <a:r>
              <a:rPr lang="en-IN" sz="1100"/>
              <a:t> Mission (2019) provide for minimum 55 litres per capita per day (LPCD) supply of water through tap.  Half of the States are providing 70 litres or 100 litres LPCD.  Considering 65% of it is generated as waste, the grey water (including </a:t>
            </a:r>
            <a:r>
              <a:rPr lang="en-IN" sz="1100" err="1"/>
              <a:t>blackwater</a:t>
            </a:r>
            <a:r>
              <a:rPr lang="en-IN" sz="1100"/>
              <a:t>) would be in the range of 40 to 60 LPCD. </a:t>
            </a:r>
            <a:endParaRPr lang="en-US" sz="1100"/>
          </a:p>
          <a:p>
            <a:pPr lvl="0">
              <a:lnSpc>
                <a:spcPct val="90000"/>
              </a:lnSpc>
            </a:pPr>
            <a:r>
              <a:rPr lang="en-IN" sz="1100"/>
              <a:t>Thus, 1000 population would generate an average 50 KLD (taking in to account for next 5 years).</a:t>
            </a:r>
            <a:endParaRPr lang="en-US" sz="1100"/>
          </a:p>
          <a:p>
            <a:pPr lvl="0">
              <a:lnSpc>
                <a:spcPct val="90000"/>
              </a:lnSpc>
            </a:pPr>
            <a:r>
              <a:rPr lang="en-IN" sz="1100"/>
              <a:t>Treatment of wastewater is a big challenge. The big central treatment plants have proved to be ineffective because of the high cost of operation, increasing load of pollutants, inadequate technology, and very high capital costs. </a:t>
            </a:r>
          </a:p>
          <a:p>
            <a:pPr lvl="0">
              <a:lnSpc>
                <a:spcPct val="90000"/>
              </a:lnSpc>
            </a:pPr>
            <a:r>
              <a:rPr lang="en-IN" sz="1100"/>
              <a:t>Bio-filters technology qualifies to be a decentralised effective, efficient, cost-effective system for addressing the issues flagged above.</a:t>
            </a:r>
            <a:endParaRPr lang="en-US" sz="1100"/>
          </a:p>
          <a:p>
            <a:pPr lvl="0">
              <a:lnSpc>
                <a:spcPct val="90000"/>
              </a:lnSpc>
            </a:pPr>
            <a:r>
              <a:rPr lang="en-IN" sz="1100"/>
              <a:t>The treated water has added nutrients worth (Rs. 1.60 per thousand litres) and is acceptable for Agriculture, land </a:t>
            </a:r>
            <a:r>
              <a:rPr lang="en-IN" sz="1100" err="1"/>
              <a:t>scape</a:t>
            </a:r>
            <a:r>
              <a:rPr lang="en-IN" sz="1100"/>
              <a:t> as per CPCB norms of 2017.  The nutrient rich water can fetch Rs.2.00 per thousand litres. </a:t>
            </a:r>
            <a:endParaRPr lang="en-US" sz="1100"/>
          </a:p>
          <a:p>
            <a:pPr lvl="0">
              <a:lnSpc>
                <a:spcPct val="90000"/>
              </a:lnSpc>
            </a:pPr>
            <a:r>
              <a:rPr lang="en-IN" sz="1100"/>
              <a:t>The treated water supply supplements dwindled water supply in summer to support summer crops. </a:t>
            </a:r>
            <a:endParaRPr lang="en-US" sz="1100"/>
          </a:p>
          <a:p>
            <a:pPr lvl="0">
              <a:lnSpc>
                <a:spcPct val="90000"/>
              </a:lnSpc>
            </a:pPr>
            <a:endParaRPr lang="en-US" sz="1100"/>
          </a:p>
          <a:p>
            <a:pPr>
              <a:lnSpc>
                <a:spcPct val="90000"/>
              </a:lnSpc>
            </a:pPr>
            <a:endParaRPr lang="en-US" sz="1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2600" y="816638"/>
            <a:ext cx="2525519" cy="5224724"/>
          </a:xfrm>
        </p:spPr>
        <p:txBody>
          <a:bodyPr anchor="ctr">
            <a:normAutofit/>
          </a:bodyPr>
          <a:lstStyle/>
          <a:p>
            <a:r>
              <a:rPr lang="en-US"/>
              <a:t>Contd….</a:t>
            </a:r>
          </a:p>
        </p:txBody>
      </p:sp>
      <p:sp>
        <p:nvSpPr>
          <p:cNvPr id="3" name="Content Placeholder 2"/>
          <p:cNvSpPr>
            <a:spLocks noGrp="1"/>
          </p:cNvSpPr>
          <p:nvPr>
            <p:ph idx="1"/>
          </p:nvPr>
        </p:nvSpPr>
        <p:spPr>
          <a:xfrm>
            <a:off x="3490721" y="816638"/>
            <a:ext cx="3464779" cy="5224724"/>
          </a:xfrm>
        </p:spPr>
        <p:txBody>
          <a:bodyPr anchor="ctr">
            <a:normAutofit/>
          </a:bodyPr>
          <a:lstStyle/>
          <a:p>
            <a:pPr lvl="0">
              <a:lnSpc>
                <a:spcPct val="90000"/>
              </a:lnSpc>
            </a:pPr>
            <a:r>
              <a:rPr lang="en-IN" dirty="0"/>
              <a:t>The indirect benefit is also equivalent saving of extraction / distribution expenditure of Agriculture Water (Rs.5/- to Rs. 10/- per thousand litres depending on source and distance of transport).</a:t>
            </a:r>
            <a:endParaRPr lang="en-US"/>
          </a:p>
          <a:p>
            <a:pPr lvl="0">
              <a:lnSpc>
                <a:spcPct val="90000"/>
              </a:lnSpc>
            </a:pPr>
            <a:r>
              <a:rPr lang="en-IN" dirty="0"/>
              <a:t>Ultimately, Waste Water Treatment is crucial for reducing pollution load in ground water and streams &amp; rivers. </a:t>
            </a:r>
            <a:endParaRPr lang="en-US"/>
          </a:p>
          <a:p>
            <a:pPr lvl="0">
              <a:lnSpc>
                <a:spcPct val="90000"/>
              </a:lnSpc>
            </a:pPr>
            <a:r>
              <a:rPr lang="en-IN" dirty="0"/>
              <a:t>Bio-Filter technology also obviate the generation of sludge and hence its management, it also can handle black water (septic tanks). </a:t>
            </a:r>
            <a:endParaRPr lang="en-US"/>
          </a:p>
          <a:p>
            <a:pPr>
              <a:lnSpc>
                <a:spcPct val="90000"/>
              </a:lnSpc>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799" name="Group 3379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33800" name="Straight Connector 3379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3801" name="Straight Connector 3380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380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380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3804" name="Isosceles Triangle 3380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380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380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380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3808" name="Isosceles Triangle 3380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33809" name="Isosceles Triangle 3380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grpSp>
      <p:sp>
        <p:nvSpPr>
          <p:cNvPr id="2" name="Title 1"/>
          <p:cNvSpPr>
            <a:spLocks noGrp="1"/>
          </p:cNvSpPr>
          <p:nvPr>
            <p:ph type="title"/>
          </p:nvPr>
        </p:nvSpPr>
        <p:spPr>
          <a:xfrm>
            <a:off x="1200149" y="4571999"/>
            <a:ext cx="5755351" cy="1087656"/>
          </a:xfrm>
        </p:spPr>
        <p:txBody>
          <a:bodyPr vert="horz" lIns="91440" tIns="45720" rIns="91440" bIns="45720" rtlCol="0" anchor="b">
            <a:normAutofit/>
          </a:bodyPr>
          <a:lstStyle/>
          <a:p>
            <a:pPr>
              <a:lnSpc>
                <a:spcPct val="90000"/>
              </a:lnSpc>
            </a:pPr>
            <a:br>
              <a:rPr lang="en-US" sz="2000" b="1" kern="1200" dirty="0">
                <a:solidFill>
                  <a:schemeClr val="accent1"/>
                </a:solidFill>
                <a:latin typeface="+mj-lt"/>
                <a:ea typeface="+mj-ea"/>
                <a:cs typeface="+mj-cs"/>
              </a:rPr>
            </a:br>
            <a:r>
              <a:rPr lang="en-US" sz="2000" b="1" kern="1200" dirty="0">
                <a:solidFill>
                  <a:schemeClr val="accent1"/>
                </a:solidFill>
                <a:latin typeface="+mj-lt"/>
                <a:ea typeface="+mj-ea"/>
                <a:cs typeface="+mj-cs"/>
              </a:rPr>
              <a:t> Village Level Hydro Power-Maharashtra</a:t>
            </a:r>
            <a:br>
              <a:rPr lang="en-US" sz="2000" b="1" kern="1200" dirty="0">
                <a:solidFill>
                  <a:schemeClr val="accent1"/>
                </a:solidFill>
                <a:latin typeface="+mj-lt"/>
                <a:ea typeface="+mj-ea"/>
                <a:cs typeface="+mj-cs"/>
              </a:rPr>
            </a:br>
            <a:endParaRPr lang="en-US" sz="2000" kern="1200" dirty="0">
              <a:solidFill>
                <a:schemeClr val="accent1"/>
              </a:solidFill>
              <a:latin typeface="+mj-lt"/>
              <a:ea typeface="+mj-ea"/>
              <a:cs typeface="+mj-cs"/>
            </a:endParaRPr>
          </a:p>
        </p:txBody>
      </p:sp>
      <p:pic>
        <p:nvPicPr>
          <p:cNvPr id="33794" name="Picture 2"/>
          <p:cNvPicPr>
            <a:picLocks noGrp="1" noChangeAspect="1" noChangeArrowheads="1"/>
          </p:cNvPicPr>
          <p:nvPr>
            <p:ph idx="1"/>
          </p:nvPr>
        </p:nvPicPr>
        <p:blipFill>
          <a:blip r:embed="rId2"/>
          <a:srcRect l="16117" t="28622" r="30638" b="20870"/>
          <a:stretch>
            <a:fillRect/>
          </a:stretch>
        </p:blipFill>
        <p:spPr bwMode="auto">
          <a:xfrm>
            <a:off x="1200150" y="609600"/>
            <a:ext cx="5332963" cy="364235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ChangeArrowheads="1"/>
          </p:cNvSpPr>
          <p:nvPr/>
        </p:nvSpPr>
        <p:spPr bwMode="auto">
          <a:xfrm>
            <a:off x="1619250" y="457200"/>
            <a:ext cx="5400675" cy="584200"/>
          </a:xfrm>
          <a:prstGeom prst="rect">
            <a:avLst/>
          </a:prstGeom>
          <a:noFill/>
          <a:ln w="9525">
            <a:noFill/>
            <a:miter lim="800000"/>
            <a:headEnd/>
            <a:tailEnd/>
          </a:ln>
        </p:spPr>
        <p:txBody>
          <a:bodyPr>
            <a:spAutoFit/>
          </a:bodyPr>
          <a:lstStyle/>
          <a:p>
            <a:pPr algn="ctr"/>
            <a:r>
              <a:rPr lang="en-US" sz="3200" b="1">
                <a:solidFill>
                  <a:srgbClr val="0000CC"/>
                </a:solidFill>
                <a:latin typeface="Times New Roman" pitchFamily="18" charset="0"/>
                <a:cs typeface="Times New Roman" pitchFamily="18" charset="0"/>
              </a:rPr>
              <a:t>Introduction</a:t>
            </a:r>
            <a:endParaRPr lang="en-US" sz="3200">
              <a:latin typeface="Times New Roman" pitchFamily="18" charset="0"/>
              <a:cs typeface="Times New Roman" pitchFamily="18" charset="0"/>
            </a:endParaRPr>
          </a:p>
        </p:txBody>
      </p:sp>
      <p:sp>
        <p:nvSpPr>
          <p:cNvPr id="2" name="Rectangle 1"/>
          <p:cNvSpPr/>
          <p:nvPr/>
        </p:nvSpPr>
        <p:spPr>
          <a:xfrm>
            <a:off x="6227763" y="6280150"/>
            <a:ext cx="2916237" cy="461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solidFill>
                <a:schemeClr val="tx1"/>
              </a:solidFill>
            </a:endParaRPr>
          </a:p>
        </p:txBody>
      </p:sp>
      <p:graphicFrame>
        <p:nvGraphicFramePr>
          <p:cNvPr id="3079" name="Content Placeholder 2">
            <a:extLst>
              <a:ext uri="{FF2B5EF4-FFF2-40B4-BE49-F238E27FC236}">
                <a16:creationId xmlns:a16="http://schemas.microsoft.com/office/drawing/2014/main" id="{E94E7A07-F631-C89B-576D-E4D06CE6667A}"/>
              </a:ext>
            </a:extLst>
          </p:cNvPr>
          <p:cNvGraphicFramePr>
            <a:graphicFrameLocks noGrp="1"/>
          </p:cNvGraphicFramePr>
          <p:nvPr>
            <p:ph idx="1"/>
          </p:nvPr>
        </p:nvGraphicFramePr>
        <p:xfrm>
          <a:off x="457200" y="1484313"/>
          <a:ext cx="822960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7" name="AutoShape 6" descr="Image result for zero budget natural farmin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IN">
              <a:latin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BD4814-5A9A-45D3-81C0-0A9A25C4B364}"/>
              </a:ext>
            </a:extLst>
          </p:cNvPr>
          <p:cNvSpPr/>
          <p:nvPr/>
        </p:nvSpPr>
        <p:spPr>
          <a:xfrm>
            <a:off x="394502" y="1114042"/>
            <a:ext cx="6172199" cy="4318281"/>
          </a:xfrm>
          <a:prstGeom prst="rect">
            <a:avLst/>
          </a:prstGeom>
        </p:spPr>
        <p:txBody>
          <a:bodyPr wrap="square" lIns="67739" tIns="33869" rIns="67739" bIns="33869">
            <a:spAutoFit/>
          </a:bodyPr>
          <a:lstStyle/>
          <a:p>
            <a:pPr marL="342900" indent="-342900">
              <a:lnSpc>
                <a:spcPct val="80000"/>
              </a:lnSpc>
              <a:spcBef>
                <a:spcPct val="20000"/>
              </a:spcBef>
              <a:spcAft>
                <a:spcPts val="148"/>
              </a:spcAft>
              <a:buSzPct val="175000"/>
              <a:buFont typeface="Arial" pitchFamily="34" charset="0"/>
              <a:buChar char="•"/>
              <a:defRPr/>
            </a:pPr>
            <a:r>
              <a:rPr lang="en-IN" sz="1600" dirty="0" err="1"/>
              <a:t>Azadirachta</a:t>
            </a:r>
            <a:r>
              <a:rPr lang="en-IN" sz="1600" dirty="0"/>
              <a:t> </a:t>
            </a:r>
            <a:r>
              <a:rPr lang="en-IN" sz="1600" dirty="0" err="1"/>
              <a:t>indica</a:t>
            </a:r>
            <a:r>
              <a:rPr lang="en-IN" sz="1600" dirty="0"/>
              <a:t>, commonly known as neem has cultural significance in India</a:t>
            </a:r>
          </a:p>
          <a:p>
            <a:pPr marL="342900" indent="-342900">
              <a:lnSpc>
                <a:spcPct val="80000"/>
              </a:lnSpc>
              <a:spcBef>
                <a:spcPct val="20000"/>
              </a:spcBef>
              <a:spcAft>
                <a:spcPts val="148"/>
              </a:spcAft>
              <a:buSzPct val="175000"/>
              <a:buFont typeface="Arial" pitchFamily="34" charset="0"/>
              <a:buChar char="•"/>
              <a:defRPr/>
            </a:pPr>
            <a:r>
              <a:rPr lang="en-IN" sz="1600" dirty="0"/>
              <a:t>It grows exuberantly in drought-prone areas giving cool shade and </a:t>
            </a:r>
            <a:r>
              <a:rPr lang="en-IN" sz="1600" dirty="0" err="1"/>
              <a:t>therby</a:t>
            </a:r>
            <a:r>
              <a:rPr lang="en-IN" sz="1600" dirty="0"/>
              <a:t> is a good anti-desertification tool with good carbon dioxide sink to sequester around 1.45 lakh tons carbon/tree with a girth of around 15-30cm. .</a:t>
            </a:r>
          </a:p>
          <a:p>
            <a:pPr marL="342900" indent="-342900">
              <a:lnSpc>
                <a:spcPct val="80000"/>
              </a:lnSpc>
              <a:spcBef>
                <a:spcPct val="20000"/>
              </a:spcBef>
              <a:spcAft>
                <a:spcPts val="148"/>
              </a:spcAft>
              <a:buSzPct val="175000"/>
              <a:buFont typeface="Arial" pitchFamily="34" charset="0"/>
              <a:buChar char="•"/>
              <a:defRPr/>
            </a:pPr>
            <a:r>
              <a:rPr lang="en-IN" sz="1600" dirty="0"/>
              <a:t> It is also used for maintaining soil fertility. Fertilizer: neem extract is added to fertilizers (urea) as a nitrification inhibitor. Neem leaves can be occasionally used as forage for ruminants and rabbits.</a:t>
            </a:r>
          </a:p>
          <a:p>
            <a:pPr marL="342900" indent="-342900">
              <a:lnSpc>
                <a:spcPct val="80000"/>
              </a:lnSpc>
              <a:spcBef>
                <a:spcPct val="20000"/>
              </a:spcBef>
              <a:spcAft>
                <a:spcPts val="148"/>
              </a:spcAft>
              <a:buSzPct val="175000"/>
              <a:buFont typeface="Arial" pitchFamily="34" charset="0"/>
              <a:buChar char="•"/>
              <a:defRPr/>
            </a:pPr>
            <a:r>
              <a:rPr lang="en-IN" sz="1600" dirty="0" err="1"/>
              <a:t>Neem</a:t>
            </a:r>
            <a:r>
              <a:rPr lang="en-IN" sz="1600" dirty="0"/>
              <a:t> cake is dense with several micro and macronutrients. Unlike a chemical fertilizer, Neem cake releases those nutrients  gradually into the soil with plants having  adequate time to use them as nutrition. </a:t>
            </a:r>
          </a:p>
          <a:p>
            <a:pPr marL="342900" indent="-342900">
              <a:lnSpc>
                <a:spcPct val="80000"/>
              </a:lnSpc>
              <a:spcBef>
                <a:spcPct val="20000"/>
              </a:spcBef>
              <a:spcAft>
                <a:spcPts val="148"/>
              </a:spcAft>
              <a:buSzPct val="175000"/>
              <a:buFont typeface="Arial" pitchFamily="34" charset="0"/>
              <a:buChar char="•"/>
              <a:defRPr/>
            </a:pPr>
            <a:r>
              <a:rPr lang="en-IN" sz="1600" dirty="0"/>
              <a:t> Being natural, it is compatible with soil  microbes and rhizosphere microflora. It acts as a nitrification inhibitor, and slows down the conversion process of nitrogenous compounds in ammonia, nitrates, and  nitrites. </a:t>
            </a:r>
          </a:p>
          <a:p>
            <a:pPr marL="342900" indent="-342900">
              <a:lnSpc>
                <a:spcPct val="80000"/>
              </a:lnSpc>
              <a:spcBef>
                <a:spcPct val="20000"/>
              </a:spcBef>
              <a:spcAft>
                <a:spcPts val="148"/>
              </a:spcAft>
              <a:buSzPct val="175000"/>
              <a:buFont typeface="Arial" pitchFamily="34" charset="0"/>
              <a:buChar char="•"/>
              <a:defRPr/>
            </a:pPr>
            <a:r>
              <a:rPr lang="en-IN" sz="1600" dirty="0"/>
              <a:t> It is bio-degradable and can be used with many other different types of fertilizers., </a:t>
            </a:r>
          </a:p>
        </p:txBody>
      </p:sp>
      <p:pic>
        <p:nvPicPr>
          <p:cNvPr id="3076" name="Picture 4" descr="M-Tech Gardens Rare Neem tree Azadirachta indica Medicinal 1 Healthy Live  Plant : Amazon.in: Garden &amp; Outdoors">
            <a:extLst>
              <a:ext uri="{FF2B5EF4-FFF2-40B4-BE49-F238E27FC236}">
                <a16:creationId xmlns:a16="http://schemas.microsoft.com/office/drawing/2014/main" id="{6C7D554B-96CD-4F1D-AD45-9B0C769EA14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775" y="2462178"/>
            <a:ext cx="1650778" cy="16508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8C9C612E-C282-407E-8256-BBD8548643A5}"/>
              </a:ext>
            </a:extLst>
          </p:cNvPr>
          <p:cNvPicPr>
            <a:picLocks noChangeAspect="1"/>
          </p:cNvPicPr>
          <p:nvPr/>
        </p:nvPicPr>
        <p:blipFill rotWithShape="1">
          <a:blip r:embed="rId3">
            <a:extLst>
              <a:ext uri="{28A0092B-C50C-407E-A947-70E740481C1C}">
                <a14:useLocalDpi xmlns:a14="http://schemas.microsoft.com/office/drawing/2010/main" val="0"/>
              </a:ext>
            </a:extLst>
          </a:blip>
          <a:srcRect l="14861" r="13293"/>
          <a:stretch/>
        </p:blipFill>
        <p:spPr>
          <a:xfrm>
            <a:off x="8202382" y="4315165"/>
            <a:ext cx="866589" cy="1961043"/>
          </a:xfrm>
          <a:prstGeom prst="rect">
            <a:avLst/>
          </a:prstGeom>
        </p:spPr>
      </p:pic>
      <p:pic>
        <p:nvPicPr>
          <p:cNvPr id="7" name="Picture 6">
            <a:extLst>
              <a:ext uri="{FF2B5EF4-FFF2-40B4-BE49-F238E27FC236}">
                <a16:creationId xmlns:a16="http://schemas.microsoft.com/office/drawing/2014/main" id="{DB670643-BA80-445B-A3BA-F740C5D41692}"/>
              </a:ext>
            </a:extLst>
          </p:cNvPr>
          <p:cNvPicPr>
            <a:picLocks noChangeAspect="1"/>
          </p:cNvPicPr>
          <p:nvPr/>
        </p:nvPicPr>
        <p:blipFill rotWithShape="1">
          <a:blip r:embed="rId4">
            <a:extLst>
              <a:ext uri="{28A0092B-C50C-407E-A947-70E740481C1C}">
                <a14:useLocalDpi xmlns:a14="http://schemas.microsoft.com/office/drawing/2010/main" val="0"/>
              </a:ext>
            </a:extLst>
          </a:blip>
          <a:srcRect t="11242" r="62333" b="23940"/>
          <a:stretch/>
        </p:blipFill>
        <p:spPr>
          <a:xfrm>
            <a:off x="7291114" y="3966300"/>
            <a:ext cx="944026" cy="2255880"/>
          </a:xfrm>
          <a:prstGeom prst="rect">
            <a:avLst/>
          </a:prstGeom>
        </p:spPr>
      </p:pic>
      <p:sp>
        <p:nvSpPr>
          <p:cNvPr id="8" name="TextBox 7">
            <a:extLst>
              <a:ext uri="{FF2B5EF4-FFF2-40B4-BE49-F238E27FC236}">
                <a16:creationId xmlns:a16="http://schemas.microsoft.com/office/drawing/2014/main" id="{84A30B29-FF96-4A6E-B5B3-6CEC21AEA8DC}"/>
              </a:ext>
            </a:extLst>
          </p:cNvPr>
          <p:cNvSpPr txBox="1"/>
          <p:nvPr/>
        </p:nvSpPr>
        <p:spPr>
          <a:xfrm>
            <a:off x="7239001" y="6193664"/>
            <a:ext cx="1905000" cy="622397"/>
          </a:xfrm>
          <a:prstGeom prst="rect">
            <a:avLst/>
          </a:prstGeom>
          <a:noFill/>
        </p:spPr>
        <p:txBody>
          <a:bodyPr wrap="square" lIns="67739" tIns="33869" rIns="67739" bIns="33869" rtlCol="0">
            <a:spAutoFit/>
          </a:bodyPr>
          <a:lstStyle/>
          <a:p>
            <a:r>
              <a:rPr lang="en-IN" dirty="0"/>
              <a:t>Oil                          Cake</a:t>
            </a:r>
          </a:p>
        </p:txBody>
      </p:sp>
      <p:sp>
        <p:nvSpPr>
          <p:cNvPr id="9" name="Rectangle 8">
            <a:extLst>
              <a:ext uri="{FF2B5EF4-FFF2-40B4-BE49-F238E27FC236}">
                <a16:creationId xmlns:a16="http://schemas.microsoft.com/office/drawing/2014/main" id="{F6AE7498-8453-4A1C-A34F-2EDC185ACED9}"/>
              </a:ext>
            </a:extLst>
          </p:cNvPr>
          <p:cNvSpPr/>
          <p:nvPr/>
        </p:nvSpPr>
        <p:spPr>
          <a:xfrm>
            <a:off x="1371600" y="76200"/>
            <a:ext cx="4426841" cy="807063"/>
          </a:xfrm>
          <a:prstGeom prst="rect">
            <a:avLst/>
          </a:prstGeom>
        </p:spPr>
        <p:txBody>
          <a:bodyPr wrap="square" lIns="67739" tIns="33869" rIns="67739" bIns="33869">
            <a:spAutoFit/>
          </a:bodyPr>
          <a:lstStyle/>
          <a:p>
            <a:pPr algn="ctr"/>
            <a:r>
              <a:rPr lang="en-IN" sz="2400" dirty="0" err="1">
                <a:effectLst>
                  <a:outerShdw blurRad="38100" dist="38100" dir="2700000" algn="tl">
                    <a:srgbClr val="000000">
                      <a:alpha val="43137"/>
                    </a:srgbClr>
                  </a:outerShdw>
                </a:effectLst>
                <a:latin typeface="AvantGarde Bk BT" panose="020B0702020202020204" pitchFamily="34" charset="0"/>
              </a:rPr>
              <a:t>Azadirachta</a:t>
            </a:r>
            <a:r>
              <a:rPr lang="en-IN" sz="2400" dirty="0">
                <a:effectLst>
                  <a:outerShdw blurRad="38100" dist="38100" dir="2700000" algn="tl">
                    <a:srgbClr val="000000">
                      <a:alpha val="43137"/>
                    </a:srgbClr>
                  </a:outerShdw>
                </a:effectLst>
                <a:latin typeface="AvantGarde Bk BT" panose="020B0702020202020204" pitchFamily="34" charset="0"/>
              </a:rPr>
              <a:t> indica (Neem): A Multiutilities Tree </a:t>
            </a:r>
            <a:endParaRPr lang="gu-IN" sz="2400" b="1" dirty="0">
              <a:solidFill>
                <a:srgbClr val="FF0000"/>
              </a:solidFill>
              <a:latin typeface="AvantGarde Bk BT" panose="020B0702020202020204" pitchFamily="34" charset="0"/>
            </a:endParaRPr>
          </a:p>
        </p:txBody>
      </p:sp>
      <p:pic>
        <p:nvPicPr>
          <p:cNvPr id="4" name="Picture 3">
            <a:extLst>
              <a:ext uri="{FF2B5EF4-FFF2-40B4-BE49-F238E27FC236}">
                <a16:creationId xmlns:a16="http://schemas.microsoft.com/office/drawing/2014/main" id="{54963E9F-BC05-42A3-9810-CDEC42119B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3680" y="-287851"/>
            <a:ext cx="1935291" cy="2903257"/>
          </a:xfrm>
          <a:prstGeom prst="rect">
            <a:avLst/>
          </a:prstGeom>
        </p:spPr>
      </p:pic>
    </p:spTree>
    <p:extLst>
      <p:ext uri="{BB962C8B-B14F-4D97-AF65-F5344CB8AC3E}">
        <p14:creationId xmlns:p14="http://schemas.microsoft.com/office/powerpoint/2010/main" val="3521351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F7BA34-11B8-4ADF-9C87-0487103FDAAB}"/>
              </a:ext>
            </a:extLst>
          </p:cNvPr>
          <p:cNvSpPr/>
          <p:nvPr/>
        </p:nvSpPr>
        <p:spPr>
          <a:xfrm>
            <a:off x="79387" y="1048557"/>
            <a:ext cx="6857999" cy="5718664"/>
          </a:xfrm>
          <a:prstGeom prst="rect">
            <a:avLst/>
          </a:prstGeom>
        </p:spPr>
        <p:txBody>
          <a:bodyPr wrap="square" lIns="67739" tIns="33869" rIns="67739" bIns="33869">
            <a:spAutoFit/>
          </a:bodyPr>
          <a:lstStyle/>
          <a:p>
            <a:pPr marL="395143" lvl="1" indent="-203452" defTabSz="163467">
              <a:spcBef>
                <a:spcPts val="444"/>
              </a:spcBef>
              <a:spcAft>
                <a:spcPts val="148"/>
              </a:spcAft>
              <a:buSzPct val="175000"/>
              <a:buBlip>
                <a:blip r:embed="rId2"/>
              </a:buBlip>
              <a:defRPr/>
            </a:pPr>
            <a:r>
              <a:rPr lang="en-US" sz="1300" dirty="0"/>
              <a:t>In Kutch the area where </a:t>
            </a:r>
            <a:r>
              <a:rPr lang="en-US" sz="1300" dirty="0" err="1"/>
              <a:t>Rann</a:t>
            </a:r>
            <a:r>
              <a:rPr lang="en-US" sz="1300" dirty="0"/>
              <a:t> of </a:t>
            </a:r>
            <a:r>
              <a:rPr lang="en-US" sz="1300" dirty="0" err="1"/>
              <a:t>kutch</a:t>
            </a:r>
            <a:r>
              <a:rPr lang="en-US" sz="1300" dirty="0"/>
              <a:t> located in state of Gujarat and salt is produced. AGROCEL is  involved in salt production and bromine.</a:t>
            </a:r>
          </a:p>
          <a:p>
            <a:pPr marL="191691" lvl="1" defTabSz="163467">
              <a:spcBef>
                <a:spcPts val="444"/>
              </a:spcBef>
              <a:spcAft>
                <a:spcPts val="148"/>
              </a:spcAft>
              <a:buSzPct val="175000"/>
              <a:defRPr/>
            </a:pPr>
            <a:endParaRPr lang="en-US" sz="1300" dirty="0"/>
          </a:p>
          <a:p>
            <a:pPr marL="395143" lvl="1" indent="-203452" defTabSz="163467">
              <a:spcBef>
                <a:spcPts val="444"/>
              </a:spcBef>
              <a:spcAft>
                <a:spcPts val="148"/>
              </a:spcAft>
              <a:buSzPct val="175000"/>
              <a:buBlip>
                <a:blip r:embed="rId2"/>
              </a:buBlip>
              <a:defRPr/>
            </a:pPr>
            <a:r>
              <a:rPr lang="en-US" sz="1300" dirty="0"/>
              <a:t>Experiments growing of plants in molded areas within salt extraction areas, with proper rain water harvesting and soil management . </a:t>
            </a:r>
          </a:p>
          <a:p>
            <a:pPr marL="191691" lvl="1" defTabSz="163467">
              <a:spcBef>
                <a:spcPts val="444"/>
              </a:spcBef>
              <a:spcAft>
                <a:spcPts val="148"/>
              </a:spcAft>
              <a:buSzPct val="175000"/>
              <a:defRPr/>
            </a:pPr>
            <a:endParaRPr lang="en-US" sz="1300" dirty="0"/>
          </a:p>
          <a:p>
            <a:pPr marL="395143" lvl="1" indent="-203452" defTabSz="163467">
              <a:spcBef>
                <a:spcPts val="444"/>
              </a:spcBef>
              <a:spcAft>
                <a:spcPts val="148"/>
              </a:spcAft>
              <a:buSzPct val="175000"/>
              <a:buBlip>
                <a:blip r:embed="rId2"/>
              </a:buBlip>
              <a:defRPr/>
            </a:pPr>
            <a:r>
              <a:rPr lang="en-US" sz="1300" dirty="0"/>
              <a:t>Hill 1  started in 2017, with the belief that water from Panchayat would become available for raising saplings. Alas! it did not and the stray cattle were the biggest nuisance. As if this was not enough, the land was eroded to last grain of the soil such that it has exposed even the bed Rocks. The odds did not dampen the resolve to green the hill, pits were dug and filled with soil, organic matter and Zeba that </a:t>
            </a:r>
            <a:r>
              <a:rPr lang="en-IN" sz="1300" dirty="0"/>
              <a:t>increases the water holding capacity of soil and helps in the reduction of leachates and associated contaminants to the environment. The retained moisture in the soil is also beneficial to the crops and the soil microbiome. W</a:t>
            </a:r>
            <a:r>
              <a:rPr lang="en-US" sz="1300" dirty="0" err="1"/>
              <a:t>ater</a:t>
            </a:r>
            <a:r>
              <a:rPr lang="en-US" sz="1300" dirty="0"/>
              <a:t> was managed from leakage and only nongrazing species like </a:t>
            </a:r>
            <a:r>
              <a:rPr lang="en-US" sz="1300" dirty="0" err="1"/>
              <a:t>Kasid</a:t>
            </a:r>
            <a:r>
              <a:rPr lang="en-US" sz="1300" dirty="0"/>
              <a:t>, </a:t>
            </a:r>
            <a:r>
              <a:rPr lang="en-US" sz="1300" dirty="0" err="1"/>
              <a:t>Karanj</a:t>
            </a:r>
            <a:r>
              <a:rPr lang="en-US" sz="1300" dirty="0"/>
              <a:t> were planted.  The efforts have transformed the hill-1, it is totally green now entailing </a:t>
            </a:r>
            <a:r>
              <a:rPr lang="en-US" sz="1300" b="1" u="sng" dirty="0"/>
              <a:t>over 18,000 plants and lot many diversity has come up on its own. This encouraged the attempt at Hill 2, that was m</a:t>
            </a:r>
            <a:r>
              <a:rPr lang="en-US" sz="1300" dirty="0"/>
              <a:t>ore obstinate than Hill 1.</a:t>
            </a:r>
          </a:p>
          <a:p>
            <a:pPr marL="191691" lvl="1" defTabSz="163467">
              <a:spcBef>
                <a:spcPts val="444"/>
              </a:spcBef>
              <a:spcAft>
                <a:spcPts val="148"/>
              </a:spcAft>
              <a:buSzPct val="175000"/>
              <a:defRPr/>
            </a:pPr>
            <a:endParaRPr lang="en-US" sz="1300" dirty="0"/>
          </a:p>
          <a:p>
            <a:pPr marL="395143" lvl="1" indent="-203452" defTabSz="163467">
              <a:spcBef>
                <a:spcPts val="444"/>
              </a:spcBef>
              <a:spcAft>
                <a:spcPts val="148"/>
              </a:spcAft>
              <a:buSzPct val="175000"/>
              <a:buBlip>
                <a:blip r:embed="rId2"/>
              </a:buBlip>
              <a:defRPr/>
            </a:pPr>
            <a:r>
              <a:rPr lang="en-US" sz="1300" dirty="0"/>
              <a:t>on Hill 2 like impregnation of seed pallets were adopted but it failed miserably draining both moral and investments. Took help of Panchayat, villagers for creating a feeling of “Joint Ownership”. Contour terracing was done in second attempt from top, water harvesting was done in 5 ponds and pumping of water was done from base of the hill water storage structure and planted 85 different species in 9 blocks. It was successful and till this monsoon, it had 35000 odd plants growing exuberantly.</a:t>
            </a:r>
          </a:p>
          <a:p>
            <a:pPr marL="395143" lvl="1" indent="-203452" defTabSz="163467">
              <a:spcBef>
                <a:spcPts val="444"/>
              </a:spcBef>
              <a:spcAft>
                <a:spcPts val="148"/>
              </a:spcAft>
              <a:buSzPct val="175000"/>
              <a:buBlip>
                <a:blip r:embed="rId2"/>
              </a:buBlip>
              <a:defRPr/>
            </a:pPr>
            <a:endParaRPr lang="en-US" sz="1300" dirty="0"/>
          </a:p>
        </p:txBody>
      </p:sp>
      <p:sp>
        <p:nvSpPr>
          <p:cNvPr id="3" name="Rectangle 2">
            <a:extLst>
              <a:ext uri="{FF2B5EF4-FFF2-40B4-BE49-F238E27FC236}">
                <a16:creationId xmlns:a16="http://schemas.microsoft.com/office/drawing/2014/main" id="{86F54A98-49D6-4323-949E-E8BBA9F23A52}"/>
              </a:ext>
            </a:extLst>
          </p:cNvPr>
          <p:cNvSpPr/>
          <p:nvPr/>
        </p:nvSpPr>
        <p:spPr>
          <a:xfrm>
            <a:off x="688986" y="90779"/>
            <a:ext cx="5638800" cy="807063"/>
          </a:xfrm>
          <a:prstGeom prst="rect">
            <a:avLst/>
          </a:prstGeom>
        </p:spPr>
        <p:txBody>
          <a:bodyPr wrap="square" lIns="67739" tIns="33869" rIns="67739" bIns="33869">
            <a:spAutoFit/>
          </a:bodyPr>
          <a:lstStyle/>
          <a:p>
            <a:pPr algn="ctr"/>
            <a:r>
              <a:rPr lang="en-US" sz="2400" b="1" dirty="0">
                <a:latin typeface="AvantGarde Bk BT" panose="020B0702020202020204" pitchFamily="34" charset="0"/>
              </a:rPr>
              <a:t>Greening The Earth ,Hill 1-18,000and HILL -2 35000</a:t>
            </a:r>
            <a:endParaRPr lang="gu-IN" sz="2400" b="1" dirty="0">
              <a:latin typeface="AvantGarde Bk BT" panose="020B0702020202020204" pitchFamily="34" charset="0"/>
            </a:endParaRPr>
          </a:p>
        </p:txBody>
      </p:sp>
      <p:pic>
        <p:nvPicPr>
          <p:cNvPr id="2050" name="Picture 2" descr="IMG_20220919_114321">
            <a:extLst>
              <a:ext uri="{FF2B5EF4-FFF2-40B4-BE49-F238E27FC236}">
                <a16:creationId xmlns:a16="http://schemas.microsoft.com/office/drawing/2014/main" id="{D0FD6D1E-6CA9-460B-9573-9E7CC72667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25424"/>
          <a:stretch>
            <a:fillRect/>
          </a:stretch>
        </p:blipFill>
        <p:spPr bwMode="auto">
          <a:xfrm>
            <a:off x="7738248" y="90779"/>
            <a:ext cx="1315136" cy="1259239"/>
          </a:xfrm>
          <a:prstGeom prst="roundRect">
            <a:avLst>
              <a:gd name="adj" fmla="val 16667"/>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1" name="Picture 3" descr="IMG_20220919_113220">
            <a:extLst>
              <a:ext uri="{FF2B5EF4-FFF2-40B4-BE49-F238E27FC236}">
                <a16:creationId xmlns:a16="http://schemas.microsoft.com/office/drawing/2014/main" id="{9403FC59-17CE-4689-A1AE-6EC99E52B46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4176" y="2489361"/>
            <a:ext cx="1182805" cy="1162086"/>
          </a:xfrm>
          <a:prstGeom prst="roundRect">
            <a:avLst>
              <a:gd name="adj" fmla="val 16667"/>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2" name="Picture 4" descr="20220802_164019">
            <a:extLst>
              <a:ext uri="{FF2B5EF4-FFF2-40B4-BE49-F238E27FC236}">
                <a16:creationId xmlns:a16="http://schemas.microsoft.com/office/drawing/2014/main" id="{DABA0C01-B808-423E-8477-7BDCCC0C870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9936" b="6026"/>
          <a:stretch>
            <a:fillRect/>
          </a:stretch>
        </p:blipFill>
        <p:spPr bwMode="auto">
          <a:xfrm>
            <a:off x="7864175" y="3792430"/>
            <a:ext cx="1301025" cy="1292874"/>
          </a:xfrm>
          <a:prstGeom prst="roundRect">
            <a:avLst>
              <a:gd name="adj" fmla="val 16667"/>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4" name="Group 3">
            <a:extLst>
              <a:ext uri="{FF2B5EF4-FFF2-40B4-BE49-F238E27FC236}">
                <a16:creationId xmlns:a16="http://schemas.microsoft.com/office/drawing/2014/main" id="{24498562-7BA6-4C26-B059-5E8BA5F4015A}"/>
              </a:ext>
            </a:extLst>
          </p:cNvPr>
          <p:cNvGrpSpPr/>
          <p:nvPr/>
        </p:nvGrpSpPr>
        <p:grpSpPr>
          <a:xfrm>
            <a:off x="7770878" y="1413525"/>
            <a:ext cx="1245341" cy="1004241"/>
            <a:chOff x="11835635" y="38208"/>
            <a:chExt cx="2447020" cy="1384221"/>
          </a:xfrm>
        </p:grpSpPr>
        <p:pic>
          <p:nvPicPr>
            <p:cNvPr id="5" name="Picture 4">
              <a:extLst>
                <a:ext uri="{FF2B5EF4-FFF2-40B4-BE49-F238E27FC236}">
                  <a16:creationId xmlns:a16="http://schemas.microsoft.com/office/drawing/2014/main" id="{E07C82B7-69C4-43AF-BBF2-411D15DBAE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1835635" y="38208"/>
              <a:ext cx="2439557" cy="13251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a:extLst>
                <a:ext uri="{FF2B5EF4-FFF2-40B4-BE49-F238E27FC236}">
                  <a16:creationId xmlns:a16="http://schemas.microsoft.com/office/drawing/2014/main" id="{E22BCB5D-9CFB-4A2F-8F7A-C1AFC5A4D637}"/>
                </a:ext>
              </a:extLst>
            </p:cNvPr>
            <p:cNvSpPr txBox="1"/>
            <p:nvPr/>
          </p:nvSpPr>
          <p:spPr>
            <a:xfrm>
              <a:off x="11989014" y="937788"/>
              <a:ext cx="2293641" cy="484641"/>
            </a:xfrm>
            <a:prstGeom prst="rect">
              <a:avLst/>
            </a:prstGeom>
            <a:noFill/>
          </p:spPr>
          <p:txBody>
            <a:bodyPr wrap="square" rtlCol="0">
              <a:spAutoFit/>
            </a:bodyPr>
            <a:lstStyle/>
            <a:p>
              <a:r>
                <a:rPr lang="en-IN" sz="1200" b="1" dirty="0">
                  <a:latin typeface="AvantGarde Bk BT" panose="020B0702020202020204" pitchFamily="34" charset="0"/>
                </a:rPr>
                <a:t>Hill in 2017 and now</a:t>
              </a:r>
            </a:p>
          </p:txBody>
        </p:sp>
      </p:grpSp>
      <p:sp>
        <p:nvSpPr>
          <p:cNvPr id="12" name="TextBox 11">
            <a:extLst>
              <a:ext uri="{FF2B5EF4-FFF2-40B4-BE49-F238E27FC236}">
                <a16:creationId xmlns:a16="http://schemas.microsoft.com/office/drawing/2014/main" id="{3BB11DD6-AEE7-444D-BB41-CCB718BA5219}"/>
              </a:ext>
            </a:extLst>
          </p:cNvPr>
          <p:cNvSpPr txBox="1"/>
          <p:nvPr/>
        </p:nvSpPr>
        <p:spPr>
          <a:xfrm>
            <a:off x="7608172" y="6329490"/>
            <a:ext cx="1456441" cy="437731"/>
          </a:xfrm>
          <a:prstGeom prst="rect">
            <a:avLst/>
          </a:prstGeom>
          <a:noFill/>
        </p:spPr>
        <p:txBody>
          <a:bodyPr wrap="square" lIns="67739" tIns="33869" rIns="67739" bIns="33869" rtlCol="0">
            <a:spAutoFit/>
          </a:bodyPr>
          <a:lstStyle/>
          <a:p>
            <a:r>
              <a:rPr lang="en-IN" sz="1200" b="1" dirty="0">
                <a:latin typeface="AvantGarde Bk BT" panose="020B0702020202020204" pitchFamily="34" charset="0"/>
              </a:rPr>
              <a:t>Salty pan growing quality dates</a:t>
            </a:r>
          </a:p>
        </p:txBody>
      </p:sp>
    </p:spTree>
    <p:extLst>
      <p:ext uri="{BB962C8B-B14F-4D97-AF65-F5344CB8AC3E}">
        <p14:creationId xmlns:p14="http://schemas.microsoft.com/office/powerpoint/2010/main" val="168395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229600" cy="990600"/>
          </a:xfrm>
        </p:spPr>
        <p:txBody>
          <a:bodyPr/>
          <a:lstStyle/>
          <a:p>
            <a:r>
              <a:rPr lang="en-US" b="1" dirty="0"/>
              <a:t>Seaweed Cultivation  </a:t>
            </a:r>
          </a:p>
        </p:txBody>
      </p:sp>
      <p:pic>
        <p:nvPicPr>
          <p:cNvPr id="9" name="Picture 2" descr="J:\poster printing\11.jpg"/>
          <p:cNvPicPr>
            <a:picLocks noGrp="1" noChangeAspect="1" noChangeArrowheads="1"/>
          </p:cNvPicPr>
          <p:nvPr>
            <p:ph sz="half" idx="1"/>
          </p:nvPr>
        </p:nvPicPr>
        <p:blipFill>
          <a:blip r:embed="rId2" cstate="print"/>
          <a:srcRect/>
          <a:stretch>
            <a:fillRect/>
          </a:stretch>
        </p:blipFill>
        <p:spPr bwMode="auto">
          <a:xfrm>
            <a:off x="0" y="990600"/>
            <a:ext cx="4495800" cy="5715000"/>
          </a:xfrm>
          <a:prstGeom prst="rect">
            <a:avLst/>
          </a:prstGeom>
          <a:noFill/>
        </p:spPr>
      </p:pic>
      <p:pic>
        <p:nvPicPr>
          <p:cNvPr id="10" name="Picture 2" descr="J:\poster printing\10.jpg"/>
          <p:cNvPicPr>
            <a:picLocks noGrp="1" noChangeAspect="1" noChangeArrowheads="1"/>
          </p:cNvPicPr>
          <p:nvPr>
            <p:ph sz="half" idx="2"/>
          </p:nvPr>
        </p:nvPicPr>
        <p:blipFill>
          <a:blip r:embed="rId3" cstate="print"/>
          <a:srcRect/>
          <a:stretch>
            <a:fillRect/>
          </a:stretch>
        </p:blipFill>
        <p:spPr bwMode="auto">
          <a:xfrm>
            <a:off x="4495800" y="914400"/>
            <a:ext cx="4419600" cy="57912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175" y="1631950"/>
            <a:ext cx="9147175" cy="3141663"/>
          </a:xfrm>
        </p:spPr>
        <p:style>
          <a:lnRef idx="2">
            <a:schemeClr val="accent3"/>
          </a:lnRef>
          <a:fillRef idx="1">
            <a:schemeClr val="lt1"/>
          </a:fillRef>
          <a:effectRef idx="0">
            <a:schemeClr val="accent3"/>
          </a:effectRef>
          <a:fontRef idx="minor">
            <a:schemeClr val="dk1"/>
          </a:fontRef>
        </p:style>
        <p:txBody>
          <a:bodyPr rtlCol="0">
            <a:normAutofit/>
          </a:bodyPr>
          <a:lstStyle/>
          <a:p>
            <a:pPr algn="ctr" fontAlgn="auto">
              <a:spcAft>
                <a:spcPts val="0"/>
              </a:spcAft>
              <a:defRPr/>
            </a:pPr>
            <a:r>
              <a:rPr lang="en-US" sz="6000" b="1" dirty="0">
                <a:solidFill>
                  <a:srgbClr val="C00000"/>
                </a:solidFill>
                <a:latin typeface="Comic Sans MS" pitchFamily="66" charset="0"/>
              </a:rPr>
              <a:t>envision smart farming</a:t>
            </a:r>
            <a:br>
              <a:rPr lang="en-US" sz="6000" b="1" dirty="0">
                <a:solidFill>
                  <a:srgbClr val="C00000"/>
                </a:solidFill>
                <a:latin typeface="Comic Sans MS" pitchFamily="66" charset="0"/>
              </a:rPr>
            </a:br>
            <a:r>
              <a:rPr lang="en-US" sz="7200" b="1" dirty="0">
                <a:solidFill>
                  <a:schemeClr val="tx2"/>
                </a:solidFill>
                <a:latin typeface="Comic Sans MS" pitchFamily="66" charset="0"/>
              </a:rPr>
              <a:t>&amp;</a:t>
            </a:r>
            <a:r>
              <a:rPr lang="en-US" sz="6000" b="1" dirty="0">
                <a:solidFill>
                  <a:srgbClr val="C00000"/>
                </a:solidFill>
                <a:latin typeface="Comic Sans MS" pitchFamily="66" charset="0"/>
              </a:rPr>
              <a:t> </a:t>
            </a:r>
            <a:br>
              <a:rPr lang="en-US" sz="6000" b="1" dirty="0">
                <a:solidFill>
                  <a:srgbClr val="C00000"/>
                </a:solidFill>
                <a:latin typeface="Comic Sans MS" pitchFamily="66" charset="0"/>
              </a:rPr>
            </a:br>
            <a:r>
              <a:rPr lang="en-US" sz="6000" b="1" dirty="0">
                <a:solidFill>
                  <a:srgbClr val="C00000"/>
                </a:solidFill>
                <a:latin typeface="Comic Sans MS" pitchFamily="66" charset="0"/>
              </a:rPr>
              <a:t>enable small farmers</a:t>
            </a:r>
          </a:p>
        </p:txBody>
      </p:sp>
      <p:pic>
        <p:nvPicPr>
          <p:cNvPr id="1026" name="Picture 2" descr="http://www.thesolutionsjournal.com/sites/default/files/Fea_UN%20Food_Figure3.jpg"/>
          <p:cNvPicPr>
            <a:picLocks noChangeAspect="1" noChangeArrowheads="1"/>
          </p:cNvPicPr>
          <p:nvPr/>
        </p:nvPicPr>
        <p:blipFill>
          <a:blip r:embed="rId2"/>
          <a:srcRect/>
          <a:stretch>
            <a:fillRect/>
          </a:stretch>
        </p:blipFill>
        <p:spPr bwMode="auto">
          <a:xfrm>
            <a:off x="0" y="4773613"/>
            <a:ext cx="3124200" cy="20843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t0.gstatic.com/images?q=tbn:ANd9GcQd6-493TrxxSZFEj3bZd7c8jNQAoPkJGlCQTm8ZUTPhCHRw7SH7A"/>
          <p:cNvPicPr>
            <a:picLocks noChangeAspect="1" noChangeArrowheads="1"/>
          </p:cNvPicPr>
          <p:nvPr/>
        </p:nvPicPr>
        <p:blipFill>
          <a:blip r:embed="rId3"/>
          <a:srcRect/>
          <a:stretch>
            <a:fillRect/>
          </a:stretch>
        </p:blipFill>
        <p:spPr bwMode="auto">
          <a:xfrm>
            <a:off x="6248400" y="4778375"/>
            <a:ext cx="2895600" cy="2079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http://www.hellogiri.com/wp-content/uploads/2010/09/tractors_india.jpg"/>
          <p:cNvPicPr>
            <a:picLocks noChangeAspect="1" noChangeArrowheads="1"/>
          </p:cNvPicPr>
          <p:nvPr/>
        </p:nvPicPr>
        <p:blipFill rotWithShape="1">
          <a:blip r:embed="rId4"/>
          <a:srcRect l="5219" t="4981" r="3709" b="4806"/>
          <a:stretch/>
        </p:blipFill>
        <p:spPr bwMode="auto">
          <a:xfrm>
            <a:off x="-3175" y="0"/>
            <a:ext cx="2212975" cy="163195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8" name="Picture 7"/>
          <p:cNvPicPr/>
          <p:nvPr/>
        </p:nvPicPr>
        <p:blipFill>
          <a:blip r:embed="rId5"/>
          <a:srcRect l="24416"/>
          <a:stretch>
            <a:fillRect/>
          </a:stretch>
        </p:blipFill>
        <p:spPr bwMode="auto">
          <a:xfrm>
            <a:off x="2209800" y="0"/>
            <a:ext cx="2133600" cy="1631950"/>
          </a:xfrm>
          <a:prstGeom prst="rect">
            <a:avLst/>
          </a:prstGeom>
          <a:ln>
            <a:noFill/>
          </a:ln>
          <a:effectLst/>
        </p:spPr>
      </p:pic>
      <p:pic>
        <p:nvPicPr>
          <p:cNvPr id="9" name="Picture 2" descr="Laser_leveler"/>
          <p:cNvPicPr>
            <a:picLocks noChangeAspect="1" noChangeArrowheads="1"/>
          </p:cNvPicPr>
          <p:nvPr/>
        </p:nvPicPr>
        <p:blipFill>
          <a:blip r:embed="rId6"/>
          <a:srcRect l="4478" t="6483" r="22388" b="13551"/>
          <a:stretch>
            <a:fillRect/>
          </a:stretch>
        </p:blipFill>
        <p:spPr bwMode="auto">
          <a:xfrm>
            <a:off x="4343400" y="0"/>
            <a:ext cx="2687638" cy="1631950"/>
          </a:xfrm>
          <a:prstGeom prst="rect">
            <a:avLst/>
          </a:prstGeom>
          <a:ln>
            <a:noFill/>
          </a:ln>
          <a:effectLst/>
        </p:spPr>
      </p:pic>
      <p:pic>
        <p:nvPicPr>
          <p:cNvPr id="10" name="Picture 3"/>
          <p:cNvPicPr>
            <a:picLocks noChangeAspect="1" noChangeArrowheads="1"/>
          </p:cNvPicPr>
          <p:nvPr/>
        </p:nvPicPr>
        <p:blipFill>
          <a:blip r:embed="rId7"/>
          <a:srcRect/>
          <a:stretch>
            <a:fillRect/>
          </a:stretch>
        </p:blipFill>
        <p:spPr bwMode="auto">
          <a:xfrm>
            <a:off x="7031038" y="0"/>
            <a:ext cx="2112962" cy="1631950"/>
          </a:xfrm>
          <a:prstGeom prst="rect">
            <a:avLst/>
          </a:prstGeom>
          <a:ln>
            <a:noFill/>
          </a:ln>
          <a:effectLst/>
        </p:spPr>
      </p:pic>
      <p:pic>
        <p:nvPicPr>
          <p:cNvPr id="54281" name="Picture 10" descr="http://farm4.staticflickr.com/3239/2881639349_11f2b39d81_z.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4773613"/>
            <a:ext cx="3124200"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2141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http://static.squarespace.com/static/5181d5b7e4b07b8c66ed5614/t/52155709e4b069b81518e685/1377130252807/gra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45042"/>
            <a:ext cx="9144000" cy="211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Horizontal Scroll 7"/>
          <p:cNvSpPr/>
          <p:nvPr/>
        </p:nvSpPr>
        <p:spPr>
          <a:xfrm>
            <a:off x="107514" y="95360"/>
            <a:ext cx="6239498" cy="1763712"/>
          </a:xfrm>
          <a:prstGeom prst="horizontalScroll">
            <a:avLst>
              <a:gd name="adj" fmla="val 25000"/>
            </a:avLst>
          </a:prstGeom>
          <a:solidFill>
            <a:schemeClr val="accent6">
              <a:lumMod val="75000"/>
            </a:schemeClr>
          </a:solidFill>
          <a:ln w="28575">
            <a:solidFill>
              <a:srgbClr val="C00000"/>
            </a:solidFill>
          </a:ln>
        </p:spPr>
        <p:style>
          <a:lnRef idx="1">
            <a:schemeClr val="accent6"/>
          </a:lnRef>
          <a:fillRef idx="3">
            <a:schemeClr val="accent6"/>
          </a:fillRef>
          <a:effectRef idx="2">
            <a:schemeClr val="accent6"/>
          </a:effectRef>
          <a:fontRef idx="minor">
            <a:schemeClr val="lt1"/>
          </a:fontRef>
        </p:style>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hi-IN" altLang="en-US" sz="4000" b="1" dirty="0">
                <a:solidFill>
                  <a:srgbClr val="FFFF00"/>
                </a:solidFill>
              </a:rPr>
              <a:t>मेरा गाँव मेरा गौरव</a:t>
            </a:r>
            <a:endParaRPr lang="en-US" altLang="en-US" sz="3200" dirty="0">
              <a:solidFill>
                <a:srgbClr val="FFFF00"/>
              </a:solidFill>
            </a:endParaRPr>
          </a:p>
        </p:txBody>
      </p:sp>
      <p:pic>
        <p:nvPicPr>
          <p:cNvPr id="159752" name="Picture 10" descr="https://encrypted-tbn3.gstatic.com/images?q=tbn:ANd9GcTPy1T370eWIa4Grsschq-L3Ju5k9reH6_82Fw7gd8KwiLY6HIQm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6953" y="2851676"/>
            <a:ext cx="2796987" cy="187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idx="1"/>
          </p:nvPr>
        </p:nvSpPr>
        <p:spPr>
          <a:xfrm>
            <a:off x="201706" y="2173942"/>
            <a:ext cx="8754035" cy="577806"/>
          </a:xfrm>
        </p:spPr>
        <p:txBody>
          <a:bodyPr>
            <a:noAutofit/>
          </a:bodyPr>
          <a:lstStyle/>
          <a:p>
            <a:pPr marL="0" indent="0" algn="ctr">
              <a:buNone/>
            </a:pPr>
            <a:r>
              <a:rPr lang="en-US" sz="4000" b="1" dirty="0">
                <a:solidFill>
                  <a:srgbClr val="000099"/>
                </a:solidFill>
                <a:cs typeface="EucrosiaUPC" panose="02020603050405020304" pitchFamily="18" charset="-34"/>
              </a:rPr>
              <a:t>Scientists, as Social Change Agents</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707" y="2851676"/>
            <a:ext cx="2847108" cy="1876568"/>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33633" y="2851675"/>
            <a:ext cx="2822108" cy="1876568"/>
          </a:xfrm>
          <a:prstGeom prst="rect">
            <a:avLst/>
          </a:prstGeom>
        </p:spPr>
      </p:pic>
      <p:pic>
        <p:nvPicPr>
          <p:cNvPr id="159747" name="Picture 8"/>
          <p:cNvPicPr>
            <a:picLocks noChangeAspect="1"/>
          </p:cNvPicPr>
          <p:nvPr/>
        </p:nvPicPr>
        <p:blipFill>
          <a:blip r:embed="rId7">
            <a:extLst>
              <a:ext uri="{28A0092B-C50C-407E-A947-70E740481C1C}">
                <a14:useLocalDpi xmlns:a14="http://schemas.microsoft.com/office/drawing/2010/main" val="0"/>
              </a:ext>
            </a:extLst>
          </a:blip>
          <a:srcRect t="8653"/>
          <a:stretch>
            <a:fillRect/>
          </a:stretch>
        </p:blipFill>
        <p:spPr bwMode="auto">
          <a:xfrm>
            <a:off x="0" y="4325409"/>
            <a:ext cx="4275137" cy="270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6411771"/>
      </p:ext>
    </p:extLst>
  </p:cSld>
  <p:clrMapOvr>
    <a:masterClrMapping/>
  </p:clrMapOvr>
  <p:transition spd="slow"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9040" b="8341"/>
          <a:stretch/>
        </p:blipFill>
        <p:spPr>
          <a:xfrm>
            <a:off x="0" y="0"/>
            <a:ext cx="9144000" cy="5624715"/>
          </a:xfrm>
          <a:prstGeom prst="rect">
            <a:avLst/>
          </a:prstGeom>
        </p:spPr>
      </p:pic>
      <p:sp>
        <p:nvSpPr>
          <p:cNvPr id="4" name="Content Placeholder 2"/>
          <p:cNvSpPr>
            <a:spLocks noGrp="1"/>
          </p:cNvSpPr>
          <p:nvPr>
            <p:ph idx="1"/>
          </p:nvPr>
        </p:nvSpPr>
        <p:spPr>
          <a:xfrm>
            <a:off x="1752600" y="5787652"/>
            <a:ext cx="7329113" cy="935038"/>
          </a:xfrm>
          <a:solidFill>
            <a:schemeClr val="accent4">
              <a:lumMod val="20000"/>
              <a:lumOff val="80000"/>
            </a:schemeClr>
          </a:solidFill>
          <a:ln>
            <a:solidFill>
              <a:srgbClr val="C00000"/>
            </a:solidFill>
          </a:ln>
        </p:spPr>
        <p:style>
          <a:lnRef idx="1">
            <a:schemeClr val="accent3"/>
          </a:lnRef>
          <a:fillRef idx="2">
            <a:schemeClr val="accent3"/>
          </a:fillRef>
          <a:effectRef idx="1">
            <a:schemeClr val="accent3"/>
          </a:effectRef>
          <a:fontRef idx="minor">
            <a:schemeClr val="dk1"/>
          </a:fontRef>
        </p:style>
        <p:txBody>
          <a:bodyPr rtlCol="0" anchor="ctr">
            <a:noAutofit/>
          </a:bodyPr>
          <a:lstStyle/>
          <a:p>
            <a:pPr marL="0" indent="0" eaLnBrk="1" fontAlgn="auto" hangingPunct="1">
              <a:spcAft>
                <a:spcPts val="0"/>
              </a:spcAft>
              <a:buFont typeface="Arial" panose="020B0604020202020204" pitchFamily="34" charset="0"/>
              <a:buNone/>
              <a:defRPr/>
            </a:pPr>
            <a:r>
              <a:rPr lang="en-US" b="1" dirty="0">
                <a:solidFill>
                  <a:srgbClr val="C00000"/>
                </a:solidFill>
              </a:rPr>
              <a:t>Skilling Indian Youth……..</a:t>
            </a:r>
          </a:p>
        </p:txBody>
      </p:sp>
    </p:spTree>
    <p:extLst>
      <p:ext uri="{BB962C8B-B14F-4D97-AF65-F5344CB8AC3E}">
        <p14:creationId xmlns:p14="http://schemas.microsoft.com/office/powerpoint/2010/main" val="208692057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pPr>
              <a:defRPr/>
            </a:pPr>
            <a:br>
              <a:rPr lang="en-IN" b="1" dirty="0"/>
            </a:br>
            <a:r>
              <a:rPr lang="en-IN" b="1" dirty="0" err="1">
                <a:solidFill>
                  <a:srgbClr val="FF0000"/>
                </a:solidFill>
              </a:rPr>
              <a:t>Dr.Kirit</a:t>
            </a:r>
            <a:r>
              <a:rPr lang="en-IN" b="1" dirty="0">
                <a:solidFill>
                  <a:srgbClr val="FF0000"/>
                </a:solidFill>
              </a:rPr>
              <a:t> </a:t>
            </a:r>
            <a:r>
              <a:rPr lang="en-IN" b="1" dirty="0" err="1">
                <a:solidFill>
                  <a:srgbClr val="FF0000"/>
                </a:solidFill>
              </a:rPr>
              <a:t>Shelat</a:t>
            </a:r>
            <a:r>
              <a:rPr lang="en-IN" b="1" dirty="0">
                <a:solidFill>
                  <a:srgbClr val="FF0000"/>
                </a:solidFill>
              </a:rPr>
              <a:t>, I.A.S.(</a:t>
            </a:r>
            <a:r>
              <a:rPr lang="en-IN" b="1" dirty="0" err="1">
                <a:solidFill>
                  <a:srgbClr val="FF0000"/>
                </a:solidFill>
              </a:rPr>
              <a:t>Rtd</a:t>
            </a:r>
            <a:r>
              <a:rPr lang="en-IN" b="1" dirty="0">
                <a:solidFill>
                  <a:srgbClr val="FF0000"/>
                </a:solidFill>
              </a:rPr>
              <a:t>.)</a:t>
            </a:r>
            <a:br>
              <a:rPr lang="en-IN" b="1" dirty="0">
                <a:solidFill>
                  <a:srgbClr val="FF0000"/>
                </a:solidFill>
              </a:rPr>
            </a:br>
            <a:r>
              <a:rPr lang="en-IN" sz="3600" b="1" dirty="0">
                <a:solidFill>
                  <a:srgbClr val="FF0000"/>
                </a:solidFill>
              </a:rPr>
              <a:t>Executive Chairman – NCCSD</a:t>
            </a:r>
            <a:br>
              <a:rPr lang="en-US" dirty="0"/>
            </a:br>
            <a:endParaRPr lang="en-US" dirty="0"/>
          </a:p>
        </p:txBody>
      </p:sp>
      <p:sp>
        <p:nvSpPr>
          <p:cNvPr id="3" name="Content Placeholder 2"/>
          <p:cNvSpPr>
            <a:spLocks noGrp="1"/>
          </p:cNvSpPr>
          <p:nvPr>
            <p:ph idx="1"/>
          </p:nvPr>
        </p:nvSpPr>
        <p:spPr/>
        <p:txBody>
          <a:bodyPr>
            <a:normAutofit/>
          </a:bodyPr>
          <a:lstStyle/>
          <a:p>
            <a:pPr algn="ctr">
              <a:buFont typeface="Arial" charset="0"/>
              <a:buNone/>
              <a:defRPr/>
            </a:pPr>
            <a:r>
              <a:rPr lang="en-IN" b="1" dirty="0"/>
              <a:t>    </a:t>
            </a:r>
          </a:p>
          <a:p>
            <a:pPr algn="ctr">
              <a:buFont typeface="Arial" charset="0"/>
              <a:buNone/>
              <a:defRPr/>
            </a:pPr>
            <a:r>
              <a:rPr lang="en-IN" b="1" dirty="0">
                <a:solidFill>
                  <a:srgbClr val="00B050"/>
                </a:solidFill>
              </a:rPr>
              <a:t>National Council for Climate Change Sustainable Development and </a:t>
            </a:r>
          </a:p>
          <a:p>
            <a:pPr algn="ctr">
              <a:buFont typeface="Arial" charset="0"/>
              <a:buNone/>
              <a:defRPr/>
            </a:pPr>
            <a:r>
              <a:rPr lang="en-IN" b="1" dirty="0">
                <a:solidFill>
                  <a:srgbClr val="00B050"/>
                </a:solidFill>
              </a:rPr>
              <a:t>Public Leadership (NCCSD)</a:t>
            </a:r>
            <a:br>
              <a:rPr lang="en-IN" b="1" dirty="0">
                <a:solidFill>
                  <a:srgbClr val="00B050"/>
                </a:solidFill>
              </a:rPr>
            </a:br>
            <a:r>
              <a:rPr lang="en-IN" dirty="0">
                <a:solidFill>
                  <a:srgbClr val="FFC000"/>
                </a:solidFill>
              </a:rPr>
              <a:t>Patel Block, </a:t>
            </a:r>
            <a:r>
              <a:rPr lang="en-IN" dirty="0" err="1">
                <a:solidFill>
                  <a:srgbClr val="FFC000"/>
                </a:solidFill>
              </a:rPr>
              <a:t>Rajdeep</a:t>
            </a:r>
            <a:r>
              <a:rPr lang="en-IN" dirty="0">
                <a:solidFill>
                  <a:srgbClr val="FFC000"/>
                </a:solidFill>
              </a:rPr>
              <a:t> </a:t>
            </a:r>
            <a:r>
              <a:rPr lang="en-IN" dirty="0" err="1">
                <a:solidFill>
                  <a:srgbClr val="FFC000"/>
                </a:solidFill>
              </a:rPr>
              <a:t>Electronic's</a:t>
            </a:r>
            <a:r>
              <a:rPr lang="en-IN" dirty="0">
                <a:solidFill>
                  <a:srgbClr val="FFC000"/>
                </a:solidFill>
              </a:rPr>
              <a:t> Compound, </a:t>
            </a:r>
            <a:br>
              <a:rPr lang="en-IN" dirty="0">
                <a:solidFill>
                  <a:srgbClr val="FFC000"/>
                </a:solidFill>
              </a:rPr>
            </a:br>
            <a:r>
              <a:rPr lang="en-IN" dirty="0">
                <a:solidFill>
                  <a:srgbClr val="FFC000"/>
                </a:solidFill>
              </a:rPr>
              <a:t>Near Stadium Six Road, </a:t>
            </a:r>
            <a:r>
              <a:rPr lang="en-IN" dirty="0" err="1">
                <a:solidFill>
                  <a:srgbClr val="FFC000"/>
                </a:solidFill>
              </a:rPr>
              <a:t>Navrangpura</a:t>
            </a:r>
            <a:r>
              <a:rPr lang="en-IN" dirty="0">
                <a:solidFill>
                  <a:srgbClr val="FFC000"/>
                </a:solidFill>
              </a:rPr>
              <a:t>,</a:t>
            </a:r>
            <a:br>
              <a:rPr lang="en-IN" dirty="0">
                <a:solidFill>
                  <a:srgbClr val="FFC000"/>
                </a:solidFill>
              </a:rPr>
            </a:br>
            <a:r>
              <a:rPr lang="en-IN" dirty="0">
                <a:solidFill>
                  <a:srgbClr val="FFC000"/>
                </a:solidFill>
              </a:rPr>
              <a:t>Mobile: 091 9904404393</a:t>
            </a:r>
            <a:br>
              <a:rPr lang="en-IN" dirty="0"/>
            </a:br>
            <a:r>
              <a:rPr lang="en-IN" dirty="0">
                <a:solidFill>
                  <a:schemeClr val="accent2">
                    <a:lumMod val="75000"/>
                  </a:schemeClr>
                </a:solidFill>
              </a:rPr>
              <a:t>Email</a:t>
            </a:r>
            <a:r>
              <a:rPr lang="en-IN" dirty="0"/>
              <a:t>: </a:t>
            </a:r>
            <a:r>
              <a:rPr lang="en-IN" dirty="0">
                <a:hlinkClick r:id="rId2"/>
              </a:rPr>
              <a:t>drkiritshelat@gmail.com</a:t>
            </a:r>
            <a:endParaRPr lang="en-US" dirty="0"/>
          </a:p>
          <a:p>
            <a:pPr algn="ctr">
              <a:buFont typeface="Arial" charset="0"/>
              <a:buNone/>
              <a:defRPr/>
            </a:pPr>
            <a:r>
              <a:rPr lang="en-US" dirty="0"/>
              <a:t>    </a:t>
            </a:r>
            <a:r>
              <a:rPr lang="en-US" dirty="0">
                <a:solidFill>
                  <a:schemeClr val="accent2">
                    <a:lumMod val="75000"/>
                  </a:schemeClr>
                </a:solidFill>
              </a:rPr>
              <a:t>Website</a:t>
            </a:r>
            <a:r>
              <a:rPr lang="en-US" dirty="0"/>
              <a:t>: </a:t>
            </a:r>
            <a:r>
              <a:rPr lang="en-US" dirty="0">
                <a:hlinkClick r:id="rId3"/>
              </a:rPr>
              <a:t>www.nccsdindia.org</a:t>
            </a:r>
            <a:r>
              <a:rPr lang="en-US" dirty="0"/>
              <a:t> </a:t>
            </a:r>
            <a:br>
              <a:rPr lang="en-US" dirty="0"/>
            </a:br>
            <a:endParaRPr lang="en-US" dirty="0"/>
          </a:p>
        </p:txBody>
      </p:sp>
      <p:sp>
        <p:nvSpPr>
          <p:cNvPr id="4" name="Footer Placeholder 3"/>
          <p:cNvSpPr>
            <a:spLocks noGrp="1"/>
          </p:cNvSpPr>
          <p:nvPr>
            <p:ph type="ftr" sz="quarter" idx="11"/>
          </p:nvPr>
        </p:nvSpPr>
        <p:spPr>
          <a:xfrm>
            <a:off x="3124200" y="6356350"/>
            <a:ext cx="3276600" cy="365125"/>
          </a:xfrm>
        </p:spPr>
        <p:txBody>
          <a:bodyPr/>
          <a:lstStyle/>
          <a:p>
            <a:pPr>
              <a:defRPr/>
            </a:pPr>
            <a:r>
              <a:rPr lang="en-US"/>
              <a:t>Natural Farming</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406" name="Straight Connector 16405">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4098" name="Title 1"/>
          <p:cNvSpPr>
            <a:spLocks noGrp="1"/>
          </p:cNvSpPr>
          <p:nvPr>
            <p:ph type="title"/>
          </p:nvPr>
        </p:nvSpPr>
        <p:spPr>
          <a:xfrm>
            <a:off x="482600" y="304800"/>
            <a:ext cx="2641600" cy="5736562"/>
          </a:xfrm>
        </p:spPr>
        <p:txBody>
          <a:bodyPr anchor="ctr">
            <a:normAutofit/>
          </a:bodyPr>
          <a:lstStyle/>
          <a:p>
            <a:pPr eaLnBrk="1" hangingPunct="1"/>
            <a:r>
              <a:rPr lang="en-IN" dirty="0">
                <a:ea typeface="Tahoma" pitchFamily="34" charset="0"/>
                <a:cs typeface="Times New Roman" pitchFamily="18" charset="0"/>
              </a:rPr>
              <a:t>Natural Farming</a:t>
            </a:r>
          </a:p>
        </p:txBody>
      </p:sp>
      <p:sp>
        <p:nvSpPr>
          <p:cNvPr id="16387" name="Content Placeholder 2"/>
          <p:cNvSpPr>
            <a:spLocks noGrp="1"/>
          </p:cNvSpPr>
          <p:nvPr>
            <p:ph idx="1"/>
          </p:nvPr>
        </p:nvSpPr>
        <p:spPr>
          <a:xfrm>
            <a:off x="3490721" y="304800"/>
            <a:ext cx="3748278" cy="5736562"/>
          </a:xfrm>
        </p:spPr>
        <p:txBody>
          <a:bodyPr rtlCol="0" anchor="ctr">
            <a:normAutofit/>
          </a:bodyPr>
          <a:lstStyle/>
          <a:p>
            <a:pPr eaLnBrk="1" fontAlgn="auto" hangingPunct="1">
              <a:lnSpc>
                <a:spcPct val="90000"/>
              </a:lnSpc>
              <a:spcAft>
                <a:spcPts val="0"/>
              </a:spcAft>
              <a:buFont typeface="Arial" pitchFamily="34" charset="0"/>
              <a:buChar char="•"/>
              <a:defRPr/>
            </a:pPr>
            <a:r>
              <a:rPr lang="en-IN" sz="1500" dirty="0">
                <a:latin typeface="Times New Roman" pitchFamily="18" charset="0"/>
                <a:ea typeface="Tahoma" pitchFamily="34" charset="0"/>
                <a:cs typeface="Times New Roman" pitchFamily="18" charset="0"/>
              </a:rPr>
              <a:t>An approach towards </a:t>
            </a:r>
            <a:r>
              <a:rPr lang="en-IN" sz="1500" b="1" dirty="0">
                <a:latin typeface="Times New Roman" pitchFamily="18" charset="0"/>
                <a:ea typeface="Tahoma" pitchFamily="34" charset="0"/>
                <a:cs typeface="Times New Roman" pitchFamily="18" charset="0"/>
              </a:rPr>
              <a:t>sustainability</a:t>
            </a:r>
          </a:p>
          <a:p>
            <a:pPr eaLnBrk="1" fontAlgn="auto" hangingPunct="1">
              <a:lnSpc>
                <a:spcPct val="90000"/>
              </a:lnSpc>
              <a:spcAft>
                <a:spcPts val="0"/>
              </a:spcAft>
              <a:buFont typeface="Arial" pitchFamily="34" charset="0"/>
              <a:buChar char="•"/>
              <a:defRPr/>
            </a:pPr>
            <a:r>
              <a:rPr lang="en-IN" sz="1500" b="1" dirty="0">
                <a:latin typeface="Times New Roman" pitchFamily="18" charset="0"/>
                <a:ea typeface="Tahoma" pitchFamily="34" charset="0"/>
                <a:cs typeface="Times New Roman" pitchFamily="18" charset="0"/>
              </a:rPr>
              <a:t>Expense-free farming</a:t>
            </a:r>
          </a:p>
          <a:p>
            <a:pPr eaLnBrk="1" fontAlgn="auto" hangingPunct="1">
              <a:lnSpc>
                <a:spcPct val="90000"/>
              </a:lnSpc>
              <a:spcAft>
                <a:spcPts val="0"/>
              </a:spcAft>
              <a:buFont typeface="Arial" pitchFamily="34" charset="0"/>
              <a:buChar char="•"/>
              <a:defRPr/>
            </a:pPr>
            <a:r>
              <a:rPr lang="en-IN" sz="1500" dirty="0">
                <a:latin typeface="Times New Roman" pitchFamily="18" charset="0"/>
                <a:ea typeface="Tahoma" pitchFamily="34" charset="0"/>
                <a:cs typeface="Times New Roman" pitchFamily="18" charset="0"/>
              </a:rPr>
              <a:t>Farming up to </a:t>
            </a:r>
            <a:r>
              <a:rPr lang="en-IN" sz="1500" b="1" dirty="0">
                <a:latin typeface="Times New Roman" pitchFamily="18" charset="0"/>
                <a:ea typeface="Tahoma" pitchFamily="34" charset="0"/>
                <a:cs typeface="Times New Roman" pitchFamily="18" charset="0"/>
              </a:rPr>
              <a:t>30 acres with one native cow</a:t>
            </a:r>
          </a:p>
          <a:p>
            <a:pPr eaLnBrk="1" fontAlgn="auto" hangingPunct="1">
              <a:lnSpc>
                <a:spcPct val="90000"/>
              </a:lnSpc>
              <a:spcAft>
                <a:spcPts val="0"/>
              </a:spcAft>
              <a:buFont typeface="Arial" pitchFamily="34" charset="0"/>
              <a:buChar char="•"/>
              <a:defRPr/>
            </a:pPr>
            <a:r>
              <a:rPr lang="en-IN" sz="1500" dirty="0">
                <a:latin typeface="Times New Roman" pitchFamily="18" charset="0"/>
                <a:ea typeface="Tahoma" pitchFamily="34" charset="0"/>
                <a:cs typeface="Times New Roman" pitchFamily="18" charset="0"/>
              </a:rPr>
              <a:t>Farming with </a:t>
            </a:r>
            <a:r>
              <a:rPr lang="en-IN" sz="1500" b="1" dirty="0">
                <a:latin typeface="Times New Roman" pitchFamily="18" charset="0"/>
                <a:ea typeface="Tahoma" pitchFamily="34" charset="0"/>
                <a:cs typeface="Times New Roman" pitchFamily="18" charset="0"/>
              </a:rPr>
              <a:t>minimum </a:t>
            </a:r>
            <a:r>
              <a:rPr lang="en-IN" sz="1500" dirty="0">
                <a:latin typeface="Times New Roman" pitchFamily="18" charset="0"/>
                <a:ea typeface="Tahoma" pitchFamily="34" charset="0"/>
                <a:cs typeface="Times New Roman" pitchFamily="18" charset="0"/>
              </a:rPr>
              <a:t>electricity and water consumption</a:t>
            </a:r>
          </a:p>
          <a:p>
            <a:pPr eaLnBrk="1" fontAlgn="auto" hangingPunct="1">
              <a:lnSpc>
                <a:spcPct val="90000"/>
              </a:lnSpc>
              <a:spcAft>
                <a:spcPts val="0"/>
              </a:spcAft>
              <a:buFont typeface="Arial" pitchFamily="34" charset="0"/>
              <a:buChar char="•"/>
              <a:defRPr/>
            </a:pPr>
            <a:r>
              <a:rPr lang="en-IN" sz="1500" dirty="0">
                <a:latin typeface="Times New Roman" pitchFamily="18" charset="0"/>
                <a:ea typeface="Tahoma" pitchFamily="34" charset="0"/>
                <a:cs typeface="Times New Roman" pitchFamily="18" charset="0"/>
              </a:rPr>
              <a:t>Producing quality</a:t>
            </a:r>
            <a:r>
              <a:rPr lang="en-IN" sz="1500" b="1" dirty="0">
                <a:latin typeface="Times New Roman" pitchFamily="18" charset="0"/>
                <a:ea typeface="Tahoma" pitchFamily="34" charset="0"/>
                <a:cs typeface="Times New Roman" pitchFamily="18" charset="0"/>
              </a:rPr>
              <a:t> </a:t>
            </a:r>
            <a:r>
              <a:rPr lang="en-IN" sz="1500" dirty="0">
                <a:latin typeface="Times New Roman" pitchFamily="18" charset="0"/>
                <a:ea typeface="Tahoma" pitchFamily="34" charset="0"/>
                <a:cs typeface="Times New Roman" pitchFamily="18" charset="0"/>
              </a:rPr>
              <a:t>food</a:t>
            </a:r>
          </a:p>
          <a:p>
            <a:pPr eaLnBrk="1" fontAlgn="auto" hangingPunct="1">
              <a:lnSpc>
                <a:spcPct val="90000"/>
              </a:lnSpc>
              <a:spcAft>
                <a:spcPts val="0"/>
              </a:spcAft>
              <a:buFont typeface="Arial" pitchFamily="34" charset="0"/>
              <a:buChar char="•"/>
              <a:defRPr/>
            </a:pPr>
            <a:r>
              <a:rPr lang="en-IN" sz="1500" dirty="0">
                <a:latin typeface="Times New Roman" pitchFamily="18" charset="0"/>
                <a:ea typeface="Tahoma" pitchFamily="34" charset="0"/>
                <a:cs typeface="Times New Roman" pitchFamily="18" charset="0"/>
              </a:rPr>
              <a:t>Agriculture </a:t>
            </a:r>
            <a:r>
              <a:rPr lang="en-IN" sz="1500" b="1" dirty="0">
                <a:latin typeface="Times New Roman" pitchFamily="18" charset="0"/>
                <a:ea typeface="Tahoma" pitchFamily="34" charset="0"/>
                <a:cs typeface="Times New Roman" pitchFamily="18" charset="0"/>
              </a:rPr>
              <a:t>without external input</a:t>
            </a:r>
          </a:p>
          <a:p>
            <a:pPr eaLnBrk="1" fontAlgn="auto" hangingPunct="1">
              <a:lnSpc>
                <a:spcPct val="90000"/>
              </a:lnSpc>
              <a:spcAft>
                <a:spcPts val="0"/>
              </a:spcAft>
              <a:buFont typeface="Arial" pitchFamily="34" charset="0"/>
              <a:buChar char="•"/>
              <a:defRPr/>
            </a:pPr>
            <a:r>
              <a:rPr lang="en-IN" sz="1500" dirty="0">
                <a:latin typeface="Times New Roman" pitchFamily="18" charset="0"/>
                <a:ea typeface="Tahoma" pitchFamily="34" charset="0"/>
                <a:cs typeface="Times New Roman" pitchFamily="18" charset="0"/>
              </a:rPr>
              <a:t>Techniques of multi-crop cultivation for </a:t>
            </a:r>
            <a:r>
              <a:rPr lang="en-IN" sz="1500" b="1" dirty="0">
                <a:latin typeface="Times New Roman" pitchFamily="18" charset="0"/>
                <a:ea typeface="Tahoma" pitchFamily="34" charset="0"/>
                <a:cs typeface="Times New Roman" pitchFamily="18" charset="0"/>
              </a:rPr>
              <a:t>higher net income</a:t>
            </a:r>
          </a:p>
          <a:p>
            <a:pPr eaLnBrk="1" fontAlgn="auto" hangingPunct="1">
              <a:lnSpc>
                <a:spcPct val="90000"/>
              </a:lnSpc>
              <a:spcAft>
                <a:spcPts val="0"/>
              </a:spcAft>
              <a:buFont typeface="Arial" pitchFamily="34" charset="0"/>
              <a:buChar char="•"/>
              <a:defRPr/>
            </a:pPr>
            <a:r>
              <a:rPr lang="en-IN" sz="1500" dirty="0">
                <a:latin typeface="Times New Roman" pitchFamily="18" charset="0"/>
                <a:ea typeface="Tahoma" pitchFamily="34" charset="0"/>
                <a:cs typeface="Times New Roman" pitchFamily="18" charset="0"/>
              </a:rPr>
              <a:t>Reducing external labour requirement</a:t>
            </a:r>
          </a:p>
          <a:p>
            <a:pPr eaLnBrk="1" fontAlgn="auto" hangingPunct="1">
              <a:lnSpc>
                <a:spcPct val="90000"/>
              </a:lnSpc>
              <a:spcAft>
                <a:spcPts val="0"/>
              </a:spcAft>
              <a:buFont typeface="Arial" pitchFamily="34" charset="0"/>
              <a:buChar char="•"/>
              <a:defRPr/>
            </a:pPr>
            <a:r>
              <a:rPr lang="en-IN" sz="1500" dirty="0">
                <a:latin typeface="Times New Roman" pitchFamily="18" charset="0"/>
                <a:ea typeface="Tahoma" pitchFamily="34" charset="0"/>
                <a:cs typeface="Times New Roman" pitchFamily="18" charset="0"/>
              </a:rPr>
              <a:t>Farming in tune with </a:t>
            </a:r>
            <a:r>
              <a:rPr lang="en-IN" sz="1500" b="1" dirty="0">
                <a:latin typeface="Times New Roman" pitchFamily="18" charset="0"/>
                <a:ea typeface="Tahoma" pitchFamily="34" charset="0"/>
                <a:cs typeface="Times New Roman" pitchFamily="18" charset="0"/>
              </a:rPr>
              <a:t>nature</a:t>
            </a:r>
          </a:p>
          <a:p>
            <a:pPr eaLnBrk="1" fontAlgn="auto" hangingPunct="1">
              <a:lnSpc>
                <a:spcPct val="90000"/>
              </a:lnSpc>
              <a:spcAft>
                <a:spcPts val="0"/>
              </a:spcAft>
              <a:buFont typeface="Arial" pitchFamily="34" charset="0"/>
              <a:buChar char="•"/>
              <a:defRPr/>
            </a:pPr>
            <a:r>
              <a:rPr lang="en-IN" sz="1500" b="1" i="1" dirty="0">
                <a:latin typeface="Times New Roman" pitchFamily="18" charset="0"/>
                <a:ea typeface="Tahoma" pitchFamily="34" charset="0"/>
                <a:cs typeface="Times New Roman" pitchFamily="18" charset="0"/>
              </a:rPr>
              <a:t>Saving the farmers from suiciding themselves and leaving behind their families as beggars.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9" name="Group 5128">
            <a:extLst>
              <a:ext uri="{FF2B5EF4-FFF2-40B4-BE49-F238E27FC236}">
                <a16:creationId xmlns:a16="http://schemas.microsoft.com/office/drawing/2014/main" id="{DDE8DE2B-61C1-46D5-BEB8-521321C18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5130" name="Straight Connector 5129">
              <a:extLst>
                <a:ext uri="{FF2B5EF4-FFF2-40B4-BE49-F238E27FC236}">
                  <a16:creationId xmlns:a16="http://schemas.microsoft.com/office/drawing/2014/main" id="{E012C92A-B902-4B69-BDCF-CCA3021FCB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131" name="Straight Connector 5130">
              <a:extLst>
                <a:ext uri="{FF2B5EF4-FFF2-40B4-BE49-F238E27FC236}">
                  <a16:creationId xmlns:a16="http://schemas.microsoft.com/office/drawing/2014/main" id="{A2BDBC14-42A0-4182-BFBA-0751F6350CB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132" name="Rectangle 23">
              <a:extLst>
                <a:ext uri="{FF2B5EF4-FFF2-40B4-BE49-F238E27FC236}">
                  <a16:creationId xmlns:a16="http://schemas.microsoft.com/office/drawing/2014/main" id="{902DC474-5BCC-4188-ACDC-AD63E6B18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5133" name="Rectangle 25">
              <a:extLst>
                <a:ext uri="{FF2B5EF4-FFF2-40B4-BE49-F238E27FC236}">
                  <a16:creationId xmlns:a16="http://schemas.microsoft.com/office/drawing/2014/main" id="{7B427019-8592-4032-931B-4F27104C9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5134" name="Isosceles Triangle 5133">
              <a:extLst>
                <a:ext uri="{FF2B5EF4-FFF2-40B4-BE49-F238E27FC236}">
                  <a16:creationId xmlns:a16="http://schemas.microsoft.com/office/drawing/2014/main" id="{1D6E2CEA-A5BB-4CF7-B907-AE4DBF6748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5135" name="Rectangle 27">
              <a:extLst>
                <a:ext uri="{FF2B5EF4-FFF2-40B4-BE49-F238E27FC236}">
                  <a16:creationId xmlns:a16="http://schemas.microsoft.com/office/drawing/2014/main" id="{78D09D5A-29CC-4B32-9CE1-72E607558A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5136" name="Rectangle 28">
              <a:extLst>
                <a:ext uri="{FF2B5EF4-FFF2-40B4-BE49-F238E27FC236}">
                  <a16:creationId xmlns:a16="http://schemas.microsoft.com/office/drawing/2014/main" id="{6DF3A3FC-950B-40B0-923D-0F0BC1A5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5137" name="Rectangle 29">
              <a:extLst>
                <a:ext uri="{FF2B5EF4-FFF2-40B4-BE49-F238E27FC236}">
                  <a16:creationId xmlns:a16="http://schemas.microsoft.com/office/drawing/2014/main" id="{BCA0F2E1-CD3D-4521-9CCB-41A5CC6C5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5138" name="Isosceles Triangle 5137">
              <a:extLst>
                <a:ext uri="{FF2B5EF4-FFF2-40B4-BE49-F238E27FC236}">
                  <a16:creationId xmlns:a16="http://schemas.microsoft.com/office/drawing/2014/main" id="{9BA4F16A-21DC-462A-AD37-0A93C8B79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5139" name="Isosceles Triangle 5138">
              <a:extLst>
                <a:ext uri="{FF2B5EF4-FFF2-40B4-BE49-F238E27FC236}">
                  <a16:creationId xmlns:a16="http://schemas.microsoft.com/office/drawing/2014/main" id="{FB75EBDD-038D-4572-A372-114938295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grpSp>
      <p:pic>
        <p:nvPicPr>
          <p:cNvPr id="5124" name="Picture 2" descr="PRINCIPLES&#10;MULCHING&#10;MULTI&#10;CROPPING&#10;NATURAL&#10;INPUT&#10;LOW&#10;INPUT&#10;FARMING&#10;Soil protection&#10;Creates conductive environment for bi..."/>
          <p:cNvPicPr>
            <a:picLocks noGrp="1" noChangeAspect="1" noChangeArrowheads="1"/>
          </p:cNvPicPr>
          <p:nvPr>
            <p:ph idx="1"/>
          </p:nvPr>
        </p:nvPicPr>
        <p:blipFill>
          <a:blip r:embed="rId2"/>
          <a:srcRect/>
          <a:stretch>
            <a:fillRect/>
          </a:stretch>
        </p:blipFill>
        <p:spPr bwMode="auto">
          <a:xfrm>
            <a:off x="20" y="8477"/>
            <a:ext cx="9143980" cy="685799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IN" b="1">
                <a:solidFill>
                  <a:srgbClr val="0000CC"/>
                </a:solidFill>
                <a:latin typeface="Times New Roman" pitchFamily="18" charset="0"/>
                <a:cs typeface="Times New Roman" pitchFamily="18" charset="0"/>
              </a:rPr>
              <a:t>Soil mulching</a:t>
            </a:r>
            <a:endParaRPr lang="en-IN">
              <a:solidFill>
                <a:srgbClr val="0000CC"/>
              </a:solidFill>
            </a:endParaRPr>
          </a:p>
        </p:txBody>
      </p:sp>
      <p:graphicFrame>
        <p:nvGraphicFramePr>
          <p:cNvPr id="6150" name="Content Placeholder 2">
            <a:extLst>
              <a:ext uri="{FF2B5EF4-FFF2-40B4-BE49-F238E27FC236}">
                <a16:creationId xmlns:a16="http://schemas.microsoft.com/office/drawing/2014/main" id="{1B0827D6-896C-83FF-57A0-AF8C440D71B1}"/>
              </a:ext>
            </a:extLst>
          </p:cNvPr>
          <p:cNvGraphicFramePr>
            <a:graphicFrameLocks noGrp="1"/>
          </p:cNvGraphicFramePr>
          <p:nvPr>
            <p:ph idx="1"/>
          </p:nvPr>
        </p:nvGraphicFramePr>
        <p:xfrm>
          <a:off x="457200" y="1600200"/>
          <a:ext cx="49784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8" name="Picture 2"/>
          <p:cNvPicPr>
            <a:picLocks noChangeAspect="1" noChangeArrowheads="1"/>
          </p:cNvPicPr>
          <p:nvPr/>
        </p:nvPicPr>
        <p:blipFill>
          <a:blip r:embed="rId7"/>
          <a:srcRect/>
          <a:stretch>
            <a:fillRect/>
          </a:stretch>
        </p:blipFill>
        <p:spPr bwMode="auto">
          <a:xfrm>
            <a:off x="5435600" y="1341438"/>
            <a:ext cx="3600450" cy="54006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a:xfrm>
            <a:off x="1600200" y="904874"/>
            <a:ext cx="3911600" cy="914400"/>
          </a:xfrm>
        </p:spPr>
        <p:txBody>
          <a:bodyPr anchor="t">
            <a:normAutofit/>
          </a:bodyPr>
          <a:lstStyle/>
          <a:p>
            <a:pPr eaLnBrk="1" hangingPunct="1"/>
            <a:r>
              <a:rPr lang="en-IN" b="1" dirty="0" err="1">
                <a:latin typeface="Times New Roman" pitchFamily="18" charset="0"/>
                <a:cs typeface="Times New Roman" pitchFamily="18" charset="0"/>
              </a:rPr>
              <a:t>Multicropping</a:t>
            </a:r>
            <a:endParaRPr lang="en-IN" dirty="0"/>
          </a:p>
        </p:txBody>
      </p:sp>
      <p:sp>
        <p:nvSpPr>
          <p:cNvPr id="7171" name="Content Placeholder 2"/>
          <p:cNvSpPr>
            <a:spLocks noGrp="1"/>
          </p:cNvSpPr>
          <p:nvPr>
            <p:ph idx="1"/>
          </p:nvPr>
        </p:nvSpPr>
        <p:spPr>
          <a:xfrm>
            <a:off x="4648200" y="2500977"/>
            <a:ext cx="2715385" cy="3880773"/>
          </a:xfrm>
        </p:spPr>
        <p:txBody>
          <a:bodyPr>
            <a:normAutofit/>
          </a:bodyPr>
          <a:lstStyle/>
          <a:p>
            <a:pPr eaLnBrk="1" hangingPunct="1">
              <a:lnSpc>
                <a:spcPct val="90000"/>
              </a:lnSpc>
              <a:buFont typeface="Wingdings" pitchFamily="2" charset="2"/>
              <a:buChar char="ü"/>
            </a:pPr>
            <a:r>
              <a:rPr lang="en-IN" sz="1500" b="1" dirty="0" err="1">
                <a:latin typeface="Times New Roman" pitchFamily="18" charset="0"/>
                <a:cs typeface="Times New Roman" pitchFamily="18" charset="0"/>
              </a:rPr>
              <a:t>Multicropping</a:t>
            </a:r>
            <a:r>
              <a:rPr lang="en-IN" sz="1500" b="1" dirty="0">
                <a:latin typeface="Times New Roman" pitchFamily="18" charset="0"/>
                <a:cs typeface="Times New Roman" pitchFamily="18" charset="0"/>
              </a:rPr>
              <a:t> is a good way to minimize the risks for the farmer </a:t>
            </a:r>
            <a:r>
              <a:rPr lang="en-IN" sz="1500" dirty="0">
                <a:latin typeface="Times New Roman" pitchFamily="18" charset="0"/>
                <a:cs typeface="Times New Roman" pitchFamily="18" charset="0"/>
              </a:rPr>
              <a:t>who is able to enjoy continuity of yield throughout the year. </a:t>
            </a:r>
          </a:p>
          <a:p>
            <a:pPr eaLnBrk="1" hangingPunct="1">
              <a:lnSpc>
                <a:spcPct val="90000"/>
              </a:lnSpc>
              <a:buFont typeface="Wingdings" pitchFamily="2" charset="2"/>
              <a:buChar char="ü"/>
            </a:pPr>
            <a:r>
              <a:rPr lang="en-IN" sz="1500" dirty="0">
                <a:latin typeface="Times New Roman" pitchFamily="18" charset="0"/>
                <a:cs typeface="Times New Roman" pitchFamily="18" charset="0"/>
              </a:rPr>
              <a:t>In case of a main crop’s failure he can also rely on the other crops.</a:t>
            </a:r>
          </a:p>
          <a:p>
            <a:pPr eaLnBrk="1" hangingPunct="1">
              <a:lnSpc>
                <a:spcPct val="90000"/>
              </a:lnSpc>
              <a:buFont typeface="Wingdings" pitchFamily="2" charset="2"/>
              <a:buChar char="ü"/>
            </a:pPr>
            <a:r>
              <a:rPr lang="en-IN" sz="1500" dirty="0">
                <a:latin typeface="Times New Roman" pitchFamily="18" charset="0"/>
                <a:cs typeface="Times New Roman" pitchFamily="18" charset="0"/>
              </a:rPr>
              <a:t>It has expanded farmers’ </a:t>
            </a:r>
            <a:r>
              <a:rPr lang="en-IN" sz="1500" b="1" dirty="0">
                <a:latin typeface="Times New Roman" pitchFamily="18" charset="0"/>
                <a:cs typeface="Times New Roman" pitchFamily="18" charset="0"/>
              </a:rPr>
              <a:t>income sources</a:t>
            </a:r>
            <a:r>
              <a:rPr lang="en-IN" sz="1500" dirty="0">
                <a:latin typeface="Times New Roman" pitchFamily="18" charset="0"/>
                <a:cs typeface="Times New Roman" pitchFamily="18" charset="0"/>
              </a:rPr>
              <a:t>.</a:t>
            </a:r>
          </a:p>
        </p:txBody>
      </p:sp>
      <p:pic>
        <p:nvPicPr>
          <p:cNvPr id="7172" name="Picture 2"/>
          <p:cNvPicPr>
            <a:picLocks noChangeAspect="1" noChangeArrowheads="1"/>
          </p:cNvPicPr>
          <p:nvPr/>
        </p:nvPicPr>
        <p:blipFill>
          <a:blip r:embed="rId2"/>
          <a:srcRect l="9387" r="14917" b="2"/>
          <a:stretch>
            <a:fillRect/>
          </a:stretch>
        </p:blipFill>
        <p:spPr bwMode="auto">
          <a:xfrm>
            <a:off x="508000" y="2159331"/>
            <a:ext cx="4067572" cy="3882362"/>
          </a:xfrm>
          <a:prstGeom prst="rect">
            <a:avLst/>
          </a:prstGeom>
          <a:noFill/>
        </p:spPr>
      </p:pic>
      <p:sp>
        <p:nvSpPr>
          <p:cNvPr id="2" name="Rectangle 1"/>
          <p:cNvSpPr/>
          <p:nvPr/>
        </p:nvSpPr>
        <p:spPr>
          <a:xfrm>
            <a:off x="2124075" y="5924550"/>
            <a:ext cx="1655763"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solidFill>
                <a:schemeClr val="tx1"/>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IN" sz="3600" b="1">
                <a:solidFill>
                  <a:srgbClr val="0000CC"/>
                </a:solidFill>
                <a:latin typeface="Times New Roman" pitchFamily="18" charset="0"/>
                <a:cs typeface="Times New Roman" pitchFamily="18" charset="0"/>
              </a:rPr>
              <a:t>Importance of Indigenous Cow</a:t>
            </a:r>
            <a:endParaRPr lang="en-IN" sz="3600">
              <a:solidFill>
                <a:srgbClr val="0000CC"/>
              </a:solidFill>
              <a:latin typeface="Times New Roman" pitchFamily="18" charset="0"/>
              <a:cs typeface="Times New Roman" pitchFamily="18" charset="0"/>
            </a:endParaRPr>
          </a:p>
        </p:txBody>
      </p:sp>
      <p:sp>
        <p:nvSpPr>
          <p:cNvPr id="26627" name="Content Placeholder 2"/>
          <p:cNvSpPr>
            <a:spLocks noGrp="1"/>
          </p:cNvSpPr>
          <p:nvPr>
            <p:ph idx="1"/>
          </p:nvPr>
        </p:nvSpPr>
        <p:spPr>
          <a:xfrm>
            <a:off x="457200" y="1916113"/>
            <a:ext cx="4546600" cy="3889375"/>
          </a:xfrm>
          <a:solidFill>
            <a:schemeClr val="accent3">
              <a:lumMod val="40000"/>
              <a:lumOff val="60000"/>
            </a:schemeClr>
          </a:solidFill>
          <a:ln>
            <a:solidFill>
              <a:srgbClr val="92D050"/>
            </a:solidFill>
          </a:ln>
        </p:spPr>
        <p:txBody>
          <a:bodyPr rtlCol="0">
            <a:normAutofit/>
          </a:bodyPr>
          <a:lstStyle/>
          <a:p>
            <a:pPr algn="just" eaLnBrk="1" fontAlgn="auto" hangingPunct="1">
              <a:spcAft>
                <a:spcPts val="0"/>
              </a:spcAft>
              <a:buFont typeface="Wingdings" pitchFamily="2" charset="2"/>
              <a:buChar char="Ø"/>
              <a:defRPr/>
            </a:pPr>
            <a:r>
              <a:rPr lang="en-IN" sz="2400" b="1" dirty="0">
                <a:solidFill>
                  <a:srgbClr val="FF0000"/>
                </a:solidFill>
                <a:latin typeface="Times New Roman" pitchFamily="18" charset="0"/>
                <a:cs typeface="Times New Roman" pitchFamily="18" charset="0"/>
              </a:rPr>
              <a:t>One gram </a:t>
            </a:r>
            <a:r>
              <a:rPr lang="en-IN" sz="2400" dirty="0">
                <a:solidFill>
                  <a:srgbClr val="FF0000"/>
                </a:solidFill>
                <a:latin typeface="Times New Roman" pitchFamily="18" charset="0"/>
                <a:cs typeface="Times New Roman" pitchFamily="18" charset="0"/>
              </a:rPr>
              <a:t>of </a:t>
            </a:r>
            <a:r>
              <a:rPr lang="en-IN" sz="2400" b="1" dirty="0" err="1">
                <a:solidFill>
                  <a:srgbClr val="FF0000"/>
                </a:solidFill>
                <a:latin typeface="Times New Roman" pitchFamily="18" charset="0"/>
                <a:cs typeface="Times New Roman" pitchFamily="18" charset="0"/>
              </a:rPr>
              <a:t>desi</a:t>
            </a:r>
            <a:r>
              <a:rPr lang="en-IN" sz="2400" b="1" dirty="0">
                <a:solidFill>
                  <a:srgbClr val="FF0000"/>
                </a:solidFill>
                <a:latin typeface="Times New Roman" pitchFamily="18" charset="0"/>
                <a:cs typeface="Times New Roman" pitchFamily="18" charset="0"/>
              </a:rPr>
              <a:t> cow </a:t>
            </a:r>
            <a:r>
              <a:rPr lang="en-IN" sz="2400" dirty="0">
                <a:solidFill>
                  <a:srgbClr val="FF0000"/>
                </a:solidFill>
                <a:latin typeface="Times New Roman" pitchFamily="18" charset="0"/>
                <a:cs typeface="Times New Roman" pitchFamily="18" charset="0"/>
              </a:rPr>
              <a:t>dung </a:t>
            </a:r>
            <a:r>
              <a:rPr lang="en-IN" sz="2400" b="1" dirty="0">
                <a:solidFill>
                  <a:srgbClr val="FF0000"/>
                </a:solidFill>
                <a:latin typeface="Times New Roman" pitchFamily="18" charset="0"/>
                <a:cs typeface="Times New Roman" pitchFamily="18" charset="0"/>
              </a:rPr>
              <a:t>contains 300 to 500 </a:t>
            </a:r>
            <a:r>
              <a:rPr lang="en-IN" sz="2400" b="1" dirty="0" err="1">
                <a:solidFill>
                  <a:srgbClr val="FF0000"/>
                </a:solidFill>
                <a:latin typeface="Times New Roman" pitchFamily="18" charset="0"/>
                <a:cs typeface="Times New Roman" pitchFamily="18" charset="0"/>
              </a:rPr>
              <a:t>crores</a:t>
            </a:r>
            <a:r>
              <a:rPr lang="en-IN" sz="2400" b="1" dirty="0">
                <a:solidFill>
                  <a:srgbClr val="FF0000"/>
                </a:solidFill>
                <a:latin typeface="Times New Roman" pitchFamily="18" charset="0"/>
                <a:cs typeface="Times New Roman" pitchFamily="18" charset="0"/>
              </a:rPr>
              <a:t> of </a:t>
            </a:r>
            <a:r>
              <a:rPr lang="en-IN" sz="2400" dirty="0">
                <a:solidFill>
                  <a:srgbClr val="FF0000"/>
                </a:solidFill>
                <a:latin typeface="Times New Roman" pitchFamily="18" charset="0"/>
                <a:cs typeface="Times New Roman" pitchFamily="18" charset="0"/>
              </a:rPr>
              <a:t>beneficial effective microbes.</a:t>
            </a:r>
          </a:p>
          <a:p>
            <a:pPr algn="just" eaLnBrk="1" fontAlgn="auto" hangingPunct="1">
              <a:spcAft>
                <a:spcPts val="0"/>
              </a:spcAft>
              <a:buFont typeface="Wingdings" pitchFamily="2" charset="2"/>
              <a:buChar char="Ø"/>
              <a:defRPr/>
            </a:pPr>
            <a:r>
              <a:rPr lang="en-IN" sz="2400" dirty="0">
                <a:latin typeface="Times New Roman" pitchFamily="18" charset="0"/>
                <a:cs typeface="Times New Roman" pitchFamily="18" charset="0"/>
              </a:rPr>
              <a:t>Micro-organisms  </a:t>
            </a:r>
            <a:r>
              <a:rPr lang="en-IN" sz="2400" b="1" dirty="0">
                <a:latin typeface="Times New Roman" pitchFamily="18" charset="0"/>
                <a:cs typeface="Times New Roman" pitchFamily="18" charset="0"/>
              </a:rPr>
              <a:t>decompose </a:t>
            </a:r>
            <a:r>
              <a:rPr lang="en-IN" sz="2400" dirty="0">
                <a:latin typeface="Times New Roman" pitchFamily="18" charset="0"/>
                <a:cs typeface="Times New Roman" pitchFamily="18" charset="0"/>
              </a:rPr>
              <a:t>the dried biomass on the soil and make available the nutrients to the plants.</a:t>
            </a:r>
          </a:p>
          <a:p>
            <a:pPr algn="just" eaLnBrk="1" fontAlgn="auto" hangingPunct="1">
              <a:spcAft>
                <a:spcPts val="0"/>
              </a:spcAft>
              <a:buFont typeface="Wingdings" pitchFamily="2" charset="2"/>
              <a:buChar char="Ø"/>
              <a:defRPr/>
            </a:pPr>
            <a:endParaRPr lang="en-IN" sz="2400" dirty="0">
              <a:latin typeface="Times New Roman" pitchFamily="18" charset="0"/>
              <a:cs typeface="Times New Roman" pitchFamily="18" charset="0"/>
            </a:endParaRPr>
          </a:p>
        </p:txBody>
      </p:sp>
      <p:pic>
        <p:nvPicPr>
          <p:cNvPr id="8196" name="Picture 2"/>
          <p:cNvPicPr>
            <a:picLocks noChangeAspect="1" noChangeArrowheads="1"/>
          </p:cNvPicPr>
          <p:nvPr/>
        </p:nvPicPr>
        <p:blipFill>
          <a:blip r:embed="rId2"/>
          <a:srcRect/>
          <a:stretch>
            <a:fillRect/>
          </a:stretch>
        </p:blipFill>
        <p:spPr bwMode="auto">
          <a:xfrm>
            <a:off x="5292725" y="1412875"/>
            <a:ext cx="3455988" cy="4968875"/>
          </a:xfrm>
          <a:prstGeom prst="rect">
            <a:avLst/>
          </a:prstGeom>
          <a:noFill/>
          <a:ln w="9525">
            <a:noFill/>
            <a:miter lim="800000"/>
            <a:headEnd/>
            <a:tailEnd/>
          </a:ln>
        </p:spPr>
      </p:pic>
      <p:sp>
        <p:nvSpPr>
          <p:cNvPr id="2" name="Rectangle 1"/>
          <p:cNvSpPr/>
          <p:nvPr/>
        </p:nvSpPr>
        <p:spPr>
          <a:xfrm>
            <a:off x="6659563" y="6381750"/>
            <a:ext cx="2376487"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23" name="Group 9222">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9224" name="Straight Connector 9223">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225" name="Straight Connector 9224">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226"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9227"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9228" name="Isosceles Triangle 9227">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9229"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9230"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9231"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9232" name="Isosceles Triangle 9231">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9233" name="Isosceles Triangle 9232">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grpSp>
      <p:sp>
        <p:nvSpPr>
          <p:cNvPr id="9235" name="Rectangle 9234">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37" name="Group 9236">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9238" name="Straight Connector 9237">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239"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9240"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9241" name="Isosceles Triangle 9240">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9242"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9243"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9244"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9245" name="Isosceles Triangle 9244">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9246" name="Isosceles Triangle 9245">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grpSp>
      <p:sp>
        <p:nvSpPr>
          <p:cNvPr id="9248" name="Rectangle 9247">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6225920"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Image result for zero budget natural farming"/>
          <p:cNvPicPr>
            <a:picLocks noChangeAspect="1" noChangeArrowheads="1"/>
          </p:cNvPicPr>
          <p:nvPr/>
        </p:nvPicPr>
        <p:blipFill>
          <a:blip r:embed="rId2"/>
          <a:stretch>
            <a:fillRect/>
          </a:stretch>
        </p:blipFill>
        <p:spPr bwMode="auto">
          <a:xfrm>
            <a:off x="1193760" y="1131994"/>
            <a:ext cx="4554616" cy="459038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251" name="Rectangle 1025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250" name="Rectangle 1024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52" name="Straight Connector 1025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254" name="Straight Connector 1025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025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025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0260" name="Isosceles Triangle 1025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026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0264" name="Isosceles Triangle 1026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N"/>
          </a:p>
        </p:txBody>
      </p:sp>
      <p:sp>
        <p:nvSpPr>
          <p:cNvPr id="10242" name="Title 1"/>
          <p:cNvSpPr>
            <a:spLocks noGrp="1"/>
          </p:cNvSpPr>
          <p:nvPr>
            <p:ph type="title"/>
          </p:nvPr>
        </p:nvSpPr>
        <p:spPr>
          <a:xfrm>
            <a:off x="508000" y="609600"/>
            <a:ext cx="2882531" cy="5175624"/>
          </a:xfrm>
        </p:spPr>
        <p:txBody>
          <a:bodyPr anchor="ctr">
            <a:normAutofit/>
          </a:bodyPr>
          <a:lstStyle/>
          <a:p>
            <a:pPr eaLnBrk="1" hangingPunct="1"/>
            <a:r>
              <a:rPr lang="en-IN" b="1">
                <a:solidFill>
                  <a:schemeClr val="tx1">
                    <a:lumMod val="85000"/>
                    <a:lumOff val="15000"/>
                  </a:schemeClr>
                </a:solidFill>
                <a:latin typeface="Times New Roman" pitchFamily="18" charset="0"/>
                <a:cs typeface="Times New Roman" pitchFamily="18" charset="0"/>
              </a:rPr>
              <a:t>Bijamrutha</a:t>
            </a:r>
            <a:endParaRPr lang="en-IN" b="1">
              <a:solidFill>
                <a:schemeClr val="tx1">
                  <a:lumMod val="85000"/>
                  <a:lumOff val="15000"/>
                </a:schemeClr>
              </a:solidFill>
            </a:endParaRPr>
          </a:p>
        </p:txBody>
      </p:sp>
      <p:sp>
        <p:nvSpPr>
          <p:cNvPr id="10266" name="Freeform: Shape 1026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243" name="Content Placeholder 2"/>
          <p:cNvSpPr>
            <a:spLocks noGrp="1"/>
          </p:cNvSpPr>
          <p:nvPr>
            <p:ph idx="1"/>
          </p:nvPr>
        </p:nvSpPr>
        <p:spPr>
          <a:xfrm>
            <a:off x="4587063" y="609601"/>
            <a:ext cx="4133472" cy="5175624"/>
          </a:xfrm>
        </p:spPr>
        <p:txBody>
          <a:bodyPr anchor="ctr">
            <a:normAutofit/>
          </a:bodyPr>
          <a:lstStyle/>
          <a:p>
            <a:pPr eaLnBrk="1" hangingPunct="1"/>
            <a:r>
              <a:rPr lang="en-IN">
                <a:solidFill>
                  <a:srgbClr val="FFFFFF"/>
                </a:solidFill>
                <a:latin typeface="Times New Roman" pitchFamily="18" charset="0"/>
                <a:cs typeface="Times New Roman" pitchFamily="18" charset="0"/>
              </a:rPr>
              <a:t>It is a mixture of water, cow dung, cow urine, lime and forest soil which is used to treat seeds, seedlings or any planting material which </a:t>
            </a:r>
            <a:r>
              <a:rPr lang="en-IN" b="1">
                <a:solidFill>
                  <a:srgbClr val="FFFFFF"/>
                </a:solidFill>
                <a:latin typeface="Times New Roman" pitchFamily="18" charset="0"/>
                <a:cs typeface="Times New Roman" pitchFamily="18" charset="0"/>
              </a:rPr>
              <a:t>protects from soil and seed borne pathogens.</a:t>
            </a:r>
          </a:p>
        </p:txBody>
      </p:sp>
      <p:sp>
        <p:nvSpPr>
          <p:cNvPr id="4" name="Rectangle 3"/>
          <p:cNvSpPr/>
          <p:nvPr/>
        </p:nvSpPr>
        <p:spPr>
          <a:xfrm>
            <a:off x="5435600" y="6237288"/>
            <a:ext cx="3600450" cy="554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600"/>
              </a:spcAft>
              <a:defRPr/>
            </a:pPr>
            <a:r>
              <a:rPr lang="en-IN">
                <a:solidFill>
                  <a:schemeClr val="tx1"/>
                </a:solidFill>
                <a:latin typeface="Times New Roman" pitchFamily="18" charset="0"/>
                <a:cs typeface="Times New Roman" pitchFamily="18" charset="0"/>
              </a:rPr>
              <a:t> </a:t>
            </a:r>
          </a:p>
        </p:txBody>
      </p:sp>
    </p:spTree>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1799</TotalTime>
  <Words>1959</Words>
  <Application>Microsoft Office PowerPoint</Application>
  <PresentationFormat>On-screen Show (4:3)</PresentationFormat>
  <Paragraphs>108</Paragraphs>
  <Slides>26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Arial</vt:lpstr>
      <vt:lpstr>Arial Black</vt:lpstr>
      <vt:lpstr>AvantGarde Bk BT</vt:lpstr>
      <vt:lpstr>Calibri</vt:lpstr>
      <vt:lpstr>Comic Sans MS</vt:lpstr>
      <vt:lpstr>EucrosiaUPC</vt:lpstr>
      <vt:lpstr>Tahoma</vt:lpstr>
      <vt:lpstr>Times New Roman</vt:lpstr>
      <vt:lpstr>Trebuchet MS</vt:lpstr>
      <vt:lpstr>Wingdings</vt:lpstr>
      <vt:lpstr>Wingdings 3</vt:lpstr>
      <vt:lpstr>Facet</vt:lpstr>
      <vt:lpstr>PowerPoint Presentation</vt:lpstr>
      <vt:lpstr>PowerPoint Presentation</vt:lpstr>
      <vt:lpstr>Natural Farming</vt:lpstr>
      <vt:lpstr>PowerPoint Presentation</vt:lpstr>
      <vt:lpstr>Soil mulching</vt:lpstr>
      <vt:lpstr>Multicropping</vt:lpstr>
      <vt:lpstr>Importance of Indigenous Cow</vt:lpstr>
      <vt:lpstr>PowerPoint Presentation</vt:lpstr>
      <vt:lpstr>Bijamrutha</vt:lpstr>
      <vt:lpstr>Jivamrutha</vt:lpstr>
      <vt:lpstr> Waaphasa </vt:lpstr>
      <vt:lpstr>PowerPoint Presentation</vt:lpstr>
      <vt:lpstr>Success Story: Mamataben Juvanbhai Dodiya </vt:lpstr>
      <vt:lpstr> CASE STUDY-“Zero Waste Village”  by Solid and Liquid Waste Management” Genesis: </vt:lpstr>
      <vt:lpstr> CASE STUDY -Use of Technology –City Sewage Treated and Recycled for Agriculture </vt:lpstr>
      <vt:lpstr>Contd….</vt:lpstr>
      <vt:lpstr> Introduction to Rural Liquid Waste Management </vt:lpstr>
      <vt:lpstr>Contd….</vt:lpstr>
      <vt:lpstr>  Village Level Hydro Power-Maharashtra </vt:lpstr>
      <vt:lpstr>PowerPoint Presentation</vt:lpstr>
      <vt:lpstr>PowerPoint Presentation</vt:lpstr>
      <vt:lpstr>Seaweed Cultivation  </vt:lpstr>
      <vt:lpstr>envision smart farming &amp;  enable small farmers</vt:lpstr>
      <vt:lpstr>PowerPoint Presentation</vt:lpstr>
      <vt:lpstr>PowerPoint Presentation</vt:lpstr>
      <vt:lpstr> Dr.Kirit Shelat, I.A.S.(Rtd.) Executive Chairman – NCCSD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Stakeholders Doubling Income of Farmers Dr.Kirit Shelat, I.A.S.(Rtd.)</dc:title>
  <dc:creator>Mohandas</dc:creator>
  <cp:lastModifiedBy>nccsd nccsd</cp:lastModifiedBy>
  <cp:revision>240</cp:revision>
  <dcterms:created xsi:type="dcterms:W3CDTF">2006-08-16T00:00:00Z</dcterms:created>
  <dcterms:modified xsi:type="dcterms:W3CDTF">2025-11-04T09:18:31Z</dcterms:modified>
</cp:coreProperties>
</file>