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8"/>
  </p:notesMasterIdLst>
  <p:sldIdLst>
    <p:sldId id="256" r:id="rId2"/>
    <p:sldId id="283" r:id="rId3"/>
    <p:sldId id="284" r:id="rId4"/>
    <p:sldId id="286" r:id="rId5"/>
    <p:sldId id="285" r:id="rId6"/>
    <p:sldId id="287" r:id="rId7"/>
    <p:sldId id="288" r:id="rId8"/>
    <p:sldId id="257" r:id="rId9"/>
    <p:sldId id="258" r:id="rId10"/>
    <p:sldId id="274" r:id="rId11"/>
    <p:sldId id="267" r:id="rId12"/>
    <p:sldId id="262" r:id="rId13"/>
    <p:sldId id="276" r:id="rId14"/>
    <p:sldId id="263" r:id="rId15"/>
    <p:sldId id="269" r:id="rId16"/>
    <p:sldId id="268" r:id="rId17"/>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ccsd nccsd" userId="8889f1ddc7ea6005" providerId="LiveId" clId="{D34D3824-A154-4227-A22F-4CAF66959DD0}"/>
    <pc:docChg chg="custSel delSld modSld">
      <pc:chgData name="nccsd nccsd" userId="8889f1ddc7ea6005" providerId="LiveId" clId="{D34D3824-A154-4227-A22F-4CAF66959DD0}" dt="2025-11-04T09:25:29.740" v="30" actId="6549"/>
      <pc:docMkLst>
        <pc:docMk/>
      </pc:docMkLst>
      <pc:sldChg chg="delSp modSp mod">
        <pc:chgData name="nccsd nccsd" userId="8889f1ddc7ea6005" providerId="LiveId" clId="{D34D3824-A154-4227-A22F-4CAF66959DD0}" dt="2025-11-04T09:23:42.896" v="19" actId="14100"/>
        <pc:sldMkLst>
          <pc:docMk/>
          <pc:sldMk cId="581969133" sldId="256"/>
        </pc:sldMkLst>
        <pc:spChg chg="mod">
          <ac:chgData name="nccsd nccsd" userId="8889f1ddc7ea6005" providerId="LiveId" clId="{D34D3824-A154-4227-A22F-4CAF66959DD0}" dt="2025-11-04T09:23:31.156" v="15" actId="122"/>
          <ac:spMkLst>
            <pc:docMk/>
            <pc:sldMk cId="581969133" sldId="256"/>
            <ac:spMk id="2" creationId="{F0863844-FED5-4F20-B9D9-FFF4F04D0C53}"/>
          </ac:spMkLst>
        </pc:spChg>
        <pc:spChg chg="mod">
          <ac:chgData name="nccsd nccsd" userId="8889f1ddc7ea6005" providerId="LiveId" clId="{D34D3824-A154-4227-A22F-4CAF66959DD0}" dt="2025-11-04T09:23:42.896" v="19" actId="14100"/>
          <ac:spMkLst>
            <pc:docMk/>
            <pc:sldMk cId="581969133" sldId="256"/>
            <ac:spMk id="3" creationId="{E35F6E65-1774-B125-950A-2452B2947CDB}"/>
          </ac:spMkLst>
        </pc:spChg>
        <pc:spChg chg="del mod">
          <ac:chgData name="nccsd nccsd" userId="8889f1ddc7ea6005" providerId="LiveId" clId="{D34D3824-A154-4227-A22F-4CAF66959DD0}" dt="2025-11-04T09:23:15.933" v="8" actId="478"/>
          <ac:spMkLst>
            <pc:docMk/>
            <pc:sldMk cId="581969133" sldId="256"/>
            <ac:spMk id="6" creationId="{2AB5144A-867B-DEC9-9499-693C02F9F2A4}"/>
          </ac:spMkLst>
        </pc:spChg>
        <pc:picChg chg="del">
          <ac:chgData name="nccsd nccsd" userId="8889f1ddc7ea6005" providerId="LiveId" clId="{D34D3824-A154-4227-A22F-4CAF66959DD0}" dt="2025-11-04T09:23:12.717" v="4" actId="478"/>
          <ac:picMkLst>
            <pc:docMk/>
            <pc:sldMk cId="581969133" sldId="256"/>
            <ac:picMk id="5" creationId="{B0B96132-EB95-838E-4814-5D3E3D1FCAB4}"/>
          </ac:picMkLst>
        </pc:picChg>
      </pc:sldChg>
      <pc:sldChg chg="modSp mod">
        <pc:chgData name="nccsd nccsd" userId="8889f1ddc7ea6005" providerId="LiveId" clId="{D34D3824-A154-4227-A22F-4CAF66959DD0}" dt="2025-10-06T10:12:03.257" v="3" actId="14734"/>
        <pc:sldMkLst>
          <pc:docMk/>
          <pc:sldMk cId="2524145834" sldId="258"/>
        </pc:sldMkLst>
        <pc:graphicFrameChg chg="mod modGraphic">
          <ac:chgData name="nccsd nccsd" userId="8889f1ddc7ea6005" providerId="LiveId" clId="{D34D3824-A154-4227-A22F-4CAF66959DD0}" dt="2025-10-06T10:12:03.257" v="3" actId="14734"/>
          <ac:graphicFrameMkLst>
            <pc:docMk/>
            <pc:sldMk cId="2524145834" sldId="258"/>
            <ac:graphicFrameMk id="7" creationId="{2957A287-540C-F9F8-B107-4752514F4F2E}"/>
          </ac:graphicFrameMkLst>
        </pc:graphicFrameChg>
      </pc:sldChg>
      <pc:sldChg chg="del">
        <pc:chgData name="nccsd nccsd" userId="8889f1ddc7ea6005" providerId="LiveId" clId="{D34D3824-A154-4227-A22F-4CAF66959DD0}" dt="2025-11-04T09:24:13.271" v="20" actId="47"/>
        <pc:sldMkLst>
          <pc:docMk/>
          <pc:sldMk cId="2054830742" sldId="260"/>
        </pc:sldMkLst>
      </pc:sldChg>
      <pc:sldChg chg="del">
        <pc:chgData name="nccsd nccsd" userId="8889f1ddc7ea6005" providerId="LiveId" clId="{D34D3824-A154-4227-A22F-4CAF66959DD0}" dt="2025-11-04T09:24:14.366" v="21" actId="47"/>
        <pc:sldMkLst>
          <pc:docMk/>
          <pc:sldMk cId="2417894240" sldId="261"/>
        </pc:sldMkLst>
      </pc:sldChg>
      <pc:sldChg chg="del">
        <pc:chgData name="nccsd nccsd" userId="8889f1ddc7ea6005" providerId="LiveId" clId="{D34D3824-A154-4227-A22F-4CAF66959DD0}" dt="2025-11-04T09:24:33.976" v="26" actId="47"/>
        <pc:sldMkLst>
          <pc:docMk/>
          <pc:sldMk cId="2955906434" sldId="264"/>
        </pc:sldMkLst>
      </pc:sldChg>
      <pc:sldChg chg="del">
        <pc:chgData name="nccsd nccsd" userId="8889f1ddc7ea6005" providerId="LiveId" clId="{D34D3824-A154-4227-A22F-4CAF66959DD0}" dt="2025-11-04T09:24:35.315" v="27" actId="47"/>
        <pc:sldMkLst>
          <pc:docMk/>
          <pc:sldMk cId="277273761" sldId="265"/>
        </pc:sldMkLst>
      </pc:sldChg>
      <pc:sldChg chg="modSp mod">
        <pc:chgData name="nccsd nccsd" userId="8889f1ddc7ea6005" providerId="LiveId" clId="{D34D3824-A154-4227-A22F-4CAF66959DD0}" dt="2025-11-04T09:25:29.740" v="30" actId="6549"/>
        <pc:sldMkLst>
          <pc:docMk/>
          <pc:sldMk cId="2008054598" sldId="269"/>
        </pc:sldMkLst>
        <pc:spChg chg="mod">
          <ac:chgData name="nccsd nccsd" userId="8889f1ddc7ea6005" providerId="LiveId" clId="{D34D3824-A154-4227-A22F-4CAF66959DD0}" dt="2025-11-04T09:25:29.740" v="30" actId="6549"/>
          <ac:spMkLst>
            <pc:docMk/>
            <pc:sldMk cId="2008054598" sldId="269"/>
            <ac:spMk id="2" creationId="{F5AE1FC3-5E45-0C07-6838-AA04DD7CDAE7}"/>
          </ac:spMkLst>
        </pc:spChg>
      </pc:sldChg>
      <pc:sldChg chg="del">
        <pc:chgData name="nccsd nccsd" userId="8889f1ddc7ea6005" providerId="LiveId" clId="{D34D3824-A154-4227-A22F-4CAF66959DD0}" dt="2025-11-04T09:24:40.102" v="29" actId="47"/>
        <pc:sldMkLst>
          <pc:docMk/>
          <pc:sldMk cId="715001509" sldId="270"/>
        </pc:sldMkLst>
      </pc:sldChg>
      <pc:sldChg chg="del">
        <pc:chgData name="nccsd nccsd" userId="8889f1ddc7ea6005" providerId="LiveId" clId="{D34D3824-A154-4227-A22F-4CAF66959DD0}" dt="2025-11-04T09:24:37.171" v="28" actId="47"/>
        <pc:sldMkLst>
          <pc:docMk/>
          <pc:sldMk cId="1737046548" sldId="271"/>
        </pc:sldMkLst>
      </pc:sldChg>
      <pc:sldChg chg="del">
        <pc:chgData name="nccsd nccsd" userId="8889f1ddc7ea6005" providerId="LiveId" clId="{D34D3824-A154-4227-A22F-4CAF66959DD0}" dt="2025-11-04T09:24:28.125" v="24" actId="47"/>
        <pc:sldMkLst>
          <pc:docMk/>
          <pc:sldMk cId="516013851" sldId="273"/>
        </pc:sldMkLst>
      </pc:sldChg>
      <pc:sldChg chg="del">
        <pc:chgData name="nccsd nccsd" userId="8889f1ddc7ea6005" providerId="LiveId" clId="{D34D3824-A154-4227-A22F-4CAF66959DD0}" dt="2025-11-04T09:24:23.639" v="22" actId="47"/>
        <pc:sldMkLst>
          <pc:docMk/>
          <pc:sldMk cId="3594113084" sldId="275"/>
        </pc:sldMkLst>
      </pc:sldChg>
      <pc:sldChg chg="del">
        <pc:chgData name="nccsd nccsd" userId="8889f1ddc7ea6005" providerId="LiveId" clId="{D34D3824-A154-4227-A22F-4CAF66959DD0}" dt="2025-11-04T09:24:32.245" v="25" actId="47"/>
        <pc:sldMkLst>
          <pc:docMk/>
          <pc:sldMk cId="3926189013" sldId="277"/>
        </pc:sldMkLst>
      </pc:sldChg>
      <pc:sldChg chg="del">
        <pc:chgData name="nccsd nccsd" userId="8889f1ddc7ea6005" providerId="LiveId" clId="{D34D3824-A154-4227-A22F-4CAF66959DD0}" dt="2025-11-04T09:24:25.180" v="23" actId="47"/>
        <pc:sldMkLst>
          <pc:docMk/>
          <pc:sldMk cId="888336889" sldId="281"/>
        </pc:sldMkLst>
      </pc:sldChg>
    </pc:docChg>
  </pc:docChgLst>
</pc:chgInfo>
</file>

<file path=ppt/diagrams/_rels/data1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5B3418-2FAC-4311-AEE7-AFAEB804BDE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441DCB0-F854-4C1E-83F5-51F22A1FF14D}">
      <dgm:prSet/>
      <dgm:spPr/>
      <dgm:t>
        <a:bodyPr/>
        <a:lstStyle/>
        <a:p>
          <a:r>
            <a:rPr lang="en-IN" b="1" dirty="0"/>
            <a:t>1. Structural Change at the Family Level in Rural Areas</a:t>
          </a:r>
          <a:endParaRPr lang="en-US" dirty="0"/>
        </a:p>
      </dgm:t>
    </dgm:pt>
    <dgm:pt modelId="{7A273936-FA91-454C-9D65-6516A98036B3}" type="parTrans" cxnId="{C327C8F9-3186-4627-9B07-25E7EDA9F02B}">
      <dgm:prSet/>
      <dgm:spPr/>
      <dgm:t>
        <a:bodyPr/>
        <a:lstStyle/>
        <a:p>
          <a:endParaRPr lang="en-US"/>
        </a:p>
      </dgm:t>
    </dgm:pt>
    <dgm:pt modelId="{D945C75F-5FA4-413F-9491-FFA8D3D44D41}" type="sibTrans" cxnId="{C327C8F9-3186-4627-9B07-25E7EDA9F02B}">
      <dgm:prSet/>
      <dgm:spPr/>
      <dgm:t>
        <a:bodyPr/>
        <a:lstStyle/>
        <a:p>
          <a:endParaRPr lang="en-US"/>
        </a:p>
      </dgm:t>
    </dgm:pt>
    <dgm:pt modelId="{7B169AF9-2A3A-4C54-B7EA-CE2B1F584BE5}">
      <dgm:prSet/>
      <dgm:spPr/>
      <dgm:t>
        <a:bodyPr/>
        <a:lstStyle/>
        <a:p>
          <a:r>
            <a:rPr lang="en-IN" dirty="0"/>
            <a:t>Traditionally, men take all farming decisions while women contribute labour – treated as workers.</a:t>
          </a:r>
          <a:endParaRPr lang="en-US" dirty="0"/>
        </a:p>
      </dgm:t>
    </dgm:pt>
    <dgm:pt modelId="{56797BF3-BDE7-41C9-818D-7FC6406B6B29}" type="parTrans" cxnId="{ADB4A441-B9C1-480E-B645-A91FECB17155}">
      <dgm:prSet/>
      <dgm:spPr/>
      <dgm:t>
        <a:bodyPr/>
        <a:lstStyle/>
        <a:p>
          <a:endParaRPr lang="en-US"/>
        </a:p>
      </dgm:t>
    </dgm:pt>
    <dgm:pt modelId="{DA9F35B6-C1AD-4B73-905E-EDD9CF6DDBA6}" type="sibTrans" cxnId="{ADB4A441-B9C1-480E-B645-A91FECB17155}">
      <dgm:prSet/>
      <dgm:spPr/>
      <dgm:t>
        <a:bodyPr/>
        <a:lstStyle/>
        <a:p>
          <a:endParaRPr lang="en-US"/>
        </a:p>
      </dgm:t>
    </dgm:pt>
    <dgm:pt modelId="{7D291116-9EE4-4B16-B1BC-15958F957C2E}">
      <dgm:prSet/>
      <dgm:spPr/>
      <dgm:t>
        <a:bodyPr/>
        <a:lstStyle/>
        <a:p>
          <a:r>
            <a:rPr lang="en-IN" dirty="0"/>
            <a:t>With men increasingly migrating to semi-urban and urban areas for work and youth for studies, in many areas, women are now emerging as the ‘New Farmers’ and have to become responsible for day-to-day agricultural decisions. </a:t>
          </a:r>
          <a:endParaRPr lang="en-US" dirty="0"/>
        </a:p>
      </dgm:t>
    </dgm:pt>
    <dgm:pt modelId="{0F0D04C8-FDD5-49BF-80B2-5E9B23AC87EB}" type="parTrans" cxnId="{4FC06626-0A7D-4A2E-A6CF-D3A53D99FDFD}">
      <dgm:prSet/>
      <dgm:spPr/>
      <dgm:t>
        <a:bodyPr/>
        <a:lstStyle/>
        <a:p>
          <a:endParaRPr lang="en-US"/>
        </a:p>
      </dgm:t>
    </dgm:pt>
    <dgm:pt modelId="{09B7994A-E3D8-4F0D-BE8D-18BE497D06C2}" type="sibTrans" cxnId="{4FC06626-0A7D-4A2E-A6CF-D3A53D99FDFD}">
      <dgm:prSet/>
      <dgm:spPr/>
      <dgm:t>
        <a:bodyPr/>
        <a:lstStyle/>
        <a:p>
          <a:endParaRPr lang="en-US"/>
        </a:p>
      </dgm:t>
    </dgm:pt>
    <dgm:pt modelId="{4DD16D16-3BDE-43FC-A971-2BFB1E326C0D}">
      <dgm:prSet/>
      <dgm:spPr/>
      <dgm:t>
        <a:bodyPr/>
        <a:lstStyle/>
        <a:p>
          <a:r>
            <a:rPr lang="en-IN" dirty="0"/>
            <a:t>Women are not well-informed about current agricultural practices – technology and assistance available. </a:t>
          </a:r>
          <a:endParaRPr lang="en-US" dirty="0"/>
        </a:p>
      </dgm:t>
    </dgm:pt>
    <dgm:pt modelId="{DE300E87-8C0F-494C-9749-2C4E2D298BB3}" type="parTrans" cxnId="{7D9F94C2-CCC7-49F6-A181-95ABE5FEF84A}">
      <dgm:prSet/>
      <dgm:spPr/>
      <dgm:t>
        <a:bodyPr/>
        <a:lstStyle/>
        <a:p>
          <a:endParaRPr lang="en-US"/>
        </a:p>
      </dgm:t>
    </dgm:pt>
    <dgm:pt modelId="{8406E35F-152E-4DD6-97EB-CB816D425AF1}" type="sibTrans" cxnId="{7D9F94C2-CCC7-49F6-A181-95ABE5FEF84A}">
      <dgm:prSet/>
      <dgm:spPr/>
      <dgm:t>
        <a:bodyPr/>
        <a:lstStyle/>
        <a:p>
          <a:endParaRPr lang="en-US"/>
        </a:p>
      </dgm:t>
    </dgm:pt>
    <dgm:pt modelId="{86CC4142-E7F1-461F-B8A7-C4732AA37135}">
      <dgm:prSet/>
      <dgm:spPr/>
      <dgm:t>
        <a:bodyPr/>
        <a:lstStyle/>
        <a:p>
          <a:r>
            <a:rPr lang="en-IN" dirty="0"/>
            <a:t>Extension Administration does not contact them.</a:t>
          </a:r>
          <a:endParaRPr lang="en-US" dirty="0"/>
        </a:p>
      </dgm:t>
    </dgm:pt>
    <dgm:pt modelId="{B7126AA8-CD37-449C-9DD6-DCBFCB464DD5}" type="parTrans" cxnId="{4CCF359E-F987-4082-A880-5212C5C11F74}">
      <dgm:prSet/>
      <dgm:spPr/>
      <dgm:t>
        <a:bodyPr/>
        <a:lstStyle/>
        <a:p>
          <a:endParaRPr lang="en-US"/>
        </a:p>
      </dgm:t>
    </dgm:pt>
    <dgm:pt modelId="{BF7177B2-11C6-476C-AE05-A96E22173FEC}" type="sibTrans" cxnId="{4CCF359E-F987-4082-A880-5212C5C11F74}">
      <dgm:prSet/>
      <dgm:spPr/>
      <dgm:t>
        <a:bodyPr/>
        <a:lstStyle/>
        <a:p>
          <a:endParaRPr lang="en-US"/>
        </a:p>
      </dgm:t>
    </dgm:pt>
    <dgm:pt modelId="{ACE84501-6610-4805-B9CA-6388264BE064}">
      <dgm:prSet/>
      <dgm:spPr/>
      <dgm:t>
        <a:bodyPr/>
        <a:lstStyle/>
        <a:p>
          <a:r>
            <a:rPr lang="en-IN" dirty="0"/>
            <a:t>Their mobility outside village is limited.</a:t>
          </a:r>
          <a:endParaRPr lang="en-US" dirty="0"/>
        </a:p>
      </dgm:t>
    </dgm:pt>
    <dgm:pt modelId="{24FD842D-6D75-4A78-9C57-9A97DCAEF714}" type="parTrans" cxnId="{2DBD8922-3EE6-4C23-B74B-20F1028BDFC6}">
      <dgm:prSet/>
      <dgm:spPr/>
      <dgm:t>
        <a:bodyPr/>
        <a:lstStyle/>
        <a:p>
          <a:endParaRPr lang="en-US"/>
        </a:p>
      </dgm:t>
    </dgm:pt>
    <dgm:pt modelId="{DB70BDFD-E0E3-4D81-9FDB-9B4BF69EF7CD}" type="sibTrans" cxnId="{2DBD8922-3EE6-4C23-B74B-20F1028BDFC6}">
      <dgm:prSet/>
      <dgm:spPr/>
      <dgm:t>
        <a:bodyPr/>
        <a:lstStyle/>
        <a:p>
          <a:endParaRPr lang="en-US"/>
        </a:p>
      </dgm:t>
    </dgm:pt>
    <dgm:pt modelId="{56A843DE-565C-4BA8-95D9-D66DCA042B4D}">
      <dgm:prSet/>
      <dgm:spPr/>
      <dgm:t>
        <a:bodyPr/>
        <a:lstStyle/>
        <a:p>
          <a:r>
            <a:rPr lang="en-IN" dirty="0"/>
            <a:t>Majority of them do not have smart phones.</a:t>
          </a:r>
          <a:endParaRPr lang="en-US" dirty="0"/>
        </a:p>
      </dgm:t>
    </dgm:pt>
    <dgm:pt modelId="{8E91CDFD-E183-4DC5-8723-DCACEF368B10}" type="parTrans" cxnId="{84C118E7-9537-4BE4-8A48-A3BD83DAF85B}">
      <dgm:prSet/>
      <dgm:spPr/>
      <dgm:t>
        <a:bodyPr/>
        <a:lstStyle/>
        <a:p>
          <a:endParaRPr lang="en-US"/>
        </a:p>
      </dgm:t>
    </dgm:pt>
    <dgm:pt modelId="{82688B71-43BA-40F9-8EA8-C0CB265ADBFE}" type="sibTrans" cxnId="{84C118E7-9537-4BE4-8A48-A3BD83DAF85B}">
      <dgm:prSet/>
      <dgm:spPr/>
      <dgm:t>
        <a:bodyPr/>
        <a:lstStyle/>
        <a:p>
          <a:endParaRPr lang="en-US"/>
        </a:p>
      </dgm:t>
    </dgm:pt>
    <dgm:pt modelId="{1CBE38F7-71B6-499D-8176-5F8ECFECD928}">
      <dgm:prSet/>
      <dgm:spPr/>
      <dgm:t>
        <a:bodyPr/>
        <a:lstStyle/>
        <a:p>
          <a:r>
            <a:rPr lang="en-IN" b="1" dirty="0"/>
            <a:t>2. Structural Change in Agriculture Sector</a:t>
          </a:r>
          <a:endParaRPr lang="en-US" dirty="0"/>
        </a:p>
      </dgm:t>
    </dgm:pt>
    <dgm:pt modelId="{C2AEA6F8-BE38-49EB-B6B0-238D6556A27B}" type="parTrans" cxnId="{34ABE800-D1EC-4ACA-82D7-CC23B7576E22}">
      <dgm:prSet/>
      <dgm:spPr/>
      <dgm:t>
        <a:bodyPr/>
        <a:lstStyle/>
        <a:p>
          <a:endParaRPr lang="en-US"/>
        </a:p>
      </dgm:t>
    </dgm:pt>
    <dgm:pt modelId="{BCA7A4FC-62BD-4366-97E5-8E0FA4E9F70E}" type="sibTrans" cxnId="{34ABE800-D1EC-4ACA-82D7-CC23B7576E22}">
      <dgm:prSet/>
      <dgm:spPr/>
      <dgm:t>
        <a:bodyPr/>
        <a:lstStyle/>
        <a:p>
          <a:endParaRPr lang="en-US"/>
        </a:p>
      </dgm:t>
    </dgm:pt>
    <dgm:pt modelId="{58A669CE-55A0-4310-A9F9-8814EFCA4950}">
      <dgm:prSet/>
      <dgm:spPr/>
      <dgm:t>
        <a:bodyPr/>
        <a:lstStyle/>
        <a:p>
          <a:r>
            <a:rPr lang="en-IN" dirty="0"/>
            <a:t>Climate change and unpredictable intense adverse weather events need continuous guidance and farmer-specific contingency planning – productivity is under challenge – so is livelihood.</a:t>
          </a:r>
          <a:endParaRPr lang="en-US" dirty="0"/>
        </a:p>
      </dgm:t>
    </dgm:pt>
    <dgm:pt modelId="{11EBD0AD-0EA5-4FC1-8691-6226DCC3E064}" type="parTrans" cxnId="{16BF9C23-8156-498B-8646-6B7CF2A7B610}">
      <dgm:prSet/>
      <dgm:spPr/>
      <dgm:t>
        <a:bodyPr/>
        <a:lstStyle/>
        <a:p>
          <a:endParaRPr lang="en-US"/>
        </a:p>
      </dgm:t>
    </dgm:pt>
    <dgm:pt modelId="{AAA594DC-6BF3-4609-83B5-6DEBD5F9EF3D}" type="sibTrans" cxnId="{16BF9C23-8156-498B-8646-6B7CF2A7B610}">
      <dgm:prSet/>
      <dgm:spPr/>
      <dgm:t>
        <a:bodyPr/>
        <a:lstStyle/>
        <a:p>
          <a:endParaRPr lang="en-US"/>
        </a:p>
      </dgm:t>
    </dgm:pt>
    <dgm:pt modelId="{274F5519-8FA0-4A5F-B71D-A74DCA81B2C0}">
      <dgm:prSet/>
      <dgm:spPr/>
      <dgm:t>
        <a:bodyPr/>
        <a:lstStyle/>
        <a:p>
          <a:r>
            <a:rPr lang="en-IN" dirty="0"/>
            <a:t>Shrinking farm size make viability a challenge; while technologies for tiny farms exist, it remains inaccessible to most farmers.</a:t>
          </a:r>
          <a:endParaRPr lang="en-US" dirty="0"/>
        </a:p>
      </dgm:t>
    </dgm:pt>
    <dgm:pt modelId="{18B32166-B54B-415D-8DF6-EFD091E7A39B}" type="parTrans" cxnId="{B249881B-00C3-428A-9498-ADDF2A4F2E3F}">
      <dgm:prSet/>
      <dgm:spPr/>
      <dgm:t>
        <a:bodyPr/>
        <a:lstStyle/>
        <a:p>
          <a:endParaRPr lang="en-US"/>
        </a:p>
      </dgm:t>
    </dgm:pt>
    <dgm:pt modelId="{E19C057D-4EC8-439B-8A63-906946F512D4}" type="sibTrans" cxnId="{B249881B-00C3-428A-9498-ADDF2A4F2E3F}">
      <dgm:prSet/>
      <dgm:spPr/>
      <dgm:t>
        <a:bodyPr/>
        <a:lstStyle/>
        <a:p>
          <a:endParaRPr lang="en-US"/>
        </a:p>
      </dgm:t>
    </dgm:pt>
    <dgm:pt modelId="{F1ACB0EE-9CF5-409A-BC6C-52B75A0D7C6F}">
      <dgm:prSet/>
      <dgm:spPr/>
      <dgm:t>
        <a:bodyPr/>
        <a:lstStyle/>
        <a:p>
          <a:r>
            <a:rPr lang="en-IN" dirty="0"/>
            <a:t>Increasingly “Sharecroppers” are growing in peripheral areas of Urban – Semi Urban towns which is a major challenge to productivity.  This is different from sugar cane farming.  Land is sold – but not developed by speculators and hence sharecroppers. </a:t>
          </a:r>
          <a:endParaRPr lang="en-US" dirty="0"/>
        </a:p>
      </dgm:t>
    </dgm:pt>
    <dgm:pt modelId="{1B9E1E45-9268-4138-ACCA-2802DF3A531A}" type="parTrans" cxnId="{C85C86FD-FC9A-40F4-A9AE-33FD827815DF}">
      <dgm:prSet/>
      <dgm:spPr/>
      <dgm:t>
        <a:bodyPr/>
        <a:lstStyle/>
        <a:p>
          <a:endParaRPr lang="en-US"/>
        </a:p>
      </dgm:t>
    </dgm:pt>
    <dgm:pt modelId="{9340ECE6-5A30-46F2-BA5C-09E3501F8F8D}" type="sibTrans" cxnId="{C85C86FD-FC9A-40F4-A9AE-33FD827815DF}">
      <dgm:prSet/>
      <dgm:spPr/>
      <dgm:t>
        <a:bodyPr/>
        <a:lstStyle/>
        <a:p>
          <a:endParaRPr lang="en-US"/>
        </a:p>
      </dgm:t>
    </dgm:pt>
    <dgm:pt modelId="{6C1AF650-7687-4244-A2BE-6F87AAC6879C}">
      <dgm:prSet/>
      <dgm:spPr/>
      <dgm:t>
        <a:bodyPr/>
        <a:lstStyle/>
        <a:p>
          <a:r>
            <a:rPr lang="en-IN" dirty="0"/>
            <a:t>Salinity ingress and water contamination - in tubewells and canal water further aggravates the situation, threatening both crops’ livestock and drinking water – productivity and health. Ocean areas already face serious challenges.</a:t>
          </a:r>
          <a:endParaRPr lang="en-US" dirty="0"/>
        </a:p>
      </dgm:t>
    </dgm:pt>
    <dgm:pt modelId="{8594D2E8-24C8-4A0C-845E-FA60DDB132E8}" type="parTrans" cxnId="{3099B934-690C-487B-8C9A-6BDF6185286A}">
      <dgm:prSet/>
      <dgm:spPr/>
      <dgm:t>
        <a:bodyPr/>
        <a:lstStyle/>
        <a:p>
          <a:endParaRPr lang="en-US"/>
        </a:p>
      </dgm:t>
    </dgm:pt>
    <dgm:pt modelId="{56A382CD-F10B-496D-BC93-249D43EEA90E}" type="sibTrans" cxnId="{3099B934-690C-487B-8C9A-6BDF6185286A}">
      <dgm:prSet/>
      <dgm:spPr/>
      <dgm:t>
        <a:bodyPr/>
        <a:lstStyle/>
        <a:p>
          <a:endParaRPr lang="en-US"/>
        </a:p>
      </dgm:t>
    </dgm:pt>
    <dgm:pt modelId="{772B2A2D-B924-4A28-AA3E-60407B7F5C12}">
      <dgm:prSet/>
      <dgm:spPr/>
      <dgm:t>
        <a:bodyPr/>
        <a:lstStyle/>
        <a:p>
          <a:r>
            <a:rPr lang="en-IN" dirty="0"/>
            <a:t>Adaption of </a:t>
          </a:r>
          <a:r>
            <a:rPr lang="en-IN" dirty="0" err="1"/>
            <a:t>Prakrutik</a:t>
          </a:r>
          <a:r>
            <a:rPr lang="en-IN" dirty="0"/>
            <a:t> </a:t>
          </a:r>
          <a:r>
            <a:rPr lang="en-IN" dirty="0" err="1"/>
            <a:t>Kheti</a:t>
          </a:r>
          <a:r>
            <a:rPr lang="en-IN" dirty="0"/>
            <a:t> is need of time – due to soil degradation and increasing cost of chemical inputs.  </a:t>
          </a:r>
          <a:endParaRPr lang="en-US" dirty="0"/>
        </a:p>
      </dgm:t>
    </dgm:pt>
    <dgm:pt modelId="{DCF80CEF-A69A-41B2-A1BC-9FEB68D08F90}" type="parTrans" cxnId="{A7C946AF-C943-4456-A2DE-92A116752F8B}">
      <dgm:prSet/>
      <dgm:spPr/>
      <dgm:t>
        <a:bodyPr/>
        <a:lstStyle/>
        <a:p>
          <a:endParaRPr lang="en-US"/>
        </a:p>
      </dgm:t>
    </dgm:pt>
    <dgm:pt modelId="{628B18CB-714D-479A-B23C-11689E465AC4}" type="sibTrans" cxnId="{A7C946AF-C943-4456-A2DE-92A116752F8B}">
      <dgm:prSet/>
      <dgm:spPr/>
      <dgm:t>
        <a:bodyPr/>
        <a:lstStyle/>
        <a:p>
          <a:endParaRPr lang="en-US"/>
        </a:p>
      </dgm:t>
    </dgm:pt>
    <dgm:pt modelId="{DBE8403F-8912-45F3-9F02-2ACCEE8FD03E}" type="pres">
      <dgm:prSet presAssocID="{225B3418-2FAC-4311-AEE7-AFAEB804BDEA}" presName="linear" presStyleCnt="0">
        <dgm:presLayoutVars>
          <dgm:animLvl val="lvl"/>
          <dgm:resizeHandles val="exact"/>
        </dgm:presLayoutVars>
      </dgm:prSet>
      <dgm:spPr/>
    </dgm:pt>
    <dgm:pt modelId="{177B5D53-6889-4EB6-AC98-6C801D119A0C}" type="pres">
      <dgm:prSet presAssocID="{0441DCB0-F854-4C1E-83F5-51F22A1FF14D}" presName="parentText" presStyleLbl="node1" presStyleIdx="0" presStyleCnt="2">
        <dgm:presLayoutVars>
          <dgm:chMax val="0"/>
          <dgm:bulletEnabled val="1"/>
        </dgm:presLayoutVars>
      </dgm:prSet>
      <dgm:spPr/>
    </dgm:pt>
    <dgm:pt modelId="{3AA5C7A6-9E35-447F-BA19-78DD52E7FB0A}" type="pres">
      <dgm:prSet presAssocID="{0441DCB0-F854-4C1E-83F5-51F22A1FF14D}" presName="childText" presStyleLbl="revTx" presStyleIdx="0" presStyleCnt="2">
        <dgm:presLayoutVars>
          <dgm:bulletEnabled val="1"/>
        </dgm:presLayoutVars>
      </dgm:prSet>
      <dgm:spPr/>
    </dgm:pt>
    <dgm:pt modelId="{961C2E39-36F3-4529-8A26-2DE207ED759D}" type="pres">
      <dgm:prSet presAssocID="{1CBE38F7-71B6-499D-8176-5F8ECFECD928}" presName="parentText" presStyleLbl="node1" presStyleIdx="1" presStyleCnt="2">
        <dgm:presLayoutVars>
          <dgm:chMax val="0"/>
          <dgm:bulletEnabled val="1"/>
        </dgm:presLayoutVars>
      </dgm:prSet>
      <dgm:spPr/>
    </dgm:pt>
    <dgm:pt modelId="{1C2317D1-3F81-44B7-9A51-ED8D47D54AB1}" type="pres">
      <dgm:prSet presAssocID="{1CBE38F7-71B6-499D-8176-5F8ECFECD928}" presName="childText" presStyleLbl="revTx" presStyleIdx="1" presStyleCnt="2">
        <dgm:presLayoutVars>
          <dgm:bulletEnabled val="1"/>
        </dgm:presLayoutVars>
      </dgm:prSet>
      <dgm:spPr/>
    </dgm:pt>
  </dgm:ptLst>
  <dgm:cxnLst>
    <dgm:cxn modelId="{34ABE800-D1EC-4ACA-82D7-CC23B7576E22}" srcId="{225B3418-2FAC-4311-AEE7-AFAEB804BDEA}" destId="{1CBE38F7-71B6-499D-8176-5F8ECFECD928}" srcOrd="1" destOrd="0" parTransId="{C2AEA6F8-BE38-49EB-B6B0-238D6556A27B}" sibTransId="{BCA7A4FC-62BD-4366-97E5-8E0FA4E9F70E}"/>
    <dgm:cxn modelId="{B249881B-00C3-428A-9498-ADDF2A4F2E3F}" srcId="{1CBE38F7-71B6-499D-8176-5F8ECFECD928}" destId="{274F5519-8FA0-4A5F-B71D-A74DCA81B2C0}" srcOrd="1" destOrd="0" parTransId="{18B32166-B54B-415D-8DF6-EFD091E7A39B}" sibTransId="{E19C057D-4EC8-439B-8A63-906946F512D4}"/>
    <dgm:cxn modelId="{2DBD8922-3EE6-4C23-B74B-20F1028BDFC6}" srcId="{0441DCB0-F854-4C1E-83F5-51F22A1FF14D}" destId="{ACE84501-6610-4805-B9CA-6388264BE064}" srcOrd="4" destOrd="0" parTransId="{24FD842D-6D75-4A78-9C57-9A97DCAEF714}" sibTransId="{DB70BDFD-E0E3-4D81-9FDB-9B4BF69EF7CD}"/>
    <dgm:cxn modelId="{16BF9C23-8156-498B-8646-6B7CF2A7B610}" srcId="{1CBE38F7-71B6-499D-8176-5F8ECFECD928}" destId="{58A669CE-55A0-4310-A9F9-8814EFCA4950}" srcOrd="0" destOrd="0" parTransId="{11EBD0AD-0EA5-4FC1-8691-6226DCC3E064}" sibTransId="{AAA594DC-6BF3-4609-83B5-6DEBD5F9EF3D}"/>
    <dgm:cxn modelId="{4FC06626-0A7D-4A2E-A6CF-D3A53D99FDFD}" srcId="{0441DCB0-F854-4C1E-83F5-51F22A1FF14D}" destId="{7D291116-9EE4-4B16-B1BC-15958F957C2E}" srcOrd="1" destOrd="0" parTransId="{0F0D04C8-FDD5-49BF-80B2-5E9B23AC87EB}" sibTransId="{09B7994A-E3D8-4F0D-BE8D-18BE497D06C2}"/>
    <dgm:cxn modelId="{7FDF7F2C-3EE1-459E-9B61-0E0F225838B7}" type="presOf" srcId="{ACE84501-6610-4805-B9CA-6388264BE064}" destId="{3AA5C7A6-9E35-447F-BA19-78DD52E7FB0A}" srcOrd="0" destOrd="4" presId="urn:microsoft.com/office/officeart/2005/8/layout/vList2"/>
    <dgm:cxn modelId="{3099B934-690C-487B-8C9A-6BDF6185286A}" srcId="{1CBE38F7-71B6-499D-8176-5F8ECFECD928}" destId="{6C1AF650-7687-4244-A2BE-6F87AAC6879C}" srcOrd="3" destOrd="0" parTransId="{8594D2E8-24C8-4A0C-845E-FA60DDB132E8}" sibTransId="{56A382CD-F10B-496D-BC93-249D43EEA90E}"/>
    <dgm:cxn modelId="{C6FE383E-2AF6-4522-A888-8A3B0F1C66B9}" type="presOf" srcId="{4DD16D16-3BDE-43FC-A971-2BFB1E326C0D}" destId="{3AA5C7A6-9E35-447F-BA19-78DD52E7FB0A}" srcOrd="0" destOrd="2" presId="urn:microsoft.com/office/officeart/2005/8/layout/vList2"/>
    <dgm:cxn modelId="{ADB4A441-B9C1-480E-B645-A91FECB17155}" srcId="{0441DCB0-F854-4C1E-83F5-51F22A1FF14D}" destId="{7B169AF9-2A3A-4C54-B7EA-CE2B1F584BE5}" srcOrd="0" destOrd="0" parTransId="{56797BF3-BDE7-41C9-818D-7FC6406B6B29}" sibTransId="{DA9F35B6-C1AD-4B73-905E-EDD9CF6DDBA6}"/>
    <dgm:cxn modelId="{22750F42-0202-47A6-ACA7-199ED45F4063}" type="presOf" srcId="{56A843DE-565C-4BA8-95D9-D66DCA042B4D}" destId="{3AA5C7A6-9E35-447F-BA19-78DD52E7FB0A}" srcOrd="0" destOrd="5" presId="urn:microsoft.com/office/officeart/2005/8/layout/vList2"/>
    <dgm:cxn modelId="{E80DF763-362D-45F0-815D-7D0ADF553FD3}" type="presOf" srcId="{58A669CE-55A0-4310-A9F9-8814EFCA4950}" destId="{1C2317D1-3F81-44B7-9A51-ED8D47D54AB1}" srcOrd="0" destOrd="0" presId="urn:microsoft.com/office/officeart/2005/8/layout/vList2"/>
    <dgm:cxn modelId="{7CED6C54-2C48-4ECB-892F-1863B4FBDED0}" type="presOf" srcId="{772B2A2D-B924-4A28-AA3E-60407B7F5C12}" destId="{1C2317D1-3F81-44B7-9A51-ED8D47D54AB1}" srcOrd="0" destOrd="4" presId="urn:microsoft.com/office/officeart/2005/8/layout/vList2"/>
    <dgm:cxn modelId="{CB25C974-F5ED-4957-B8BE-364ABFCD5B98}" type="presOf" srcId="{86CC4142-E7F1-461F-B8A7-C4732AA37135}" destId="{3AA5C7A6-9E35-447F-BA19-78DD52E7FB0A}" srcOrd="0" destOrd="3" presId="urn:microsoft.com/office/officeart/2005/8/layout/vList2"/>
    <dgm:cxn modelId="{C373477E-5394-411F-9929-440A99D21EF3}" type="presOf" srcId="{1CBE38F7-71B6-499D-8176-5F8ECFECD928}" destId="{961C2E39-36F3-4529-8A26-2DE207ED759D}" srcOrd="0" destOrd="0" presId="urn:microsoft.com/office/officeart/2005/8/layout/vList2"/>
    <dgm:cxn modelId="{A5C0F59C-FDBD-4B5E-95B3-BCF62DD4426A}" type="presOf" srcId="{F1ACB0EE-9CF5-409A-BC6C-52B75A0D7C6F}" destId="{1C2317D1-3F81-44B7-9A51-ED8D47D54AB1}" srcOrd="0" destOrd="2" presId="urn:microsoft.com/office/officeart/2005/8/layout/vList2"/>
    <dgm:cxn modelId="{4CCF359E-F987-4082-A880-5212C5C11F74}" srcId="{0441DCB0-F854-4C1E-83F5-51F22A1FF14D}" destId="{86CC4142-E7F1-461F-B8A7-C4732AA37135}" srcOrd="3" destOrd="0" parTransId="{B7126AA8-CD37-449C-9DD6-DCBFCB464DD5}" sibTransId="{BF7177B2-11C6-476C-AE05-A96E22173FEC}"/>
    <dgm:cxn modelId="{095354A4-6F30-4C31-9734-B57C3DB8265B}" type="presOf" srcId="{0441DCB0-F854-4C1E-83F5-51F22A1FF14D}" destId="{177B5D53-6889-4EB6-AC98-6C801D119A0C}" srcOrd="0" destOrd="0" presId="urn:microsoft.com/office/officeart/2005/8/layout/vList2"/>
    <dgm:cxn modelId="{B33CA1A8-2DEC-4019-9660-62BF565A5B59}" type="presOf" srcId="{7B169AF9-2A3A-4C54-B7EA-CE2B1F584BE5}" destId="{3AA5C7A6-9E35-447F-BA19-78DD52E7FB0A}" srcOrd="0" destOrd="0" presId="urn:microsoft.com/office/officeart/2005/8/layout/vList2"/>
    <dgm:cxn modelId="{A7C946AF-C943-4456-A2DE-92A116752F8B}" srcId="{1CBE38F7-71B6-499D-8176-5F8ECFECD928}" destId="{772B2A2D-B924-4A28-AA3E-60407B7F5C12}" srcOrd="4" destOrd="0" parTransId="{DCF80CEF-A69A-41B2-A1BC-9FEB68D08F90}" sibTransId="{628B18CB-714D-479A-B23C-11689E465AC4}"/>
    <dgm:cxn modelId="{F1BAD8B2-9570-4274-A7E0-5D9D37096155}" type="presOf" srcId="{6C1AF650-7687-4244-A2BE-6F87AAC6879C}" destId="{1C2317D1-3F81-44B7-9A51-ED8D47D54AB1}" srcOrd="0" destOrd="3" presId="urn:microsoft.com/office/officeart/2005/8/layout/vList2"/>
    <dgm:cxn modelId="{7D9F94C2-CCC7-49F6-A181-95ABE5FEF84A}" srcId="{0441DCB0-F854-4C1E-83F5-51F22A1FF14D}" destId="{4DD16D16-3BDE-43FC-A971-2BFB1E326C0D}" srcOrd="2" destOrd="0" parTransId="{DE300E87-8C0F-494C-9749-2C4E2D298BB3}" sibTransId="{8406E35F-152E-4DD6-97EB-CB816D425AF1}"/>
    <dgm:cxn modelId="{9D2092CE-A528-4829-8DA0-AF01D47D7AFB}" type="presOf" srcId="{225B3418-2FAC-4311-AEE7-AFAEB804BDEA}" destId="{DBE8403F-8912-45F3-9F02-2ACCEE8FD03E}" srcOrd="0" destOrd="0" presId="urn:microsoft.com/office/officeart/2005/8/layout/vList2"/>
    <dgm:cxn modelId="{84C118E7-9537-4BE4-8A48-A3BD83DAF85B}" srcId="{0441DCB0-F854-4C1E-83F5-51F22A1FF14D}" destId="{56A843DE-565C-4BA8-95D9-D66DCA042B4D}" srcOrd="5" destOrd="0" parTransId="{8E91CDFD-E183-4DC5-8723-DCACEF368B10}" sibTransId="{82688B71-43BA-40F9-8EA8-C0CB265ADBFE}"/>
    <dgm:cxn modelId="{FE98C1F8-A043-41D2-B593-2D2649CD098F}" type="presOf" srcId="{274F5519-8FA0-4A5F-B71D-A74DCA81B2C0}" destId="{1C2317D1-3F81-44B7-9A51-ED8D47D54AB1}" srcOrd="0" destOrd="1" presId="urn:microsoft.com/office/officeart/2005/8/layout/vList2"/>
    <dgm:cxn modelId="{C327C8F9-3186-4627-9B07-25E7EDA9F02B}" srcId="{225B3418-2FAC-4311-AEE7-AFAEB804BDEA}" destId="{0441DCB0-F854-4C1E-83F5-51F22A1FF14D}" srcOrd="0" destOrd="0" parTransId="{7A273936-FA91-454C-9D65-6516A98036B3}" sibTransId="{D945C75F-5FA4-413F-9491-FFA8D3D44D41}"/>
    <dgm:cxn modelId="{C85C86FD-FC9A-40F4-A9AE-33FD827815DF}" srcId="{1CBE38F7-71B6-499D-8176-5F8ECFECD928}" destId="{F1ACB0EE-9CF5-409A-BC6C-52B75A0D7C6F}" srcOrd="2" destOrd="0" parTransId="{1B9E1E45-9268-4138-ACCA-2802DF3A531A}" sibTransId="{9340ECE6-5A30-46F2-BA5C-09E3501F8F8D}"/>
    <dgm:cxn modelId="{6BC345FF-D30B-48BD-90DA-1F477F8056D4}" type="presOf" srcId="{7D291116-9EE4-4B16-B1BC-15958F957C2E}" destId="{3AA5C7A6-9E35-447F-BA19-78DD52E7FB0A}" srcOrd="0" destOrd="1" presId="urn:microsoft.com/office/officeart/2005/8/layout/vList2"/>
    <dgm:cxn modelId="{05B189D3-922D-497D-8CC4-CCCAF50AD89D}" type="presParOf" srcId="{DBE8403F-8912-45F3-9F02-2ACCEE8FD03E}" destId="{177B5D53-6889-4EB6-AC98-6C801D119A0C}" srcOrd="0" destOrd="0" presId="urn:microsoft.com/office/officeart/2005/8/layout/vList2"/>
    <dgm:cxn modelId="{76EC591C-0E40-43BB-968B-AD9D227E9D17}" type="presParOf" srcId="{DBE8403F-8912-45F3-9F02-2ACCEE8FD03E}" destId="{3AA5C7A6-9E35-447F-BA19-78DD52E7FB0A}" srcOrd="1" destOrd="0" presId="urn:microsoft.com/office/officeart/2005/8/layout/vList2"/>
    <dgm:cxn modelId="{C53DFC9A-C019-4605-BBA4-FF57D37CCA43}" type="presParOf" srcId="{DBE8403F-8912-45F3-9F02-2ACCEE8FD03E}" destId="{961C2E39-36F3-4529-8A26-2DE207ED759D}" srcOrd="2" destOrd="0" presId="urn:microsoft.com/office/officeart/2005/8/layout/vList2"/>
    <dgm:cxn modelId="{4CC81715-AED4-4151-A273-D2AB3473E3DB}" type="presParOf" srcId="{DBE8403F-8912-45F3-9F02-2ACCEE8FD03E}" destId="{1C2317D1-3F81-44B7-9A51-ED8D47D54AB1}"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F22410-9357-4258-BAE3-87C4CD72D8A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787EE624-2E23-44FC-B41B-CF4FD3864EC9}">
      <dgm:prSet/>
      <dgm:spPr/>
      <dgm:t>
        <a:bodyPr/>
        <a:lstStyle/>
        <a:p>
          <a:r>
            <a:rPr lang="en-US" b="1" dirty="0"/>
            <a:t>Participatory planning</a:t>
          </a:r>
          <a:r>
            <a:rPr lang="en-US" dirty="0"/>
            <a:t> – Women involved in topic selection &amp; design.</a:t>
          </a:r>
        </a:p>
      </dgm:t>
    </dgm:pt>
    <dgm:pt modelId="{7648C2A2-C3CA-46FE-9B1A-B7541C95B6F5}" type="parTrans" cxnId="{FD6E752F-F810-4F7E-8126-5B174AFC70EB}">
      <dgm:prSet/>
      <dgm:spPr/>
      <dgm:t>
        <a:bodyPr/>
        <a:lstStyle/>
        <a:p>
          <a:endParaRPr lang="en-US"/>
        </a:p>
      </dgm:t>
    </dgm:pt>
    <dgm:pt modelId="{6B580BE6-722E-4F1A-B742-02F28A310022}" type="sibTrans" cxnId="{FD6E752F-F810-4F7E-8126-5B174AFC70EB}">
      <dgm:prSet/>
      <dgm:spPr/>
      <dgm:t>
        <a:bodyPr/>
        <a:lstStyle/>
        <a:p>
          <a:endParaRPr lang="en-US"/>
        </a:p>
      </dgm:t>
    </dgm:pt>
    <dgm:pt modelId="{25304D4F-6C3D-49F0-B44A-1E678BA46636}">
      <dgm:prSet/>
      <dgm:spPr/>
      <dgm:t>
        <a:bodyPr/>
        <a:lstStyle/>
        <a:p>
          <a:r>
            <a:rPr lang="en-US" b="1" dirty="0"/>
            <a:t>Training &amp; Follow-up at village &amp; convenient timing</a:t>
          </a:r>
          <a:r>
            <a:rPr lang="en-US" dirty="0"/>
            <a:t> – Balances domestic responsibilities.</a:t>
          </a:r>
        </a:p>
      </dgm:t>
    </dgm:pt>
    <dgm:pt modelId="{167CAE5C-94C3-4122-AA26-3AB74012E400}" type="parTrans" cxnId="{EE4A0A01-9EC8-4FC2-A68A-5AF527194CD2}">
      <dgm:prSet/>
      <dgm:spPr/>
      <dgm:t>
        <a:bodyPr/>
        <a:lstStyle/>
        <a:p>
          <a:endParaRPr lang="en-US"/>
        </a:p>
      </dgm:t>
    </dgm:pt>
    <dgm:pt modelId="{9554A156-A747-4629-9D21-99C0CA2C3507}" type="sibTrans" cxnId="{EE4A0A01-9EC8-4FC2-A68A-5AF527194CD2}">
      <dgm:prSet/>
      <dgm:spPr/>
      <dgm:t>
        <a:bodyPr/>
        <a:lstStyle/>
        <a:p>
          <a:endParaRPr lang="en-US"/>
        </a:p>
      </dgm:t>
    </dgm:pt>
    <dgm:pt modelId="{7C630550-43FF-4C24-829D-F4DA8379655C}">
      <dgm:prSet/>
      <dgm:spPr/>
      <dgm:t>
        <a:bodyPr/>
        <a:lstStyle/>
        <a:p>
          <a:r>
            <a:rPr lang="en-US" b="1" dirty="0"/>
            <a:t>Direct presence of government experts</a:t>
          </a:r>
          <a:r>
            <a:rPr lang="en-US" dirty="0"/>
            <a:t> in each training.</a:t>
          </a:r>
        </a:p>
      </dgm:t>
    </dgm:pt>
    <dgm:pt modelId="{247FBDB4-730D-4592-AFC3-3EB08215608F}" type="parTrans" cxnId="{FA27D664-E0C7-4942-A6B4-6EB1003C6D7B}">
      <dgm:prSet/>
      <dgm:spPr/>
      <dgm:t>
        <a:bodyPr/>
        <a:lstStyle/>
        <a:p>
          <a:endParaRPr lang="en-US"/>
        </a:p>
      </dgm:t>
    </dgm:pt>
    <dgm:pt modelId="{9F180F03-BBE2-4C18-ADE5-448A0C6AC1DC}" type="sibTrans" cxnId="{FA27D664-E0C7-4942-A6B4-6EB1003C6D7B}">
      <dgm:prSet/>
      <dgm:spPr/>
      <dgm:t>
        <a:bodyPr/>
        <a:lstStyle/>
        <a:p>
          <a:endParaRPr lang="en-US"/>
        </a:p>
      </dgm:t>
    </dgm:pt>
    <dgm:pt modelId="{08993194-9DC1-40FC-A73F-00472BC486B1}">
      <dgm:prSet/>
      <dgm:spPr/>
      <dgm:t>
        <a:bodyPr/>
        <a:lstStyle/>
        <a:p>
          <a:r>
            <a:rPr lang="en-US" b="1" dirty="0"/>
            <a:t>Three-topic training guidebooks</a:t>
          </a:r>
          <a:r>
            <a:rPr lang="en-US" dirty="0"/>
            <a:t> – Practical, illustrated, easy language.</a:t>
          </a:r>
        </a:p>
      </dgm:t>
    </dgm:pt>
    <dgm:pt modelId="{A318939A-A39E-424C-9EDD-33CFACDE0042}" type="parTrans" cxnId="{0FB3607D-673C-463F-BC6C-93C9AB4CC51C}">
      <dgm:prSet/>
      <dgm:spPr/>
      <dgm:t>
        <a:bodyPr/>
        <a:lstStyle/>
        <a:p>
          <a:endParaRPr lang="en-US"/>
        </a:p>
      </dgm:t>
    </dgm:pt>
    <dgm:pt modelId="{69847D4B-E104-4BD3-8B56-DDBC40C29192}" type="sibTrans" cxnId="{0FB3607D-673C-463F-BC6C-93C9AB4CC51C}">
      <dgm:prSet/>
      <dgm:spPr/>
      <dgm:t>
        <a:bodyPr/>
        <a:lstStyle/>
        <a:p>
          <a:endParaRPr lang="en-US"/>
        </a:p>
      </dgm:t>
    </dgm:pt>
    <dgm:pt modelId="{00A5C4A6-A2D0-49EE-B457-8EA5698BE083}">
      <dgm:prSet/>
      <dgm:spPr/>
      <dgm:t>
        <a:bodyPr/>
        <a:lstStyle/>
        <a:p>
          <a:r>
            <a:rPr lang="en-US" b="1"/>
            <a:t>Free meals &amp; facilities</a:t>
          </a:r>
          <a:r>
            <a:rPr lang="en-US"/>
            <a:t> during training.</a:t>
          </a:r>
        </a:p>
      </dgm:t>
    </dgm:pt>
    <dgm:pt modelId="{DF315E4E-D85B-4D2C-8991-020F45E0D527}" type="parTrans" cxnId="{7E348733-87CD-40FF-ACBB-8D043315DBBE}">
      <dgm:prSet/>
      <dgm:spPr/>
      <dgm:t>
        <a:bodyPr/>
        <a:lstStyle/>
        <a:p>
          <a:endParaRPr lang="en-US"/>
        </a:p>
      </dgm:t>
    </dgm:pt>
    <dgm:pt modelId="{A33DD53F-0EF0-425A-A8C3-37DF457737BC}" type="sibTrans" cxnId="{7E348733-87CD-40FF-ACBB-8D043315DBBE}">
      <dgm:prSet/>
      <dgm:spPr/>
      <dgm:t>
        <a:bodyPr/>
        <a:lstStyle/>
        <a:p>
          <a:endParaRPr lang="en-US"/>
        </a:p>
      </dgm:t>
    </dgm:pt>
    <dgm:pt modelId="{A8CC182E-E5C3-48A8-B2C8-4087FB3F3A51}">
      <dgm:prSet/>
      <dgm:spPr/>
      <dgm:t>
        <a:bodyPr/>
        <a:lstStyle/>
        <a:p>
          <a:r>
            <a:rPr lang="en-US" b="1" dirty="0"/>
            <a:t>Pre- &amp; post-training reviews</a:t>
          </a:r>
          <a:r>
            <a:rPr lang="en-US" dirty="0"/>
            <a:t> with experts.</a:t>
          </a:r>
        </a:p>
      </dgm:t>
    </dgm:pt>
    <dgm:pt modelId="{73707E5A-65DF-4E06-87D9-589847BC9596}" type="parTrans" cxnId="{D86A9643-3DED-4927-9E3F-44FFC406D163}">
      <dgm:prSet/>
      <dgm:spPr/>
      <dgm:t>
        <a:bodyPr/>
        <a:lstStyle/>
        <a:p>
          <a:endParaRPr lang="en-US"/>
        </a:p>
      </dgm:t>
    </dgm:pt>
    <dgm:pt modelId="{C0E58127-1651-4614-8A9E-6D2FA94E2765}" type="sibTrans" cxnId="{D86A9643-3DED-4927-9E3F-44FFC406D163}">
      <dgm:prSet/>
      <dgm:spPr/>
      <dgm:t>
        <a:bodyPr/>
        <a:lstStyle/>
        <a:p>
          <a:endParaRPr lang="en-US"/>
        </a:p>
      </dgm:t>
    </dgm:pt>
    <dgm:pt modelId="{59E44740-0281-481E-BDB6-DB9E25472ECA}">
      <dgm:prSet/>
      <dgm:spPr/>
      <dgm:t>
        <a:bodyPr/>
        <a:lstStyle/>
        <a:p>
          <a:r>
            <a:rPr lang="en-US" b="1" dirty="0"/>
            <a:t>Feedback &amp; field visits</a:t>
          </a:r>
          <a:r>
            <a:rPr lang="en-US" dirty="0"/>
            <a:t> for continuous engagement.</a:t>
          </a:r>
        </a:p>
      </dgm:t>
    </dgm:pt>
    <dgm:pt modelId="{37735504-3640-4482-86E4-A85E0D30B567}" type="parTrans" cxnId="{4353FCA3-A179-4B02-9531-3F797EDA1FBF}">
      <dgm:prSet/>
      <dgm:spPr/>
      <dgm:t>
        <a:bodyPr/>
        <a:lstStyle/>
        <a:p>
          <a:endParaRPr lang="en-US"/>
        </a:p>
      </dgm:t>
    </dgm:pt>
    <dgm:pt modelId="{33002EDB-6513-48AA-A340-9B030EA949AE}" type="sibTrans" cxnId="{4353FCA3-A179-4B02-9531-3F797EDA1FBF}">
      <dgm:prSet/>
      <dgm:spPr/>
      <dgm:t>
        <a:bodyPr/>
        <a:lstStyle/>
        <a:p>
          <a:endParaRPr lang="en-US"/>
        </a:p>
      </dgm:t>
    </dgm:pt>
    <dgm:pt modelId="{61825FE3-4730-479A-90E1-DE72B94E0C5D}">
      <dgm:prSet/>
      <dgm:spPr/>
      <dgm:t>
        <a:bodyPr/>
        <a:lstStyle/>
        <a:p>
          <a:r>
            <a:rPr lang="en-US" b="1" dirty="0"/>
            <a:t>Coverage</a:t>
          </a:r>
          <a:r>
            <a:rPr lang="en-US" dirty="0"/>
            <a:t> – 5 districts × 10 villages × 50 women × 3 trainings = </a:t>
          </a:r>
          <a:r>
            <a:rPr lang="en-US" b="1" dirty="0"/>
            <a:t>2,500+ women trained</a:t>
          </a:r>
          <a:r>
            <a:rPr lang="en-US" dirty="0"/>
            <a:t>.</a:t>
          </a:r>
        </a:p>
      </dgm:t>
    </dgm:pt>
    <dgm:pt modelId="{4694D792-3A02-4982-B8E0-FA2CF507934D}" type="parTrans" cxnId="{B1598C4C-04E6-4918-AB05-742AF19D5685}">
      <dgm:prSet/>
      <dgm:spPr/>
      <dgm:t>
        <a:bodyPr/>
        <a:lstStyle/>
        <a:p>
          <a:endParaRPr lang="en-US"/>
        </a:p>
      </dgm:t>
    </dgm:pt>
    <dgm:pt modelId="{87E11CC8-7B42-4850-A928-2DFD3CC10F45}" type="sibTrans" cxnId="{B1598C4C-04E6-4918-AB05-742AF19D5685}">
      <dgm:prSet/>
      <dgm:spPr/>
      <dgm:t>
        <a:bodyPr/>
        <a:lstStyle/>
        <a:p>
          <a:endParaRPr lang="en-US"/>
        </a:p>
      </dgm:t>
    </dgm:pt>
    <dgm:pt modelId="{3120D6FA-041C-433F-BB70-F31C863966F0}">
      <dgm:prSet/>
      <dgm:spPr/>
      <dgm:t>
        <a:bodyPr/>
        <a:lstStyle/>
        <a:p>
          <a:r>
            <a:rPr lang="en-US" b="1" dirty="0"/>
            <a:t>Multi-stakeholder model</a:t>
          </a:r>
          <a:r>
            <a:rPr lang="en-US" dirty="0"/>
            <a:t> – State departments, experts, NGOs, NITI Aayog.</a:t>
          </a:r>
        </a:p>
      </dgm:t>
    </dgm:pt>
    <dgm:pt modelId="{6A6D5309-EA69-488C-9FBD-C130BC6B8DB8}" type="parTrans" cxnId="{43E4F50A-D8BC-48E2-8D6D-B320AC1C2A50}">
      <dgm:prSet/>
      <dgm:spPr/>
      <dgm:t>
        <a:bodyPr/>
        <a:lstStyle/>
        <a:p>
          <a:endParaRPr lang="en-US"/>
        </a:p>
      </dgm:t>
    </dgm:pt>
    <dgm:pt modelId="{B87BB8DA-1B4E-475F-89FC-687DCB2FF893}" type="sibTrans" cxnId="{43E4F50A-D8BC-48E2-8D6D-B320AC1C2A50}">
      <dgm:prSet/>
      <dgm:spPr/>
      <dgm:t>
        <a:bodyPr/>
        <a:lstStyle/>
        <a:p>
          <a:endParaRPr lang="en-US"/>
        </a:p>
      </dgm:t>
    </dgm:pt>
    <dgm:pt modelId="{ACDDD1C6-1E7E-449D-AFE6-485EF022E906}" type="pres">
      <dgm:prSet presAssocID="{F1F22410-9357-4258-BAE3-87C4CD72D8AD}" presName="diagram" presStyleCnt="0">
        <dgm:presLayoutVars>
          <dgm:dir/>
          <dgm:resizeHandles val="exact"/>
        </dgm:presLayoutVars>
      </dgm:prSet>
      <dgm:spPr/>
    </dgm:pt>
    <dgm:pt modelId="{853F108E-0750-4E94-AA28-2039FEF55188}" type="pres">
      <dgm:prSet presAssocID="{787EE624-2E23-44FC-B41B-CF4FD3864EC9}" presName="node" presStyleLbl="node1" presStyleIdx="0" presStyleCnt="9">
        <dgm:presLayoutVars>
          <dgm:bulletEnabled val="1"/>
        </dgm:presLayoutVars>
      </dgm:prSet>
      <dgm:spPr/>
    </dgm:pt>
    <dgm:pt modelId="{131F381C-C6C3-4571-BE79-11D93A6D2A6B}" type="pres">
      <dgm:prSet presAssocID="{6B580BE6-722E-4F1A-B742-02F28A310022}" presName="sibTrans" presStyleCnt="0"/>
      <dgm:spPr/>
    </dgm:pt>
    <dgm:pt modelId="{E5DFA5E5-1E0E-4C36-98F7-A691F191B6CF}" type="pres">
      <dgm:prSet presAssocID="{25304D4F-6C3D-49F0-B44A-1E678BA46636}" presName="node" presStyleLbl="node1" presStyleIdx="1" presStyleCnt="9">
        <dgm:presLayoutVars>
          <dgm:bulletEnabled val="1"/>
        </dgm:presLayoutVars>
      </dgm:prSet>
      <dgm:spPr/>
    </dgm:pt>
    <dgm:pt modelId="{4F77C846-B4DF-43B0-B92E-BCF0D714E508}" type="pres">
      <dgm:prSet presAssocID="{9554A156-A747-4629-9D21-99C0CA2C3507}" presName="sibTrans" presStyleCnt="0"/>
      <dgm:spPr/>
    </dgm:pt>
    <dgm:pt modelId="{9824FB83-DB6D-45BC-B8A1-36CA569FECBE}" type="pres">
      <dgm:prSet presAssocID="{7C630550-43FF-4C24-829D-F4DA8379655C}" presName="node" presStyleLbl="node1" presStyleIdx="2" presStyleCnt="9">
        <dgm:presLayoutVars>
          <dgm:bulletEnabled val="1"/>
        </dgm:presLayoutVars>
      </dgm:prSet>
      <dgm:spPr/>
    </dgm:pt>
    <dgm:pt modelId="{893D13A1-C4F5-404C-A4EE-F02785C5D034}" type="pres">
      <dgm:prSet presAssocID="{9F180F03-BBE2-4C18-ADE5-448A0C6AC1DC}" presName="sibTrans" presStyleCnt="0"/>
      <dgm:spPr/>
    </dgm:pt>
    <dgm:pt modelId="{189E289F-5429-4F59-95C7-8B5CABA572CA}" type="pres">
      <dgm:prSet presAssocID="{08993194-9DC1-40FC-A73F-00472BC486B1}" presName="node" presStyleLbl="node1" presStyleIdx="3" presStyleCnt="9">
        <dgm:presLayoutVars>
          <dgm:bulletEnabled val="1"/>
        </dgm:presLayoutVars>
      </dgm:prSet>
      <dgm:spPr/>
    </dgm:pt>
    <dgm:pt modelId="{0353164B-FCDD-432D-9BD3-BFC7B6F466C1}" type="pres">
      <dgm:prSet presAssocID="{69847D4B-E104-4BD3-8B56-DDBC40C29192}" presName="sibTrans" presStyleCnt="0"/>
      <dgm:spPr/>
    </dgm:pt>
    <dgm:pt modelId="{C9A413A3-9732-4680-8AB7-7AFA351BF00B}" type="pres">
      <dgm:prSet presAssocID="{00A5C4A6-A2D0-49EE-B457-8EA5698BE083}" presName="node" presStyleLbl="node1" presStyleIdx="4" presStyleCnt="9">
        <dgm:presLayoutVars>
          <dgm:bulletEnabled val="1"/>
        </dgm:presLayoutVars>
      </dgm:prSet>
      <dgm:spPr/>
    </dgm:pt>
    <dgm:pt modelId="{BD305FAE-DBA4-4D8F-A232-23C136936F0C}" type="pres">
      <dgm:prSet presAssocID="{A33DD53F-0EF0-425A-A8C3-37DF457737BC}" presName="sibTrans" presStyleCnt="0"/>
      <dgm:spPr/>
    </dgm:pt>
    <dgm:pt modelId="{C58F464D-9148-461A-8106-D615C6A79289}" type="pres">
      <dgm:prSet presAssocID="{A8CC182E-E5C3-48A8-B2C8-4087FB3F3A51}" presName="node" presStyleLbl="node1" presStyleIdx="5" presStyleCnt="9">
        <dgm:presLayoutVars>
          <dgm:bulletEnabled val="1"/>
        </dgm:presLayoutVars>
      </dgm:prSet>
      <dgm:spPr/>
    </dgm:pt>
    <dgm:pt modelId="{B73FAE0B-1818-4AA7-93D2-4072446454D0}" type="pres">
      <dgm:prSet presAssocID="{C0E58127-1651-4614-8A9E-6D2FA94E2765}" presName="sibTrans" presStyleCnt="0"/>
      <dgm:spPr/>
    </dgm:pt>
    <dgm:pt modelId="{E29A0184-F60B-46A4-8147-13AF52664FC7}" type="pres">
      <dgm:prSet presAssocID="{59E44740-0281-481E-BDB6-DB9E25472ECA}" presName="node" presStyleLbl="node1" presStyleIdx="6" presStyleCnt="9">
        <dgm:presLayoutVars>
          <dgm:bulletEnabled val="1"/>
        </dgm:presLayoutVars>
      </dgm:prSet>
      <dgm:spPr/>
    </dgm:pt>
    <dgm:pt modelId="{64D98BF0-5366-4166-9E54-46974712FCAF}" type="pres">
      <dgm:prSet presAssocID="{33002EDB-6513-48AA-A340-9B030EA949AE}" presName="sibTrans" presStyleCnt="0"/>
      <dgm:spPr/>
    </dgm:pt>
    <dgm:pt modelId="{5EBB3A0A-9C3F-4CB8-94BB-DD94BD795C9E}" type="pres">
      <dgm:prSet presAssocID="{61825FE3-4730-479A-90E1-DE72B94E0C5D}" presName="node" presStyleLbl="node1" presStyleIdx="7" presStyleCnt="9">
        <dgm:presLayoutVars>
          <dgm:bulletEnabled val="1"/>
        </dgm:presLayoutVars>
      </dgm:prSet>
      <dgm:spPr/>
    </dgm:pt>
    <dgm:pt modelId="{40FC042C-3AEA-493D-A46B-AA5E5D2C9B3E}" type="pres">
      <dgm:prSet presAssocID="{87E11CC8-7B42-4850-A928-2DFD3CC10F45}" presName="sibTrans" presStyleCnt="0"/>
      <dgm:spPr/>
    </dgm:pt>
    <dgm:pt modelId="{17E656C7-72BF-4193-B275-EC4F6013964B}" type="pres">
      <dgm:prSet presAssocID="{3120D6FA-041C-433F-BB70-F31C863966F0}" presName="node" presStyleLbl="node1" presStyleIdx="8" presStyleCnt="9">
        <dgm:presLayoutVars>
          <dgm:bulletEnabled val="1"/>
        </dgm:presLayoutVars>
      </dgm:prSet>
      <dgm:spPr/>
    </dgm:pt>
  </dgm:ptLst>
  <dgm:cxnLst>
    <dgm:cxn modelId="{EE4A0A01-9EC8-4FC2-A68A-5AF527194CD2}" srcId="{F1F22410-9357-4258-BAE3-87C4CD72D8AD}" destId="{25304D4F-6C3D-49F0-B44A-1E678BA46636}" srcOrd="1" destOrd="0" parTransId="{167CAE5C-94C3-4122-AA26-3AB74012E400}" sibTransId="{9554A156-A747-4629-9D21-99C0CA2C3507}"/>
    <dgm:cxn modelId="{9449D708-189F-46D4-AB85-8C2EAC8320B0}" type="presOf" srcId="{7C630550-43FF-4C24-829D-F4DA8379655C}" destId="{9824FB83-DB6D-45BC-B8A1-36CA569FECBE}" srcOrd="0" destOrd="0" presId="urn:microsoft.com/office/officeart/2005/8/layout/default"/>
    <dgm:cxn modelId="{43E4F50A-D8BC-48E2-8D6D-B320AC1C2A50}" srcId="{F1F22410-9357-4258-BAE3-87C4CD72D8AD}" destId="{3120D6FA-041C-433F-BB70-F31C863966F0}" srcOrd="8" destOrd="0" parTransId="{6A6D5309-EA69-488C-9FBD-C130BC6B8DB8}" sibTransId="{B87BB8DA-1B4E-475F-89FC-687DCB2FF893}"/>
    <dgm:cxn modelId="{56F07015-D68A-4594-A4AD-780E1064D7D5}" type="presOf" srcId="{25304D4F-6C3D-49F0-B44A-1E678BA46636}" destId="{E5DFA5E5-1E0E-4C36-98F7-A691F191B6CF}" srcOrd="0" destOrd="0" presId="urn:microsoft.com/office/officeart/2005/8/layout/default"/>
    <dgm:cxn modelId="{1D0BA519-AA6F-4D46-9805-8C48CAE2BA1D}" type="presOf" srcId="{61825FE3-4730-479A-90E1-DE72B94E0C5D}" destId="{5EBB3A0A-9C3F-4CB8-94BB-DD94BD795C9E}" srcOrd="0" destOrd="0" presId="urn:microsoft.com/office/officeart/2005/8/layout/default"/>
    <dgm:cxn modelId="{B482102B-2B25-4F9D-8EC8-BF465E5207F8}" type="presOf" srcId="{08993194-9DC1-40FC-A73F-00472BC486B1}" destId="{189E289F-5429-4F59-95C7-8B5CABA572CA}" srcOrd="0" destOrd="0" presId="urn:microsoft.com/office/officeart/2005/8/layout/default"/>
    <dgm:cxn modelId="{86326B2D-8719-4A6C-9FA6-82F5599D8F16}" type="presOf" srcId="{59E44740-0281-481E-BDB6-DB9E25472ECA}" destId="{E29A0184-F60B-46A4-8147-13AF52664FC7}" srcOrd="0" destOrd="0" presId="urn:microsoft.com/office/officeart/2005/8/layout/default"/>
    <dgm:cxn modelId="{FD6E752F-F810-4F7E-8126-5B174AFC70EB}" srcId="{F1F22410-9357-4258-BAE3-87C4CD72D8AD}" destId="{787EE624-2E23-44FC-B41B-CF4FD3864EC9}" srcOrd="0" destOrd="0" parTransId="{7648C2A2-C3CA-46FE-9B1A-B7541C95B6F5}" sibTransId="{6B580BE6-722E-4F1A-B742-02F28A310022}"/>
    <dgm:cxn modelId="{DB31CC2F-BEFD-49C3-BC82-C99E83E9DF25}" type="presOf" srcId="{3120D6FA-041C-433F-BB70-F31C863966F0}" destId="{17E656C7-72BF-4193-B275-EC4F6013964B}" srcOrd="0" destOrd="0" presId="urn:microsoft.com/office/officeart/2005/8/layout/default"/>
    <dgm:cxn modelId="{7E348733-87CD-40FF-ACBB-8D043315DBBE}" srcId="{F1F22410-9357-4258-BAE3-87C4CD72D8AD}" destId="{00A5C4A6-A2D0-49EE-B457-8EA5698BE083}" srcOrd="4" destOrd="0" parTransId="{DF315E4E-D85B-4D2C-8991-020F45E0D527}" sibTransId="{A33DD53F-0EF0-425A-A8C3-37DF457737BC}"/>
    <dgm:cxn modelId="{FDAB3F3A-48CD-464B-9245-2C869D7D1164}" type="presOf" srcId="{00A5C4A6-A2D0-49EE-B457-8EA5698BE083}" destId="{C9A413A3-9732-4680-8AB7-7AFA351BF00B}" srcOrd="0" destOrd="0" presId="urn:microsoft.com/office/officeart/2005/8/layout/default"/>
    <dgm:cxn modelId="{D86A9643-3DED-4927-9E3F-44FFC406D163}" srcId="{F1F22410-9357-4258-BAE3-87C4CD72D8AD}" destId="{A8CC182E-E5C3-48A8-B2C8-4087FB3F3A51}" srcOrd="5" destOrd="0" parTransId="{73707E5A-65DF-4E06-87D9-589847BC9596}" sibTransId="{C0E58127-1651-4614-8A9E-6D2FA94E2765}"/>
    <dgm:cxn modelId="{FA27D664-E0C7-4942-A6B4-6EB1003C6D7B}" srcId="{F1F22410-9357-4258-BAE3-87C4CD72D8AD}" destId="{7C630550-43FF-4C24-829D-F4DA8379655C}" srcOrd="2" destOrd="0" parTransId="{247FBDB4-730D-4592-AFC3-3EB08215608F}" sibTransId="{9F180F03-BBE2-4C18-ADE5-448A0C6AC1DC}"/>
    <dgm:cxn modelId="{B1598C4C-04E6-4918-AB05-742AF19D5685}" srcId="{F1F22410-9357-4258-BAE3-87C4CD72D8AD}" destId="{61825FE3-4730-479A-90E1-DE72B94E0C5D}" srcOrd="7" destOrd="0" parTransId="{4694D792-3A02-4982-B8E0-FA2CF507934D}" sibTransId="{87E11CC8-7B42-4850-A928-2DFD3CC10F45}"/>
    <dgm:cxn modelId="{FE7F917C-8D57-4E66-9532-3B86E33F92B1}" type="presOf" srcId="{787EE624-2E23-44FC-B41B-CF4FD3864EC9}" destId="{853F108E-0750-4E94-AA28-2039FEF55188}" srcOrd="0" destOrd="0" presId="urn:microsoft.com/office/officeart/2005/8/layout/default"/>
    <dgm:cxn modelId="{0FB3607D-673C-463F-BC6C-93C9AB4CC51C}" srcId="{F1F22410-9357-4258-BAE3-87C4CD72D8AD}" destId="{08993194-9DC1-40FC-A73F-00472BC486B1}" srcOrd="3" destOrd="0" parTransId="{A318939A-A39E-424C-9EDD-33CFACDE0042}" sibTransId="{69847D4B-E104-4BD3-8B56-DDBC40C29192}"/>
    <dgm:cxn modelId="{4353FCA3-A179-4B02-9531-3F797EDA1FBF}" srcId="{F1F22410-9357-4258-BAE3-87C4CD72D8AD}" destId="{59E44740-0281-481E-BDB6-DB9E25472ECA}" srcOrd="6" destOrd="0" parTransId="{37735504-3640-4482-86E4-A85E0D30B567}" sibTransId="{33002EDB-6513-48AA-A340-9B030EA949AE}"/>
    <dgm:cxn modelId="{DC307BB5-CC31-429E-A5AB-B2CB137F18D4}" type="presOf" srcId="{A8CC182E-E5C3-48A8-B2C8-4087FB3F3A51}" destId="{C58F464D-9148-461A-8106-D615C6A79289}" srcOrd="0" destOrd="0" presId="urn:microsoft.com/office/officeart/2005/8/layout/default"/>
    <dgm:cxn modelId="{D0A5D0DA-DFA8-41AF-9975-C137ACA85D41}" type="presOf" srcId="{F1F22410-9357-4258-BAE3-87C4CD72D8AD}" destId="{ACDDD1C6-1E7E-449D-AFE6-485EF022E906}" srcOrd="0" destOrd="0" presId="urn:microsoft.com/office/officeart/2005/8/layout/default"/>
    <dgm:cxn modelId="{836CA91C-D97A-430E-B6BE-BC58A12ECC28}" type="presParOf" srcId="{ACDDD1C6-1E7E-449D-AFE6-485EF022E906}" destId="{853F108E-0750-4E94-AA28-2039FEF55188}" srcOrd="0" destOrd="0" presId="urn:microsoft.com/office/officeart/2005/8/layout/default"/>
    <dgm:cxn modelId="{2B2CF522-F08B-4813-A069-EED52EFA543A}" type="presParOf" srcId="{ACDDD1C6-1E7E-449D-AFE6-485EF022E906}" destId="{131F381C-C6C3-4571-BE79-11D93A6D2A6B}" srcOrd="1" destOrd="0" presId="urn:microsoft.com/office/officeart/2005/8/layout/default"/>
    <dgm:cxn modelId="{5FB44B2E-078C-4B5B-81ED-A60E03EC2A86}" type="presParOf" srcId="{ACDDD1C6-1E7E-449D-AFE6-485EF022E906}" destId="{E5DFA5E5-1E0E-4C36-98F7-A691F191B6CF}" srcOrd="2" destOrd="0" presId="urn:microsoft.com/office/officeart/2005/8/layout/default"/>
    <dgm:cxn modelId="{3E6A66D4-12BB-4C0F-A8DD-84AF9CF50F9D}" type="presParOf" srcId="{ACDDD1C6-1E7E-449D-AFE6-485EF022E906}" destId="{4F77C846-B4DF-43B0-B92E-BCF0D714E508}" srcOrd="3" destOrd="0" presId="urn:microsoft.com/office/officeart/2005/8/layout/default"/>
    <dgm:cxn modelId="{D04C2946-A7C0-436C-BF58-ECD92534912A}" type="presParOf" srcId="{ACDDD1C6-1E7E-449D-AFE6-485EF022E906}" destId="{9824FB83-DB6D-45BC-B8A1-36CA569FECBE}" srcOrd="4" destOrd="0" presId="urn:microsoft.com/office/officeart/2005/8/layout/default"/>
    <dgm:cxn modelId="{66430872-7BF6-47F8-B9D8-1A2E5A79C668}" type="presParOf" srcId="{ACDDD1C6-1E7E-449D-AFE6-485EF022E906}" destId="{893D13A1-C4F5-404C-A4EE-F02785C5D034}" srcOrd="5" destOrd="0" presId="urn:microsoft.com/office/officeart/2005/8/layout/default"/>
    <dgm:cxn modelId="{8CE390B5-95BA-4519-AC49-8DCF037BCD76}" type="presParOf" srcId="{ACDDD1C6-1E7E-449D-AFE6-485EF022E906}" destId="{189E289F-5429-4F59-95C7-8B5CABA572CA}" srcOrd="6" destOrd="0" presId="urn:microsoft.com/office/officeart/2005/8/layout/default"/>
    <dgm:cxn modelId="{8092E322-DA57-4B3E-973D-F701249796EB}" type="presParOf" srcId="{ACDDD1C6-1E7E-449D-AFE6-485EF022E906}" destId="{0353164B-FCDD-432D-9BD3-BFC7B6F466C1}" srcOrd="7" destOrd="0" presId="urn:microsoft.com/office/officeart/2005/8/layout/default"/>
    <dgm:cxn modelId="{10EFBCB2-3974-4224-AF79-A53C3B62E581}" type="presParOf" srcId="{ACDDD1C6-1E7E-449D-AFE6-485EF022E906}" destId="{C9A413A3-9732-4680-8AB7-7AFA351BF00B}" srcOrd="8" destOrd="0" presId="urn:microsoft.com/office/officeart/2005/8/layout/default"/>
    <dgm:cxn modelId="{1DC75BC7-50F1-4396-9833-7DB7F2EEACF2}" type="presParOf" srcId="{ACDDD1C6-1E7E-449D-AFE6-485EF022E906}" destId="{BD305FAE-DBA4-4D8F-A232-23C136936F0C}" srcOrd="9" destOrd="0" presId="urn:microsoft.com/office/officeart/2005/8/layout/default"/>
    <dgm:cxn modelId="{94924281-1962-4CC1-8372-73B891A38B6A}" type="presParOf" srcId="{ACDDD1C6-1E7E-449D-AFE6-485EF022E906}" destId="{C58F464D-9148-461A-8106-D615C6A79289}" srcOrd="10" destOrd="0" presId="urn:microsoft.com/office/officeart/2005/8/layout/default"/>
    <dgm:cxn modelId="{F9576422-41F7-481E-96E3-13236C01E692}" type="presParOf" srcId="{ACDDD1C6-1E7E-449D-AFE6-485EF022E906}" destId="{B73FAE0B-1818-4AA7-93D2-4072446454D0}" srcOrd="11" destOrd="0" presId="urn:microsoft.com/office/officeart/2005/8/layout/default"/>
    <dgm:cxn modelId="{2C9F9BC2-6FA0-4ED1-A1C8-D45D2042D6DD}" type="presParOf" srcId="{ACDDD1C6-1E7E-449D-AFE6-485EF022E906}" destId="{E29A0184-F60B-46A4-8147-13AF52664FC7}" srcOrd="12" destOrd="0" presId="urn:microsoft.com/office/officeart/2005/8/layout/default"/>
    <dgm:cxn modelId="{0F17B36C-472E-40AD-AB92-EC744A987516}" type="presParOf" srcId="{ACDDD1C6-1E7E-449D-AFE6-485EF022E906}" destId="{64D98BF0-5366-4166-9E54-46974712FCAF}" srcOrd="13" destOrd="0" presId="urn:microsoft.com/office/officeart/2005/8/layout/default"/>
    <dgm:cxn modelId="{05B90393-63B3-4688-AC74-20B2EF696D69}" type="presParOf" srcId="{ACDDD1C6-1E7E-449D-AFE6-485EF022E906}" destId="{5EBB3A0A-9C3F-4CB8-94BB-DD94BD795C9E}" srcOrd="14" destOrd="0" presId="urn:microsoft.com/office/officeart/2005/8/layout/default"/>
    <dgm:cxn modelId="{F9F81CF3-F6EA-4FF3-8D69-95DA688FE614}" type="presParOf" srcId="{ACDDD1C6-1E7E-449D-AFE6-485EF022E906}" destId="{40FC042C-3AEA-493D-A46B-AA5E5D2C9B3E}" srcOrd="15" destOrd="0" presId="urn:microsoft.com/office/officeart/2005/8/layout/default"/>
    <dgm:cxn modelId="{28631FD7-6B6C-47A4-A698-3FC4C4BC81F5}" type="presParOf" srcId="{ACDDD1C6-1E7E-449D-AFE6-485EF022E906}" destId="{17E656C7-72BF-4193-B275-EC4F6013964B}" srcOrd="1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089FE5-31E1-4B7E-A9C9-F0A4E7161225}"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BDCA6685-8AE7-4289-892F-260BA752FDD2}">
      <dgm:prSet/>
      <dgm:spPr/>
      <dgm:t>
        <a:bodyPr/>
        <a:lstStyle/>
        <a:p>
          <a:pPr>
            <a:lnSpc>
              <a:spcPct val="100000"/>
            </a:lnSpc>
          </a:pPr>
          <a:r>
            <a:rPr lang="en-US" b="1" dirty="0"/>
            <a:t>2,761 women trained</a:t>
          </a:r>
          <a:r>
            <a:rPr lang="en-US" dirty="0"/>
            <a:t> in sustainable farming &amp; entrepreneurship.</a:t>
          </a:r>
        </a:p>
      </dgm:t>
    </dgm:pt>
    <dgm:pt modelId="{27A0422E-6E29-47BC-A553-A01CE3E72241}" type="parTrans" cxnId="{5DC2CADD-260B-4A11-A906-00A49E8004BE}">
      <dgm:prSet/>
      <dgm:spPr/>
      <dgm:t>
        <a:bodyPr/>
        <a:lstStyle/>
        <a:p>
          <a:endParaRPr lang="en-US"/>
        </a:p>
      </dgm:t>
    </dgm:pt>
    <dgm:pt modelId="{52131999-C0E4-407D-BCDD-AE6D5D2E5608}" type="sibTrans" cxnId="{5DC2CADD-260B-4A11-A906-00A49E8004BE}">
      <dgm:prSet/>
      <dgm:spPr/>
      <dgm:t>
        <a:bodyPr/>
        <a:lstStyle/>
        <a:p>
          <a:pPr>
            <a:lnSpc>
              <a:spcPct val="100000"/>
            </a:lnSpc>
          </a:pPr>
          <a:endParaRPr lang="en-US"/>
        </a:p>
      </dgm:t>
    </dgm:pt>
    <dgm:pt modelId="{3D4479A3-27F6-426B-B0FE-23B110063B9D}">
      <dgm:prSet/>
      <dgm:spPr/>
      <dgm:t>
        <a:bodyPr/>
        <a:lstStyle/>
        <a:p>
          <a:pPr>
            <a:lnSpc>
              <a:spcPct val="100000"/>
            </a:lnSpc>
          </a:pPr>
          <a:r>
            <a:rPr lang="en-US" dirty="0"/>
            <a:t>Average </a:t>
          </a:r>
          <a:r>
            <a:rPr lang="en-US" b="1" dirty="0"/>
            <a:t>10% income increase</a:t>
          </a:r>
          <a:r>
            <a:rPr lang="en-US" dirty="0"/>
            <a:t>.</a:t>
          </a:r>
        </a:p>
      </dgm:t>
    </dgm:pt>
    <dgm:pt modelId="{2FF28847-35B7-4FD7-AFEC-E584FA1067A2}" type="parTrans" cxnId="{828AEFD3-8278-41CE-B7E4-F6A6EA4D73AC}">
      <dgm:prSet/>
      <dgm:spPr/>
      <dgm:t>
        <a:bodyPr/>
        <a:lstStyle/>
        <a:p>
          <a:endParaRPr lang="en-US"/>
        </a:p>
      </dgm:t>
    </dgm:pt>
    <dgm:pt modelId="{E8515DA5-BCE5-4CC2-941F-0C69460F1E21}" type="sibTrans" cxnId="{828AEFD3-8278-41CE-B7E4-F6A6EA4D73AC}">
      <dgm:prSet/>
      <dgm:spPr/>
      <dgm:t>
        <a:bodyPr/>
        <a:lstStyle/>
        <a:p>
          <a:pPr>
            <a:lnSpc>
              <a:spcPct val="100000"/>
            </a:lnSpc>
          </a:pPr>
          <a:endParaRPr lang="en-US"/>
        </a:p>
      </dgm:t>
    </dgm:pt>
    <dgm:pt modelId="{3762CF0F-AC48-47B3-920B-227DB9EDAAA8}">
      <dgm:prSet/>
      <dgm:spPr/>
      <dgm:t>
        <a:bodyPr/>
        <a:lstStyle/>
        <a:p>
          <a:pPr>
            <a:lnSpc>
              <a:spcPct val="100000"/>
            </a:lnSpc>
          </a:pPr>
          <a:r>
            <a:rPr lang="en-US" b="1" dirty="0"/>
            <a:t>15% reduction</a:t>
          </a:r>
          <a:r>
            <a:rPr lang="en-US" dirty="0"/>
            <a:t> in farming costs through natural inputs.</a:t>
          </a:r>
        </a:p>
      </dgm:t>
    </dgm:pt>
    <dgm:pt modelId="{CEEC0441-170F-468E-B7A1-DD282CA0EF0E}" type="parTrans" cxnId="{EA059403-2C33-49BE-8395-2BFD8AA126A4}">
      <dgm:prSet/>
      <dgm:spPr/>
      <dgm:t>
        <a:bodyPr/>
        <a:lstStyle/>
        <a:p>
          <a:endParaRPr lang="en-US"/>
        </a:p>
      </dgm:t>
    </dgm:pt>
    <dgm:pt modelId="{4F8E62FF-4F6B-4E6A-BE31-130704B53B06}" type="sibTrans" cxnId="{EA059403-2C33-49BE-8395-2BFD8AA126A4}">
      <dgm:prSet/>
      <dgm:spPr/>
      <dgm:t>
        <a:bodyPr/>
        <a:lstStyle/>
        <a:p>
          <a:pPr>
            <a:lnSpc>
              <a:spcPct val="100000"/>
            </a:lnSpc>
          </a:pPr>
          <a:endParaRPr lang="en-US"/>
        </a:p>
      </dgm:t>
    </dgm:pt>
    <dgm:pt modelId="{7A481812-FBD6-4BA2-A061-CF8C67F640D9}">
      <dgm:prSet/>
      <dgm:spPr/>
      <dgm:t>
        <a:bodyPr/>
        <a:lstStyle/>
        <a:p>
          <a:pPr>
            <a:lnSpc>
              <a:spcPct val="100000"/>
            </a:lnSpc>
          </a:pPr>
          <a:r>
            <a:rPr lang="en-US" b="1" dirty="0"/>
            <a:t>350+ women join in FPOs</a:t>
          </a:r>
          <a:r>
            <a:rPr lang="en-US" dirty="0"/>
            <a:t>.</a:t>
          </a:r>
        </a:p>
      </dgm:t>
    </dgm:pt>
    <dgm:pt modelId="{F133BF29-5A37-40FF-9B34-C712B46DF40F}" type="parTrans" cxnId="{4F19074D-B6A0-4A4B-83DC-E926000697D5}">
      <dgm:prSet/>
      <dgm:spPr/>
      <dgm:t>
        <a:bodyPr/>
        <a:lstStyle/>
        <a:p>
          <a:endParaRPr lang="en-US"/>
        </a:p>
      </dgm:t>
    </dgm:pt>
    <dgm:pt modelId="{402CBAA1-B1F5-419A-BE41-5F5AD43BAE16}" type="sibTrans" cxnId="{4F19074D-B6A0-4A4B-83DC-E926000697D5}">
      <dgm:prSet/>
      <dgm:spPr/>
      <dgm:t>
        <a:bodyPr/>
        <a:lstStyle/>
        <a:p>
          <a:pPr>
            <a:lnSpc>
              <a:spcPct val="100000"/>
            </a:lnSpc>
          </a:pPr>
          <a:endParaRPr lang="en-US"/>
        </a:p>
      </dgm:t>
    </dgm:pt>
    <dgm:pt modelId="{3B166109-CBF0-47E7-8DBE-31004019CC32}">
      <dgm:prSet/>
      <dgm:spPr/>
      <dgm:t>
        <a:bodyPr/>
        <a:lstStyle/>
        <a:p>
          <a:pPr>
            <a:lnSpc>
              <a:spcPct val="100000"/>
            </a:lnSpc>
          </a:pPr>
          <a:r>
            <a:rPr lang="en-US" dirty="0"/>
            <a:t>15+ </a:t>
          </a:r>
          <a:r>
            <a:rPr lang="en-US" b="1" dirty="0"/>
            <a:t>home-based enterprises</a:t>
          </a:r>
          <a:r>
            <a:rPr lang="en-US" dirty="0"/>
            <a:t> started.</a:t>
          </a:r>
        </a:p>
      </dgm:t>
    </dgm:pt>
    <dgm:pt modelId="{3A492541-5538-4230-A641-7E93766B58BE}" type="parTrans" cxnId="{458DC2C3-AB1C-4222-AFEE-0EE23211E7B5}">
      <dgm:prSet/>
      <dgm:spPr/>
      <dgm:t>
        <a:bodyPr/>
        <a:lstStyle/>
        <a:p>
          <a:endParaRPr lang="en-US"/>
        </a:p>
      </dgm:t>
    </dgm:pt>
    <dgm:pt modelId="{1B3C263C-A1B9-4206-8448-D1665BFE4353}" type="sibTrans" cxnId="{458DC2C3-AB1C-4222-AFEE-0EE23211E7B5}">
      <dgm:prSet/>
      <dgm:spPr/>
      <dgm:t>
        <a:bodyPr/>
        <a:lstStyle/>
        <a:p>
          <a:pPr>
            <a:lnSpc>
              <a:spcPct val="100000"/>
            </a:lnSpc>
          </a:pPr>
          <a:endParaRPr lang="en-US"/>
        </a:p>
      </dgm:t>
    </dgm:pt>
    <dgm:pt modelId="{D33292A2-B49C-4B6C-9C53-1C90E22B4D41}">
      <dgm:prSet/>
      <dgm:spPr/>
      <dgm:t>
        <a:bodyPr/>
        <a:lstStyle/>
        <a:p>
          <a:pPr>
            <a:lnSpc>
              <a:spcPct val="100000"/>
            </a:lnSpc>
          </a:pPr>
          <a:r>
            <a:rPr lang="en-US" dirty="0"/>
            <a:t>Increased </a:t>
          </a:r>
          <a:r>
            <a:rPr lang="en-US" b="1" dirty="0"/>
            <a:t>decision-making power &amp; market engagement</a:t>
          </a:r>
          <a:r>
            <a:rPr lang="en-US" dirty="0"/>
            <a:t>.</a:t>
          </a:r>
        </a:p>
      </dgm:t>
    </dgm:pt>
    <dgm:pt modelId="{EC24467C-FA8D-4A89-9CCC-03A6E6487870}" type="parTrans" cxnId="{243025DE-68AE-4D44-858D-9DB272186226}">
      <dgm:prSet/>
      <dgm:spPr/>
      <dgm:t>
        <a:bodyPr/>
        <a:lstStyle/>
        <a:p>
          <a:endParaRPr lang="en-US"/>
        </a:p>
      </dgm:t>
    </dgm:pt>
    <dgm:pt modelId="{B6A8E5A7-EE7A-4A1D-AE68-54DD87E3B332}" type="sibTrans" cxnId="{243025DE-68AE-4D44-858D-9DB272186226}">
      <dgm:prSet/>
      <dgm:spPr/>
      <dgm:t>
        <a:bodyPr/>
        <a:lstStyle/>
        <a:p>
          <a:pPr>
            <a:lnSpc>
              <a:spcPct val="100000"/>
            </a:lnSpc>
          </a:pPr>
          <a:endParaRPr lang="en-US"/>
        </a:p>
      </dgm:t>
    </dgm:pt>
    <dgm:pt modelId="{1164EA0B-CE47-4D0A-A4E4-59F563D6D352}">
      <dgm:prSet/>
      <dgm:spPr/>
      <dgm:t>
        <a:bodyPr/>
        <a:lstStyle/>
        <a:p>
          <a:pPr>
            <a:lnSpc>
              <a:spcPct val="100000"/>
            </a:lnSpc>
          </a:pPr>
          <a:r>
            <a:rPr lang="en-US" dirty="0"/>
            <a:t>Adoption of </a:t>
          </a:r>
          <a:r>
            <a:rPr lang="en-US" b="1" dirty="0" err="1"/>
            <a:t>Pakrutik</a:t>
          </a:r>
          <a:r>
            <a:rPr lang="en-US" b="1" dirty="0"/>
            <a:t> </a:t>
          </a:r>
          <a:r>
            <a:rPr lang="en-US" b="1" dirty="0" err="1"/>
            <a:t>kheti</a:t>
          </a:r>
          <a:r>
            <a:rPr lang="en-US" b="1" dirty="0"/>
            <a:t>, animal husbandry innovations, drones, soil kits</a:t>
          </a:r>
          <a:r>
            <a:rPr lang="en-US" dirty="0"/>
            <a:t>.</a:t>
          </a:r>
        </a:p>
      </dgm:t>
    </dgm:pt>
    <dgm:pt modelId="{27B63459-D2C1-4BF4-BE7A-86C8F4157B05}" type="parTrans" cxnId="{D806F1A5-AA1D-4F45-AA9C-2867646DB4F6}">
      <dgm:prSet/>
      <dgm:spPr/>
      <dgm:t>
        <a:bodyPr/>
        <a:lstStyle/>
        <a:p>
          <a:endParaRPr lang="en-US"/>
        </a:p>
      </dgm:t>
    </dgm:pt>
    <dgm:pt modelId="{860FB607-EB37-45E2-86A7-9D84B7C3319B}" type="sibTrans" cxnId="{D806F1A5-AA1D-4F45-AA9C-2867646DB4F6}">
      <dgm:prSet/>
      <dgm:spPr/>
      <dgm:t>
        <a:bodyPr/>
        <a:lstStyle/>
        <a:p>
          <a:endParaRPr lang="en-US"/>
        </a:p>
      </dgm:t>
    </dgm:pt>
    <dgm:pt modelId="{C4227B51-0027-4700-BB2A-3D09652266A2}" type="pres">
      <dgm:prSet presAssocID="{1B089FE5-31E1-4B7E-A9C9-F0A4E7161225}" presName="root" presStyleCnt="0">
        <dgm:presLayoutVars>
          <dgm:dir/>
          <dgm:resizeHandles val="exact"/>
        </dgm:presLayoutVars>
      </dgm:prSet>
      <dgm:spPr/>
    </dgm:pt>
    <dgm:pt modelId="{A9258922-BA72-4B59-8C4C-5CBD8DF4EEE0}" type="pres">
      <dgm:prSet presAssocID="{1B089FE5-31E1-4B7E-A9C9-F0A4E7161225}" presName="container" presStyleCnt="0">
        <dgm:presLayoutVars>
          <dgm:dir/>
          <dgm:resizeHandles val="exact"/>
        </dgm:presLayoutVars>
      </dgm:prSet>
      <dgm:spPr/>
    </dgm:pt>
    <dgm:pt modelId="{39EB52F2-72F8-4634-B173-29D2C23776BA}" type="pres">
      <dgm:prSet presAssocID="{BDCA6685-8AE7-4289-892F-260BA752FDD2}" presName="compNode" presStyleCnt="0"/>
      <dgm:spPr/>
    </dgm:pt>
    <dgm:pt modelId="{E738AC89-08AF-4A55-9A35-49DCA3C54491}" type="pres">
      <dgm:prSet presAssocID="{BDCA6685-8AE7-4289-892F-260BA752FDD2}" presName="iconBgRect" presStyleLbl="bgShp" presStyleIdx="0" presStyleCnt="7" custLinFactX="182461" custLinFactNeighborX="200000" custLinFactNeighborY="11744"/>
      <dgm:spPr/>
    </dgm:pt>
    <dgm:pt modelId="{A2D5A2E2-BE8A-447C-965B-BF45FCE1089E}" type="pres">
      <dgm:prSet presAssocID="{BDCA6685-8AE7-4289-892F-260BA752FDD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arm scene"/>
        </a:ext>
      </dgm:extLst>
    </dgm:pt>
    <dgm:pt modelId="{4679A1D9-D470-4753-9C1F-AA3AAC74FA46}" type="pres">
      <dgm:prSet presAssocID="{BDCA6685-8AE7-4289-892F-260BA752FDD2}" presName="spaceRect" presStyleCnt="0"/>
      <dgm:spPr/>
    </dgm:pt>
    <dgm:pt modelId="{46BBA116-AF0B-42AF-8847-54DDE1596EAE}" type="pres">
      <dgm:prSet presAssocID="{BDCA6685-8AE7-4289-892F-260BA752FDD2}" presName="textRect" presStyleLbl="revTx" presStyleIdx="0" presStyleCnt="7" custLinFactX="61254" custLinFactNeighborX="100000" custLinFactNeighborY="9347">
        <dgm:presLayoutVars>
          <dgm:chMax val="1"/>
          <dgm:chPref val="1"/>
        </dgm:presLayoutVars>
      </dgm:prSet>
      <dgm:spPr/>
    </dgm:pt>
    <dgm:pt modelId="{5D35D931-D1C8-478C-8053-3759F97E1095}" type="pres">
      <dgm:prSet presAssocID="{52131999-C0E4-407D-BCDD-AE6D5D2E5608}" presName="sibTrans" presStyleLbl="sibTrans2D1" presStyleIdx="0" presStyleCnt="0"/>
      <dgm:spPr/>
    </dgm:pt>
    <dgm:pt modelId="{0074A786-033E-410F-9711-5C728BFD5BC0}" type="pres">
      <dgm:prSet presAssocID="{3D4479A3-27F6-426B-B0FE-23B110063B9D}" presName="compNode" presStyleCnt="0"/>
      <dgm:spPr/>
    </dgm:pt>
    <dgm:pt modelId="{BA9E3654-A36B-4B4F-BADF-83818AC81BE9}" type="pres">
      <dgm:prSet presAssocID="{3D4479A3-27F6-426B-B0FE-23B110063B9D}" presName="iconBgRect" presStyleLbl="bgShp" presStyleIdx="1" presStyleCnt="7" custLinFactX="-191004" custLinFactY="68241" custLinFactNeighborX="-200000" custLinFactNeighborY="100000"/>
      <dgm:spPr/>
    </dgm:pt>
    <dgm:pt modelId="{D3A5008D-6C68-4A19-A338-43CA87FE844E}" type="pres">
      <dgm:prSet presAssocID="{3D4479A3-27F6-426B-B0FE-23B110063B9D}" presName="iconRect" presStyleLbl="node1" presStyleIdx="1" presStyleCnt="7" custLinFactNeighborX="-31105" custLinFactNeighborY="1074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2F99226B-5217-4508-B240-41D5D40E7E5D}" type="pres">
      <dgm:prSet presAssocID="{3D4479A3-27F6-426B-B0FE-23B110063B9D}" presName="spaceRect" presStyleCnt="0"/>
      <dgm:spPr/>
    </dgm:pt>
    <dgm:pt modelId="{8D4BC293-3BAD-4592-A629-F61573257A8F}" type="pres">
      <dgm:prSet presAssocID="{3D4479A3-27F6-426B-B0FE-23B110063B9D}" presName="textRect" presStyleLbl="revTx" presStyleIdx="1" presStyleCnt="7" custLinFactX="-64559" custLinFactY="74472" custLinFactNeighborX="-100000" custLinFactNeighborY="100000">
        <dgm:presLayoutVars>
          <dgm:chMax val="1"/>
          <dgm:chPref val="1"/>
        </dgm:presLayoutVars>
      </dgm:prSet>
      <dgm:spPr/>
    </dgm:pt>
    <dgm:pt modelId="{8BD84202-E9B9-4A90-A399-EAE3524ECA72}" type="pres">
      <dgm:prSet presAssocID="{E8515DA5-BCE5-4CC2-941F-0C69460F1E21}" presName="sibTrans" presStyleLbl="sibTrans2D1" presStyleIdx="0" presStyleCnt="0"/>
      <dgm:spPr/>
    </dgm:pt>
    <dgm:pt modelId="{66DC3CD7-3BAE-4BEE-B5AF-412462BB02BC}" type="pres">
      <dgm:prSet presAssocID="{3762CF0F-AC48-47B3-920B-227DB9EDAAA8}" presName="compNode" presStyleCnt="0"/>
      <dgm:spPr/>
    </dgm:pt>
    <dgm:pt modelId="{F566A5CC-56B5-48BB-B3BF-70078EC46294}" type="pres">
      <dgm:prSet presAssocID="{3762CF0F-AC48-47B3-920B-227DB9EDAAA8}" presName="iconBgRect" presStyleLbl="bgShp" presStyleIdx="2" presStyleCnt="7"/>
      <dgm:spPr/>
    </dgm:pt>
    <dgm:pt modelId="{2D1D9604-B4FF-4716-BA1E-E30DCF2103A3}" type="pres">
      <dgm:prSet presAssocID="{3762CF0F-AC48-47B3-920B-227DB9EDAAA8}" presName="iconRect" presStyleLbl="nod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wnstairs with solid fill"/>
        </a:ext>
      </dgm:extLst>
    </dgm:pt>
    <dgm:pt modelId="{74303D00-760C-49CE-8A54-7E7CFE4DF153}" type="pres">
      <dgm:prSet presAssocID="{3762CF0F-AC48-47B3-920B-227DB9EDAAA8}" presName="spaceRect" presStyleCnt="0"/>
      <dgm:spPr/>
    </dgm:pt>
    <dgm:pt modelId="{FAE3E340-BBE3-44DE-AE83-8E8E32E6E5E5}" type="pres">
      <dgm:prSet presAssocID="{3762CF0F-AC48-47B3-920B-227DB9EDAAA8}" presName="textRect" presStyleLbl="revTx" presStyleIdx="2" presStyleCnt="7">
        <dgm:presLayoutVars>
          <dgm:chMax val="1"/>
          <dgm:chPref val="1"/>
        </dgm:presLayoutVars>
      </dgm:prSet>
      <dgm:spPr/>
    </dgm:pt>
    <dgm:pt modelId="{3C3D7749-58DB-4AA5-9060-A76BB434BA8D}" type="pres">
      <dgm:prSet presAssocID="{4F8E62FF-4F6B-4E6A-BE31-130704B53B06}" presName="sibTrans" presStyleLbl="sibTrans2D1" presStyleIdx="0" presStyleCnt="0"/>
      <dgm:spPr/>
    </dgm:pt>
    <dgm:pt modelId="{AEB7AA53-9527-430D-947A-3F4DD772F4C6}" type="pres">
      <dgm:prSet presAssocID="{7A481812-FBD6-4BA2-A061-CF8C67F640D9}" presName="compNode" presStyleCnt="0"/>
      <dgm:spPr/>
    </dgm:pt>
    <dgm:pt modelId="{E8BBA8C3-BAF5-494C-8892-0279BE6D607B}" type="pres">
      <dgm:prSet presAssocID="{7A481812-FBD6-4BA2-A061-CF8C67F640D9}" presName="iconBgRect" presStyleLbl="bgShp" presStyleIdx="3" presStyleCnt="7" custLinFactX="394470" custLinFactNeighborX="400000" custLinFactNeighborY="-1558"/>
      <dgm:spPr/>
    </dgm:pt>
    <dgm:pt modelId="{2D4C5A73-3976-41CA-B1EA-4105AD831392}" type="pres">
      <dgm:prSet presAssocID="{7A481812-FBD6-4BA2-A061-CF8C67F640D9}" presName="iconRect" presStyleLbl="node1" presStyleIdx="3" presStyleCnt="7" custLinFactNeighborX="10743" custLinFactNeighborY="-18801"/>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pward trend with solid fill"/>
        </a:ext>
      </dgm:extLst>
    </dgm:pt>
    <dgm:pt modelId="{65352648-8204-47DF-941D-B9A879492C6A}" type="pres">
      <dgm:prSet presAssocID="{7A481812-FBD6-4BA2-A061-CF8C67F640D9}" presName="spaceRect" presStyleCnt="0"/>
      <dgm:spPr/>
    </dgm:pt>
    <dgm:pt modelId="{FE0581DC-A95F-4A29-9CFC-F49FE77FCFDB}" type="pres">
      <dgm:prSet presAssocID="{7A481812-FBD6-4BA2-A061-CF8C67F640D9}" presName="textRect" presStyleLbl="revTx" presStyleIdx="3" presStyleCnt="7" custLinFactX="137048" custLinFactNeighborX="200000">
        <dgm:presLayoutVars>
          <dgm:chMax val="1"/>
          <dgm:chPref val="1"/>
        </dgm:presLayoutVars>
      </dgm:prSet>
      <dgm:spPr/>
    </dgm:pt>
    <dgm:pt modelId="{51273B47-58FB-43B5-BC9C-8EC7ECCC54F6}" type="pres">
      <dgm:prSet presAssocID="{402CBAA1-B1F5-419A-BE41-5F5AD43BAE16}" presName="sibTrans" presStyleLbl="sibTrans2D1" presStyleIdx="0" presStyleCnt="0"/>
      <dgm:spPr/>
    </dgm:pt>
    <dgm:pt modelId="{38271104-BC04-4CA3-A5C6-B210577601E5}" type="pres">
      <dgm:prSet presAssocID="{3B166109-CBF0-47E7-8DBE-31004019CC32}" presName="compNode" presStyleCnt="0"/>
      <dgm:spPr/>
    </dgm:pt>
    <dgm:pt modelId="{41CC97D3-E086-4C9A-9299-77336DE03687}" type="pres">
      <dgm:prSet presAssocID="{3B166109-CBF0-47E7-8DBE-31004019CC32}" presName="iconBgRect" presStyleLbl="bgShp" presStyleIdx="4" presStyleCnt="7"/>
      <dgm:spPr/>
    </dgm:pt>
    <dgm:pt modelId="{4BAA7B42-B66E-47DB-94C6-542EE75ED3AA}" type="pres">
      <dgm:prSet presAssocID="{3B166109-CBF0-47E7-8DBE-31004019CC3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ome"/>
        </a:ext>
      </dgm:extLst>
    </dgm:pt>
    <dgm:pt modelId="{233596F6-31AB-4E6B-B74D-FBF54ECB70C6}" type="pres">
      <dgm:prSet presAssocID="{3B166109-CBF0-47E7-8DBE-31004019CC32}" presName="spaceRect" presStyleCnt="0"/>
      <dgm:spPr/>
    </dgm:pt>
    <dgm:pt modelId="{948C5D19-0FAD-4B69-81D2-28ED4C9308F9}" type="pres">
      <dgm:prSet presAssocID="{3B166109-CBF0-47E7-8DBE-31004019CC32}" presName="textRect" presStyleLbl="revTx" presStyleIdx="4" presStyleCnt="7">
        <dgm:presLayoutVars>
          <dgm:chMax val="1"/>
          <dgm:chPref val="1"/>
        </dgm:presLayoutVars>
      </dgm:prSet>
      <dgm:spPr/>
    </dgm:pt>
    <dgm:pt modelId="{AF585F69-2EC2-4B07-955C-1391A58C6582}" type="pres">
      <dgm:prSet presAssocID="{1B3C263C-A1B9-4206-8448-D1665BFE4353}" presName="sibTrans" presStyleLbl="sibTrans2D1" presStyleIdx="0" presStyleCnt="0"/>
      <dgm:spPr/>
    </dgm:pt>
    <dgm:pt modelId="{82399C5D-19D2-48D6-9AC9-65DDCDD65C66}" type="pres">
      <dgm:prSet presAssocID="{D33292A2-B49C-4B6C-9C53-1C90E22B4D41}" presName="compNode" presStyleCnt="0"/>
      <dgm:spPr/>
    </dgm:pt>
    <dgm:pt modelId="{CB4665D2-B574-408F-A60E-E21193E31AE8}" type="pres">
      <dgm:prSet presAssocID="{D33292A2-B49C-4B6C-9C53-1C90E22B4D41}" presName="iconBgRect" presStyleLbl="bgShp" presStyleIdx="5" presStyleCnt="7" custLinFactX="-399098" custLinFactY="80017" custLinFactNeighborX="-400000" custLinFactNeighborY="100000"/>
      <dgm:spPr/>
    </dgm:pt>
    <dgm:pt modelId="{F4FB3520-3CB6-4C53-9B3A-508BB3052328}" type="pres">
      <dgm:prSet presAssocID="{D33292A2-B49C-4B6C-9C53-1C90E22B4D41}" presName="iconRect" presStyleLbl="node1" presStyleIdx="5" presStyleCnt="7"/>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ycle with People"/>
        </a:ext>
      </dgm:extLst>
    </dgm:pt>
    <dgm:pt modelId="{8B9A9B6F-E80D-428E-8D7E-E583CD4E710E}" type="pres">
      <dgm:prSet presAssocID="{D33292A2-B49C-4B6C-9C53-1C90E22B4D41}" presName="spaceRect" presStyleCnt="0"/>
      <dgm:spPr/>
    </dgm:pt>
    <dgm:pt modelId="{35EB9729-840A-4A2E-9824-6F54B8922D46}" type="pres">
      <dgm:prSet presAssocID="{D33292A2-B49C-4B6C-9C53-1C90E22B4D41}" presName="textRect" presStyleLbl="revTx" presStyleIdx="5" presStyleCnt="7" custLinFactX="-136387" custLinFactY="71851" custLinFactNeighborX="-200000" custLinFactNeighborY="100000">
        <dgm:presLayoutVars>
          <dgm:chMax val="1"/>
          <dgm:chPref val="1"/>
        </dgm:presLayoutVars>
      </dgm:prSet>
      <dgm:spPr/>
    </dgm:pt>
    <dgm:pt modelId="{904D407A-FD3A-4D5D-904A-EC8EB3BE4D3B}" type="pres">
      <dgm:prSet presAssocID="{B6A8E5A7-EE7A-4A1D-AE68-54DD87E3B332}" presName="sibTrans" presStyleLbl="sibTrans2D1" presStyleIdx="0" presStyleCnt="0"/>
      <dgm:spPr/>
    </dgm:pt>
    <dgm:pt modelId="{F860C889-89AB-40C7-991D-EA5F322AABFA}" type="pres">
      <dgm:prSet presAssocID="{1164EA0B-CE47-4D0A-A4E4-59F563D6D352}" presName="compNode" presStyleCnt="0"/>
      <dgm:spPr/>
    </dgm:pt>
    <dgm:pt modelId="{7B942BB9-BBBE-4FF5-ADB1-3B2AE30AE024}" type="pres">
      <dgm:prSet presAssocID="{1164EA0B-CE47-4D0A-A4E4-59F563D6D352}" presName="iconBgRect" presStyleLbl="bgShp" presStyleIdx="6" presStyleCnt="7" custLinFactY="-158991" custLinFactNeighborX="5858" custLinFactNeighborY="-200000"/>
      <dgm:spPr/>
    </dgm:pt>
    <dgm:pt modelId="{AD88349E-590D-4045-B50A-B04AF1BDFEFB}" type="pres">
      <dgm:prSet presAssocID="{1164EA0B-CE47-4D0A-A4E4-59F563D6D352}" presName="iconRect" presStyleLbl="node1" presStyleIdx="6" presStyleCnt="7" custLinFactY="-300000" custLinFactNeighborX="10743" custLinFactNeighborY="-309685"/>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Robot"/>
        </a:ext>
      </dgm:extLst>
    </dgm:pt>
    <dgm:pt modelId="{642E5C7E-2B09-4941-BA61-81874A4D16DD}" type="pres">
      <dgm:prSet presAssocID="{1164EA0B-CE47-4D0A-A4E4-59F563D6D352}" presName="spaceRect" presStyleCnt="0"/>
      <dgm:spPr/>
    </dgm:pt>
    <dgm:pt modelId="{90C6AFA8-59C7-4706-B04B-E48D6D5E6734}" type="pres">
      <dgm:prSet presAssocID="{1164EA0B-CE47-4D0A-A4E4-59F563D6D352}" presName="textRect" presStyleLbl="revTx" presStyleIdx="6" presStyleCnt="7" custLinFactY="-153938" custLinFactNeighborX="5287" custLinFactNeighborY="-200000">
        <dgm:presLayoutVars>
          <dgm:chMax val="1"/>
          <dgm:chPref val="1"/>
        </dgm:presLayoutVars>
      </dgm:prSet>
      <dgm:spPr/>
    </dgm:pt>
  </dgm:ptLst>
  <dgm:cxnLst>
    <dgm:cxn modelId="{17A16802-F5F6-4966-AC8F-805A36DA430A}" type="presOf" srcId="{1B089FE5-31E1-4B7E-A9C9-F0A4E7161225}" destId="{C4227B51-0027-4700-BB2A-3D09652266A2}" srcOrd="0" destOrd="0" presId="urn:microsoft.com/office/officeart/2018/2/layout/IconCircleList"/>
    <dgm:cxn modelId="{EA059403-2C33-49BE-8395-2BFD8AA126A4}" srcId="{1B089FE5-31E1-4B7E-A9C9-F0A4E7161225}" destId="{3762CF0F-AC48-47B3-920B-227DB9EDAAA8}" srcOrd="2" destOrd="0" parTransId="{CEEC0441-170F-468E-B7A1-DD282CA0EF0E}" sibTransId="{4F8E62FF-4F6B-4E6A-BE31-130704B53B06}"/>
    <dgm:cxn modelId="{9F2F9F08-F0BE-4F6C-B3EF-91463B68D1BE}" type="presOf" srcId="{52131999-C0E4-407D-BCDD-AE6D5D2E5608}" destId="{5D35D931-D1C8-478C-8053-3759F97E1095}" srcOrd="0" destOrd="0" presId="urn:microsoft.com/office/officeart/2018/2/layout/IconCircleList"/>
    <dgm:cxn modelId="{487B9F24-9C7B-46B5-8CF9-073C9DD19C12}" type="presOf" srcId="{4F8E62FF-4F6B-4E6A-BE31-130704B53B06}" destId="{3C3D7749-58DB-4AA5-9060-A76BB434BA8D}" srcOrd="0" destOrd="0" presId="urn:microsoft.com/office/officeart/2018/2/layout/IconCircleList"/>
    <dgm:cxn modelId="{0F09D02C-ADCE-44E3-9368-C488494DC396}" type="presOf" srcId="{3B166109-CBF0-47E7-8DBE-31004019CC32}" destId="{948C5D19-0FAD-4B69-81D2-28ED4C9308F9}" srcOrd="0" destOrd="0" presId="urn:microsoft.com/office/officeart/2018/2/layout/IconCircleList"/>
    <dgm:cxn modelId="{B646E333-E00B-419F-9A5C-81F0BBB41F13}" type="presOf" srcId="{D33292A2-B49C-4B6C-9C53-1C90E22B4D41}" destId="{35EB9729-840A-4A2E-9824-6F54B8922D46}" srcOrd="0" destOrd="0" presId="urn:microsoft.com/office/officeart/2018/2/layout/IconCircleList"/>
    <dgm:cxn modelId="{58116B3C-442F-439D-87EA-BB7BA8F9E7A2}" type="presOf" srcId="{E8515DA5-BCE5-4CC2-941F-0C69460F1E21}" destId="{8BD84202-E9B9-4A90-A399-EAE3524ECA72}" srcOrd="0" destOrd="0" presId="urn:microsoft.com/office/officeart/2018/2/layout/IconCircleList"/>
    <dgm:cxn modelId="{6CAADF60-6A2A-4F5C-8D7A-342949DE04FF}" type="presOf" srcId="{7A481812-FBD6-4BA2-A061-CF8C67F640D9}" destId="{FE0581DC-A95F-4A29-9CFC-F49FE77FCFDB}" srcOrd="0" destOrd="0" presId="urn:microsoft.com/office/officeart/2018/2/layout/IconCircleList"/>
    <dgm:cxn modelId="{4F19074D-B6A0-4A4B-83DC-E926000697D5}" srcId="{1B089FE5-31E1-4B7E-A9C9-F0A4E7161225}" destId="{7A481812-FBD6-4BA2-A061-CF8C67F640D9}" srcOrd="3" destOrd="0" parTransId="{F133BF29-5A37-40FF-9B34-C712B46DF40F}" sibTransId="{402CBAA1-B1F5-419A-BE41-5F5AD43BAE16}"/>
    <dgm:cxn modelId="{F8310D6F-09CA-4090-93C1-39712E80955C}" type="presOf" srcId="{3D4479A3-27F6-426B-B0FE-23B110063B9D}" destId="{8D4BC293-3BAD-4592-A629-F61573257A8F}" srcOrd="0" destOrd="0" presId="urn:microsoft.com/office/officeart/2018/2/layout/IconCircleList"/>
    <dgm:cxn modelId="{D806F1A5-AA1D-4F45-AA9C-2867646DB4F6}" srcId="{1B089FE5-31E1-4B7E-A9C9-F0A4E7161225}" destId="{1164EA0B-CE47-4D0A-A4E4-59F563D6D352}" srcOrd="6" destOrd="0" parTransId="{27B63459-D2C1-4BF4-BE7A-86C8F4157B05}" sibTransId="{860FB607-EB37-45E2-86A7-9D84B7C3319B}"/>
    <dgm:cxn modelId="{458DC2C3-AB1C-4222-AFEE-0EE23211E7B5}" srcId="{1B089FE5-31E1-4B7E-A9C9-F0A4E7161225}" destId="{3B166109-CBF0-47E7-8DBE-31004019CC32}" srcOrd="4" destOrd="0" parTransId="{3A492541-5538-4230-A641-7E93766B58BE}" sibTransId="{1B3C263C-A1B9-4206-8448-D1665BFE4353}"/>
    <dgm:cxn modelId="{828AEFD3-8278-41CE-B7E4-F6A6EA4D73AC}" srcId="{1B089FE5-31E1-4B7E-A9C9-F0A4E7161225}" destId="{3D4479A3-27F6-426B-B0FE-23B110063B9D}" srcOrd="1" destOrd="0" parTransId="{2FF28847-35B7-4FD7-AFEC-E584FA1067A2}" sibTransId="{E8515DA5-BCE5-4CC2-941F-0C69460F1E21}"/>
    <dgm:cxn modelId="{5DC2CADD-260B-4A11-A906-00A49E8004BE}" srcId="{1B089FE5-31E1-4B7E-A9C9-F0A4E7161225}" destId="{BDCA6685-8AE7-4289-892F-260BA752FDD2}" srcOrd="0" destOrd="0" parTransId="{27A0422E-6E29-47BC-A553-A01CE3E72241}" sibTransId="{52131999-C0E4-407D-BCDD-AE6D5D2E5608}"/>
    <dgm:cxn modelId="{243025DE-68AE-4D44-858D-9DB272186226}" srcId="{1B089FE5-31E1-4B7E-A9C9-F0A4E7161225}" destId="{D33292A2-B49C-4B6C-9C53-1C90E22B4D41}" srcOrd="5" destOrd="0" parTransId="{EC24467C-FA8D-4A89-9CCC-03A6E6487870}" sibTransId="{B6A8E5A7-EE7A-4A1D-AE68-54DD87E3B332}"/>
    <dgm:cxn modelId="{53CCA8DF-52C8-41CA-AB8C-F8D533CCB309}" type="presOf" srcId="{1B3C263C-A1B9-4206-8448-D1665BFE4353}" destId="{AF585F69-2EC2-4B07-955C-1391A58C6582}" srcOrd="0" destOrd="0" presId="urn:microsoft.com/office/officeart/2018/2/layout/IconCircleList"/>
    <dgm:cxn modelId="{20CA3DF4-98C7-4463-B714-E9147182EDE4}" type="presOf" srcId="{1164EA0B-CE47-4D0A-A4E4-59F563D6D352}" destId="{90C6AFA8-59C7-4706-B04B-E48D6D5E6734}" srcOrd="0" destOrd="0" presId="urn:microsoft.com/office/officeart/2018/2/layout/IconCircleList"/>
    <dgm:cxn modelId="{FEF93DF7-ED55-4BBC-806A-9798994E414C}" type="presOf" srcId="{402CBAA1-B1F5-419A-BE41-5F5AD43BAE16}" destId="{51273B47-58FB-43B5-BC9C-8EC7ECCC54F6}" srcOrd="0" destOrd="0" presId="urn:microsoft.com/office/officeart/2018/2/layout/IconCircleList"/>
    <dgm:cxn modelId="{B009EBFA-2F40-4EF2-ABFC-49AB440E34B1}" type="presOf" srcId="{B6A8E5A7-EE7A-4A1D-AE68-54DD87E3B332}" destId="{904D407A-FD3A-4D5D-904A-EC8EB3BE4D3B}" srcOrd="0" destOrd="0" presId="urn:microsoft.com/office/officeart/2018/2/layout/IconCircleList"/>
    <dgm:cxn modelId="{7AB31CFD-AC80-4D5C-B62B-D5AFEFE54C66}" type="presOf" srcId="{3762CF0F-AC48-47B3-920B-227DB9EDAAA8}" destId="{FAE3E340-BBE3-44DE-AE83-8E8E32E6E5E5}" srcOrd="0" destOrd="0" presId="urn:microsoft.com/office/officeart/2018/2/layout/IconCircleList"/>
    <dgm:cxn modelId="{731147FD-BEF3-4095-9FCD-D5F06E81E0DF}" type="presOf" srcId="{BDCA6685-8AE7-4289-892F-260BA752FDD2}" destId="{46BBA116-AF0B-42AF-8847-54DDE1596EAE}" srcOrd="0" destOrd="0" presId="urn:microsoft.com/office/officeart/2018/2/layout/IconCircleList"/>
    <dgm:cxn modelId="{9E473EE4-1557-431D-9F7B-C2F01FD6A890}" type="presParOf" srcId="{C4227B51-0027-4700-BB2A-3D09652266A2}" destId="{A9258922-BA72-4B59-8C4C-5CBD8DF4EEE0}" srcOrd="0" destOrd="0" presId="urn:microsoft.com/office/officeart/2018/2/layout/IconCircleList"/>
    <dgm:cxn modelId="{1B5B3470-C8B2-4D79-AE86-801A294A498E}" type="presParOf" srcId="{A9258922-BA72-4B59-8C4C-5CBD8DF4EEE0}" destId="{39EB52F2-72F8-4634-B173-29D2C23776BA}" srcOrd="0" destOrd="0" presId="urn:microsoft.com/office/officeart/2018/2/layout/IconCircleList"/>
    <dgm:cxn modelId="{4D735AD4-4881-42EF-A55B-E4921F24AB5D}" type="presParOf" srcId="{39EB52F2-72F8-4634-B173-29D2C23776BA}" destId="{E738AC89-08AF-4A55-9A35-49DCA3C54491}" srcOrd="0" destOrd="0" presId="urn:microsoft.com/office/officeart/2018/2/layout/IconCircleList"/>
    <dgm:cxn modelId="{53832E8D-A652-427E-B3F1-24D7E7449691}" type="presParOf" srcId="{39EB52F2-72F8-4634-B173-29D2C23776BA}" destId="{A2D5A2E2-BE8A-447C-965B-BF45FCE1089E}" srcOrd="1" destOrd="0" presId="urn:microsoft.com/office/officeart/2018/2/layout/IconCircleList"/>
    <dgm:cxn modelId="{F27CD064-32F3-4213-92E7-9CB63D0A652D}" type="presParOf" srcId="{39EB52F2-72F8-4634-B173-29D2C23776BA}" destId="{4679A1D9-D470-4753-9C1F-AA3AAC74FA46}" srcOrd="2" destOrd="0" presId="urn:microsoft.com/office/officeart/2018/2/layout/IconCircleList"/>
    <dgm:cxn modelId="{E63E8D3C-CD08-4182-83D7-EB6B224B8D81}" type="presParOf" srcId="{39EB52F2-72F8-4634-B173-29D2C23776BA}" destId="{46BBA116-AF0B-42AF-8847-54DDE1596EAE}" srcOrd="3" destOrd="0" presId="urn:microsoft.com/office/officeart/2018/2/layout/IconCircleList"/>
    <dgm:cxn modelId="{895DBDE4-ED50-4B08-8754-6AD34C6FB8B9}" type="presParOf" srcId="{A9258922-BA72-4B59-8C4C-5CBD8DF4EEE0}" destId="{5D35D931-D1C8-478C-8053-3759F97E1095}" srcOrd="1" destOrd="0" presId="urn:microsoft.com/office/officeart/2018/2/layout/IconCircleList"/>
    <dgm:cxn modelId="{934713FB-B586-4697-A590-CD516D8E5530}" type="presParOf" srcId="{A9258922-BA72-4B59-8C4C-5CBD8DF4EEE0}" destId="{0074A786-033E-410F-9711-5C728BFD5BC0}" srcOrd="2" destOrd="0" presId="urn:microsoft.com/office/officeart/2018/2/layout/IconCircleList"/>
    <dgm:cxn modelId="{1BF41E09-57D3-4310-AD54-33A4558EC3EF}" type="presParOf" srcId="{0074A786-033E-410F-9711-5C728BFD5BC0}" destId="{BA9E3654-A36B-4B4F-BADF-83818AC81BE9}" srcOrd="0" destOrd="0" presId="urn:microsoft.com/office/officeart/2018/2/layout/IconCircleList"/>
    <dgm:cxn modelId="{C8F40528-81FA-4D07-B71B-2E68A56D1CC6}" type="presParOf" srcId="{0074A786-033E-410F-9711-5C728BFD5BC0}" destId="{D3A5008D-6C68-4A19-A338-43CA87FE844E}" srcOrd="1" destOrd="0" presId="urn:microsoft.com/office/officeart/2018/2/layout/IconCircleList"/>
    <dgm:cxn modelId="{C982CB0A-0208-45B0-A00F-EF9A436FF8C3}" type="presParOf" srcId="{0074A786-033E-410F-9711-5C728BFD5BC0}" destId="{2F99226B-5217-4508-B240-41D5D40E7E5D}" srcOrd="2" destOrd="0" presId="urn:microsoft.com/office/officeart/2018/2/layout/IconCircleList"/>
    <dgm:cxn modelId="{3F0FE147-9DC8-44F6-8C97-EF2F4DF5C820}" type="presParOf" srcId="{0074A786-033E-410F-9711-5C728BFD5BC0}" destId="{8D4BC293-3BAD-4592-A629-F61573257A8F}" srcOrd="3" destOrd="0" presId="urn:microsoft.com/office/officeart/2018/2/layout/IconCircleList"/>
    <dgm:cxn modelId="{ABED7F43-91D1-40A4-9CF2-77DB8BBF2A5E}" type="presParOf" srcId="{A9258922-BA72-4B59-8C4C-5CBD8DF4EEE0}" destId="{8BD84202-E9B9-4A90-A399-EAE3524ECA72}" srcOrd="3" destOrd="0" presId="urn:microsoft.com/office/officeart/2018/2/layout/IconCircleList"/>
    <dgm:cxn modelId="{86039C1B-3D78-4D48-8CFE-9087404A9D54}" type="presParOf" srcId="{A9258922-BA72-4B59-8C4C-5CBD8DF4EEE0}" destId="{66DC3CD7-3BAE-4BEE-B5AF-412462BB02BC}" srcOrd="4" destOrd="0" presId="urn:microsoft.com/office/officeart/2018/2/layout/IconCircleList"/>
    <dgm:cxn modelId="{00BE7EBD-8CC3-4CCE-89C7-E27533FDE205}" type="presParOf" srcId="{66DC3CD7-3BAE-4BEE-B5AF-412462BB02BC}" destId="{F566A5CC-56B5-48BB-B3BF-70078EC46294}" srcOrd="0" destOrd="0" presId="urn:microsoft.com/office/officeart/2018/2/layout/IconCircleList"/>
    <dgm:cxn modelId="{035D8BC8-9632-4FAD-976C-6865AD6AC030}" type="presParOf" srcId="{66DC3CD7-3BAE-4BEE-B5AF-412462BB02BC}" destId="{2D1D9604-B4FF-4716-BA1E-E30DCF2103A3}" srcOrd="1" destOrd="0" presId="urn:microsoft.com/office/officeart/2018/2/layout/IconCircleList"/>
    <dgm:cxn modelId="{29CBE802-3C7F-4D02-8967-4181CFAD9553}" type="presParOf" srcId="{66DC3CD7-3BAE-4BEE-B5AF-412462BB02BC}" destId="{74303D00-760C-49CE-8A54-7E7CFE4DF153}" srcOrd="2" destOrd="0" presId="urn:microsoft.com/office/officeart/2018/2/layout/IconCircleList"/>
    <dgm:cxn modelId="{0FEFB880-187F-46B6-8006-8663021FDB35}" type="presParOf" srcId="{66DC3CD7-3BAE-4BEE-B5AF-412462BB02BC}" destId="{FAE3E340-BBE3-44DE-AE83-8E8E32E6E5E5}" srcOrd="3" destOrd="0" presId="urn:microsoft.com/office/officeart/2018/2/layout/IconCircleList"/>
    <dgm:cxn modelId="{4BF62A7E-D0B5-4FDF-B669-EA9D2C34CC94}" type="presParOf" srcId="{A9258922-BA72-4B59-8C4C-5CBD8DF4EEE0}" destId="{3C3D7749-58DB-4AA5-9060-A76BB434BA8D}" srcOrd="5" destOrd="0" presId="urn:microsoft.com/office/officeart/2018/2/layout/IconCircleList"/>
    <dgm:cxn modelId="{3DADCDA2-E94F-48FE-B7B3-FA4D3385E1D6}" type="presParOf" srcId="{A9258922-BA72-4B59-8C4C-5CBD8DF4EEE0}" destId="{AEB7AA53-9527-430D-947A-3F4DD772F4C6}" srcOrd="6" destOrd="0" presId="urn:microsoft.com/office/officeart/2018/2/layout/IconCircleList"/>
    <dgm:cxn modelId="{C34CE29C-6046-49BF-8ACD-FF100A09D266}" type="presParOf" srcId="{AEB7AA53-9527-430D-947A-3F4DD772F4C6}" destId="{E8BBA8C3-BAF5-494C-8892-0279BE6D607B}" srcOrd="0" destOrd="0" presId="urn:microsoft.com/office/officeart/2018/2/layout/IconCircleList"/>
    <dgm:cxn modelId="{152D1765-6036-448B-9560-9F9A2E14846C}" type="presParOf" srcId="{AEB7AA53-9527-430D-947A-3F4DD772F4C6}" destId="{2D4C5A73-3976-41CA-B1EA-4105AD831392}" srcOrd="1" destOrd="0" presId="urn:microsoft.com/office/officeart/2018/2/layout/IconCircleList"/>
    <dgm:cxn modelId="{B00AED7F-B478-43C3-8E94-DAF0C414E13F}" type="presParOf" srcId="{AEB7AA53-9527-430D-947A-3F4DD772F4C6}" destId="{65352648-8204-47DF-941D-B9A879492C6A}" srcOrd="2" destOrd="0" presId="urn:microsoft.com/office/officeart/2018/2/layout/IconCircleList"/>
    <dgm:cxn modelId="{8A04121F-7FB0-40F8-B118-1557AD3C0B0F}" type="presParOf" srcId="{AEB7AA53-9527-430D-947A-3F4DD772F4C6}" destId="{FE0581DC-A95F-4A29-9CFC-F49FE77FCFDB}" srcOrd="3" destOrd="0" presId="urn:microsoft.com/office/officeart/2018/2/layout/IconCircleList"/>
    <dgm:cxn modelId="{DFFE6AE9-362D-4CC3-B34C-9E0BFCC4D5CC}" type="presParOf" srcId="{A9258922-BA72-4B59-8C4C-5CBD8DF4EEE0}" destId="{51273B47-58FB-43B5-BC9C-8EC7ECCC54F6}" srcOrd="7" destOrd="0" presId="urn:microsoft.com/office/officeart/2018/2/layout/IconCircleList"/>
    <dgm:cxn modelId="{7D2B918E-6D81-4818-9EFF-DE44DD8F6208}" type="presParOf" srcId="{A9258922-BA72-4B59-8C4C-5CBD8DF4EEE0}" destId="{38271104-BC04-4CA3-A5C6-B210577601E5}" srcOrd="8" destOrd="0" presId="urn:microsoft.com/office/officeart/2018/2/layout/IconCircleList"/>
    <dgm:cxn modelId="{1E7F2B55-DA78-4565-964A-3C7FC6D42A96}" type="presParOf" srcId="{38271104-BC04-4CA3-A5C6-B210577601E5}" destId="{41CC97D3-E086-4C9A-9299-77336DE03687}" srcOrd="0" destOrd="0" presId="urn:microsoft.com/office/officeart/2018/2/layout/IconCircleList"/>
    <dgm:cxn modelId="{08BFBDB7-3DA5-44DE-9730-D8527B4D671E}" type="presParOf" srcId="{38271104-BC04-4CA3-A5C6-B210577601E5}" destId="{4BAA7B42-B66E-47DB-94C6-542EE75ED3AA}" srcOrd="1" destOrd="0" presId="urn:microsoft.com/office/officeart/2018/2/layout/IconCircleList"/>
    <dgm:cxn modelId="{39215270-142B-43EA-9BC2-96528FF2E91C}" type="presParOf" srcId="{38271104-BC04-4CA3-A5C6-B210577601E5}" destId="{233596F6-31AB-4E6B-B74D-FBF54ECB70C6}" srcOrd="2" destOrd="0" presId="urn:microsoft.com/office/officeart/2018/2/layout/IconCircleList"/>
    <dgm:cxn modelId="{5E044332-F39F-4534-B37A-6517B96C5DDC}" type="presParOf" srcId="{38271104-BC04-4CA3-A5C6-B210577601E5}" destId="{948C5D19-0FAD-4B69-81D2-28ED4C9308F9}" srcOrd="3" destOrd="0" presId="urn:microsoft.com/office/officeart/2018/2/layout/IconCircleList"/>
    <dgm:cxn modelId="{C7523A4C-FEC9-4BE9-8B4D-28A6DE9CD515}" type="presParOf" srcId="{A9258922-BA72-4B59-8C4C-5CBD8DF4EEE0}" destId="{AF585F69-2EC2-4B07-955C-1391A58C6582}" srcOrd="9" destOrd="0" presId="urn:microsoft.com/office/officeart/2018/2/layout/IconCircleList"/>
    <dgm:cxn modelId="{501F43EA-C892-4D51-B6ED-B71F1843213C}" type="presParOf" srcId="{A9258922-BA72-4B59-8C4C-5CBD8DF4EEE0}" destId="{82399C5D-19D2-48D6-9AC9-65DDCDD65C66}" srcOrd="10" destOrd="0" presId="urn:microsoft.com/office/officeart/2018/2/layout/IconCircleList"/>
    <dgm:cxn modelId="{CB2D7DD2-A8FD-4089-9E25-CAE516FC157E}" type="presParOf" srcId="{82399C5D-19D2-48D6-9AC9-65DDCDD65C66}" destId="{CB4665D2-B574-408F-A60E-E21193E31AE8}" srcOrd="0" destOrd="0" presId="urn:microsoft.com/office/officeart/2018/2/layout/IconCircleList"/>
    <dgm:cxn modelId="{F280D92D-6CD2-4548-9D71-5EAED2DD524D}" type="presParOf" srcId="{82399C5D-19D2-48D6-9AC9-65DDCDD65C66}" destId="{F4FB3520-3CB6-4C53-9B3A-508BB3052328}" srcOrd="1" destOrd="0" presId="urn:microsoft.com/office/officeart/2018/2/layout/IconCircleList"/>
    <dgm:cxn modelId="{B9894AFD-29A2-484B-B4AE-13B1CAAA12DE}" type="presParOf" srcId="{82399C5D-19D2-48D6-9AC9-65DDCDD65C66}" destId="{8B9A9B6F-E80D-428E-8D7E-E583CD4E710E}" srcOrd="2" destOrd="0" presId="urn:microsoft.com/office/officeart/2018/2/layout/IconCircleList"/>
    <dgm:cxn modelId="{CCBF2059-DC6D-4A8D-9006-445F7D537FFA}" type="presParOf" srcId="{82399C5D-19D2-48D6-9AC9-65DDCDD65C66}" destId="{35EB9729-840A-4A2E-9824-6F54B8922D46}" srcOrd="3" destOrd="0" presId="urn:microsoft.com/office/officeart/2018/2/layout/IconCircleList"/>
    <dgm:cxn modelId="{EB6DCA4E-A0AD-4982-9704-9ADA98069129}" type="presParOf" srcId="{A9258922-BA72-4B59-8C4C-5CBD8DF4EEE0}" destId="{904D407A-FD3A-4D5D-904A-EC8EB3BE4D3B}" srcOrd="11" destOrd="0" presId="urn:microsoft.com/office/officeart/2018/2/layout/IconCircleList"/>
    <dgm:cxn modelId="{6D47178C-EDBC-4037-A005-30FE94873E5A}" type="presParOf" srcId="{A9258922-BA72-4B59-8C4C-5CBD8DF4EEE0}" destId="{F860C889-89AB-40C7-991D-EA5F322AABFA}" srcOrd="12" destOrd="0" presId="urn:microsoft.com/office/officeart/2018/2/layout/IconCircleList"/>
    <dgm:cxn modelId="{8A253569-CDCC-4AC8-8D4B-C97EFDF2716B}" type="presParOf" srcId="{F860C889-89AB-40C7-991D-EA5F322AABFA}" destId="{7B942BB9-BBBE-4FF5-ADB1-3B2AE30AE024}" srcOrd="0" destOrd="0" presId="urn:microsoft.com/office/officeart/2018/2/layout/IconCircleList"/>
    <dgm:cxn modelId="{126C2B5F-DE9B-4852-91A1-49F756A2F025}" type="presParOf" srcId="{F860C889-89AB-40C7-991D-EA5F322AABFA}" destId="{AD88349E-590D-4045-B50A-B04AF1BDFEFB}" srcOrd="1" destOrd="0" presId="urn:microsoft.com/office/officeart/2018/2/layout/IconCircleList"/>
    <dgm:cxn modelId="{ED25A124-5035-4F72-A346-0EA85661CA37}" type="presParOf" srcId="{F860C889-89AB-40C7-991D-EA5F322AABFA}" destId="{642E5C7E-2B09-4941-BA61-81874A4D16DD}" srcOrd="2" destOrd="0" presId="urn:microsoft.com/office/officeart/2018/2/layout/IconCircleList"/>
    <dgm:cxn modelId="{56C35D66-4F7A-4F4E-9E83-04804104677E}" type="presParOf" srcId="{F860C889-89AB-40C7-991D-EA5F322AABFA}" destId="{90C6AFA8-59C7-4706-B04B-E48D6D5E6734}" srcOrd="3" destOrd="0" presId="urn:microsoft.com/office/officeart/2018/2/layout/IconCircleList"/>
  </dgm:cxnLst>
  <dgm:bg>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46F3A4-34D6-4BFA-91BD-B2ADF7BF2374}" type="doc">
      <dgm:prSet loTypeId="urn:microsoft.com/office/officeart/2005/8/layout/list1" loCatId="list" qsTypeId="urn:microsoft.com/office/officeart/2005/8/quickstyle/simple2" qsCatId="simple" csTypeId="urn:microsoft.com/office/officeart/2005/8/colors/accent0_3" csCatId="mainScheme"/>
      <dgm:spPr/>
      <dgm:t>
        <a:bodyPr/>
        <a:lstStyle/>
        <a:p>
          <a:endParaRPr lang="en-US"/>
        </a:p>
      </dgm:t>
    </dgm:pt>
    <dgm:pt modelId="{3065D984-0AE5-48CE-B5BB-9DF66190A9E1}">
      <dgm:prSet/>
      <dgm:spPr/>
      <dgm:t>
        <a:bodyPr/>
        <a:lstStyle/>
        <a:p>
          <a:r>
            <a:rPr lang="en-IN" b="1" dirty="0"/>
            <a:t>Key Focus Areas</a:t>
          </a:r>
          <a:endParaRPr lang="en-US" dirty="0"/>
        </a:p>
      </dgm:t>
    </dgm:pt>
    <dgm:pt modelId="{68EA3CE7-77F1-4FBE-AB18-C6F3959EB00F}" type="parTrans" cxnId="{1DCDEE86-842D-46C8-BF62-E3CF7487BB07}">
      <dgm:prSet/>
      <dgm:spPr/>
      <dgm:t>
        <a:bodyPr/>
        <a:lstStyle/>
        <a:p>
          <a:endParaRPr lang="en-US"/>
        </a:p>
      </dgm:t>
    </dgm:pt>
    <dgm:pt modelId="{4DA5AE1D-6DCB-4A5A-B546-FE9EAF6CB81E}" type="sibTrans" cxnId="{1DCDEE86-842D-46C8-BF62-E3CF7487BB07}">
      <dgm:prSet/>
      <dgm:spPr/>
      <dgm:t>
        <a:bodyPr/>
        <a:lstStyle/>
        <a:p>
          <a:endParaRPr lang="en-US"/>
        </a:p>
      </dgm:t>
    </dgm:pt>
    <dgm:pt modelId="{767CFBEC-628D-4198-9225-86FF3C9BDE3F}">
      <dgm:prSet/>
      <dgm:spPr/>
      <dgm:t>
        <a:bodyPr/>
        <a:lstStyle/>
        <a:p>
          <a:r>
            <a:rPr lang="en-IN" b="1" dirty="0"/>
            <a:t>Finance &amp; Awareness</a:t>
          </a:r>
          <a:r>
            <a:rPr lang="en-IN" dirty="0"/>
            <a:t> – MMKSY (₹50,000 support), PM-KISAN inclusion, loan access via SHGs/FPOs</a:t>
          </a:r>
          <a:endParaRPr lang="en-US" dirty="0"/>
        </a:p>
      </dgm:t>
    </dgm:pt>
    <dgm:pt modelId="{AD675F7F-0CE2-4DCF-B427-3BEF37431FB7}" type="parTrans" cxnId="{2A7E8198-63B9-4A99-8ED5-61DBF4E27C55}">
      <dgm:prSet/>
      <dgm:spPr/>
      <dgm:t>
        <a:bodyPr/>
        <a:lstStyle/>
        <a:p>
          <a:endParaRPr lang="en-US"/>
        </a:p>
      </dgm:t>
    </dgm:pt>
    <dgm:pt modelId="{1771150F-69E3-4329-A61A-29B43D7C1CCA}" type="sibTrans" cxnId="{2A7E8198-63B9-4A99-8ED5-61DBF4E27C55}">
      <dgm:prSet/>
      <dgm:spPr/>
      <dgm:t>
        <a:bodyPr/>
        <a:lstStyle/>
        <a:p>
          <a:endParaRPr lang="en-US"/>
        </a:p>
      </dgm:t>
    </dgm:pt>
    <dgm:pt modelId="{4593AA08-8EEE-4399-8B6C-5E66D7888281}">
      <dgm:prSet/>
      <dgm:spPr/>
      <dgm:t>
        <a:bodyPr/>
        <a:lstStyle/>
        <a:p>
          <a:r>
            <a:rPr lang="en-IN" b="1" dirty="0"/>
            <a:t>Women-Friendly Tools</a:t>
          </a:r>
          <a:r>
            <a:rPr lang="en-IN" dirty="0"/>
            <a:t> – Tool banks, </a:t>
          </a:r>
          <a:r>
            <a:rPr lang="en-IN" dirty="0" err="1"/>
            <a:t>labor-saving</a:t>
          </a:r>
          <a:r>
            <a:rPr lang="en-IN" dirty="0"/>
            <a:t> devices</a:t>
          </a:r>
          <a:endParaRPr lang="en-US" dirty="0"/>
        </a:p>
      </dgm:t>
    </dgm:pt>
    <dgm:pt modelId="{5A7B5C00-B768-4119-A8F2-90DF6773A14C}" type="parTrans" cxnId="{69416295-6606-46F1-BDB7-AEB11EB30EDF}">
      <dgm:prSet/>
      <dgm:spPr/>
      <dgm:t>
        <a:bodyPr/>
        <a:lstStyle/>
        <a:p>
          <a:endParaRPr lang="en-US"/>
        </a:p>
      </dgm:t>
    </dgm:pt>
    <dgm:pt modelId="{7A6094A3-865F-42C7-9B14-1161B5B305C4}" type="sibTrans" cxnId="{69416295-6606-46F1-BDB7-AEB11EB30EDF}">
      <dgm:prSet/>
      <dgm:spPr/>
      <dgm:t>
        <a:bodyPr/>
        <a:lstStyle/>
        <a:p>
          <a:endParaRPr lang="en-US"/>
        </a:p>
      </dgm:t>
    </dgm:pt>
    <dgm:pt modelId="{62C37AF6-87D5-4FCE-8EA2-5245C9F196A6}">
      <dgm:prSet/>
      <dgm:spPr/>
      <dgm:t>
        <a:bodyPr/>
        <a:lstStyle/>
        <a:p>
          <a:r>
            <a:rPr lang="en-IN" b="1" dirty="0"/>
            <a:t>Market &amp; Climate Linkages</a:t>
          </a:r>
          <a:r>
            <a:rPr lang="en-IN" dirty="0"/>
            <a:t> – e-platforms, local language advisories</a:t>
          </a:r>
          <a:endParaRPr lang="en-US" dirty="0"/>
        </a:p>
      </dgm:t>
    </dgm:pt>
    <dgm:pt modelId="{2D05C0CB-4AAD-4CC0-9BC2-F8D104919F3F}" type="parTrans" cxnId="{DBEDCB9A-7A90-4829-B2A4-437200385F85}">
      <dgm:prSet/>
      <dgm:spPr/>
      <dgm:t>
        <a:bodyPr/>
        <a:lstStyle/>
        <a:p>
          <a:endParaRPr lang="en-US"/>
        </a:p>
      </dgm:t>
    </dgm:pt>
    <dgm:pt modelId="{93B54BA9-196F-4A80-B7F8-253ED31C09CC}" type="sibTrans" cxnId="{DBEDCB9A-7A90-4829-B2A4-437200385F85}">
      <dgm:prSet/>
      <dgm:spPr/>
      <dgm:t>
        <a:bodyPr/>
        <a:lstStyle/>
        <a:p>
          <a:endParaRPr lang="en-US"/>
        </a:p>
      </dgm:t>
    </dgm:pt>
    <dgm:pt modelId="{FC2F5DCA-0B56-471C-A17D-D671B5FB0303}">
      <dgm:prSet/>
      <dgm:spPr/>
      <dgm:t>
        <a:bodyPr/>
        <a:lstStyle/>
        <a:p>
          <a:r>
            <a:rPr lang="en-IN" b="1" dirty="0"/>
            <a:t>Animal Husbandry Tech</a:t>
          </a:r>
          <a:r>
            <a:rPr lang="en-IN" dirty="0"/>
            <a:t> – AI/IoT, women-run dairy cooperatives</a:t>
          </a:r>
          <a:endParaRPr lang="en-US" dirty="0"/>
        </a:p>
      </dgm:t>
    </dgm:pt>
    <dgm:pt modelId="{BA7D1010-FDBD-475A-8165-131679728B55}" type="parTrans" cxnId="{C122A634-8806-42F2-A85E-4538611C64AF}">
      <dgm:prSet/>
      <dgm:spPr/>
      <dgm:t>
        <a:bodyPr/>
        <a:lstStyle/>
        <a:p>
          <a:endParaRPr lang="en-US"/>
        </a:p>
      </dgm:t>
    </dgm:pt>
    <dgm:pt modelId="{066B93A0-E668-4059-8CE7-E51D97B1118D}" type="sibTrans" cxnId="{C122A634-8806-42F2-A85E-4538611C64AF}">
      <dgm:prSet/>
      <dgm:spPr/>
      <dgm:t>
        <a:bodyPr/>
        <a:lstStyle/>
        <a:p>
          <a:endParaRPr lang="en-US"/>
        </a:p>
      </dgm:t>
    </dgm:pt>
    <dgm:pt modelId="{890C5EEE-691D-49DD-958B-CC6DB5C27385}">
      <dgm:prSet/>
      <dgm:spPr/>
      <dgm:t>
        <a:bodyPr/>
        <a:lstStyle/>
        <a:p>
          <a:r>
            <a:rPr lang="en-IN" b="1" dirty="0"/>
            <a:t>Climate Services</a:t>
          </a:r>
          <a:r>
            <a:rPr lang="en-IN" dirty="0"/>
            <a:t> – SMS/WhatsApp updates, </a:t>
          </a:r>
          <a:r>
            <a:rPr lang="en-IN" dirty="0" err="1"/>
            <a:t>Agro</a:t>
          </a:r>
          <a:r>
            <a:rPr lang="en-IN" dirty="0"/>
            <a:t> Advisory Champions</a:t>
          </a:r>
          <a:endParaRPr lang="en-US" dirty="0"/>
        </a:p>
      </dgm:t>
    </dgm:pt>
    <dgm:pt modelId="{64CFA4B0-9CFE-4177-83A2-7B4769ACC969}" type="parTrans" cxnId="{D49A66A4-0A05-4110-9DB9-FDBC0E7DE82D}">
      <dgm:prSet/>
      <dgm:spPr/>
      <dgm:t>
        <a:bodyPr/>
        <a:lstStyle/>
        <a:p>
          <a:endParaRPr lang="en-US"/>
        </a:p>
      </dgm:t>
    </dgm:pt>
    <dgm:pt modelId="{EFFCCEBD-A9AC-4DE5-A5B4-EE488A0A68F6}" type="sibTrans" cxnId="{D49A66A4-0A05-4110-9DB9-FDBC0E7DE82D}">
      <dgm:prSet/>
      <dgm:spPr/>
      <dgm:t>
        <a:bodyPr/>
        <a:lstStyle/>
        <a:p>
          <a:endParaRPr lang="en-US"/>
        </a:p>
      </dgm:t>
    </dgm:pt>
    <dgm:pt modelId="{D3DC8547-E373-418D-832B-EDFE4C5E9D66}">
      <dgm:prSet/>
      <dgm:spPr/>
      <dgm:t>
        <a:bodyPr/>
        <a:lstStyle/>
        <a:p>
          <a:r>
            <a:rPr lang="en-IN" b="1"/>
            <a:t>Home-Based Industries</a:t>
          </a:r>
          <a:r>
            <a:rPr lang="en-IN"/>
            <a:t> – PMFME, SHGs for papad/pickles, branding &amp; packaging</a:t>
          </a:r>
          <a:endParaRPr lang="en-US"/>
        </a:p>
      </dgm:t>
    </dgm:pt>
    <dgm:pt modelId="{39C5683D-6DBB-401C-A208-64F038FEDFCC}" type="parTrans" cxnId="{13A6E500-F9E3-4BB2-A202-B3BDB76F5B5C}">
      <dgm:prSet/>
      <dgm:spPr/>
      <dgm:t>
        <a:bodyPr/>
        <a:lstStyle/>
        <a:p>
          <a:endParaRPr lang="en-US"/>
        </a:p>
      </dgm:t>
    </dgm:pt>
    <dgm:pt modelId="{0CE2CCED-CA55-4303-BE4E-4D37AAA96624}" type="sibTrans" cxnId="{13A6E500-F9E3-4BB2-A202-B3BDB76F5B5C}">
      <dgm:prSet/>
      <dgm:spPr/>
      <dgm:t>
        <a:bodyPr/>
        <a:lstStyle/>
        <a:p>
          <a:endParaRPr lang="en-US"/>
        </a:p>
      </dgm:t>
    </dgm:pt>
    <dgm:pt modelId="{846F26E4-A901-4D2C-954E-7E5E6C418D61}">
      <dgm:prSet/>
      <dgm:spPr/>
      <dgm:t>
        <a:bodyPr/>
        <a:lstStyle/>
        <a:p>
          <a:r>
            <a:rPr lang="en-IN" b="1" dirty="0"/>
            <a:t>Market Logistics</a:t>
          </a:r>
          <a:r>
            <a:rPr lang="en-IN" dirty="0"/>
            <a:t> – e-NAM, cold storage, transport pooling</a:t>
          </a:r>
          <a:endParaRPr lang="en-US" dirty="0"/>
        </a:p>
      </dgm:t>
    </dgm:pt>
    <dgm:pt modelId="{E09A3A93-8695-450F-8E66-8F1B398791EC}" type="parTrans" cxnId="{AA870539-2C5B-4D70-B129-8CDD222DEC3B}">
      <dgm:prSet/>
      <dgm:spPr/>
      <dgm:t>
        <a:bodyPr/>
        <a:lstStyle/>
        <a:p>
          <a:endParaRPr lang="en-US"/>
        </a:p>
      </dgm:t>
    </dgm:pt>
    <dgm:pt modelId="{76710EDA-7B24-4103-A62F-EF183B62EFB0}" type="sibTrans" cxnId="{AA870539-2C5B-4D70-B129-8CDD222DEC3B}">
      <dgm:prSet/>
      <dgm:spPr/>
      <dgm:t>
        <a:bodyPr/>
        <a:lstStyle/>
        <a:p>
          <a:endParaRPr lang="en-US"/>
        </a:p>
      </dgm:t>
    </dgm:pt>
    <dgm:pt modelId="{426DBEA0-3488-4E9B-8F96-0DB582EFE624}">
      <dgm:prSet/>
      <dgm:spPr/>
      <dgm:t>
        <a:bodyPr/>
        <a:lstStyle/>
        <a:p>
          <a:r>
            <a:rPr lang="en-IN" b="1"/>
            <a:t>Time-Saving Household Tools</a:t>
          </a:r>
          <a:r>
            <a:rPr lang="en-IN"/>
            <a:t> – stoves, solar panels, water purifiers</a:t>
          </a:r>
          <a:endParaRPr lang="en-US"/>
        </a:p>
      </dgm:t>
    </dgm:pt>
    <dgm:pt modelId="{EDD102E0-6C7B-40D0-8974-40A8F8F2F522}" type="parTrans" cxnId="{CF78591F-641A-4C56-9D99-444952BE2438}">
      <dgm:prSet/>
      <dgm:spPr/>
      <dgm:t>
        <a:bodyPr/>
        <a:lstStyle/>
        <a:p>
          <a:endParaRPr lang="en-US"/>
        </a:p>
      </dgm:t>
    </dgm:pt>
    <dgm:pt modelId="{DA5F97A2-7AF0-491E-AFB2-5C0596E34FDA}" type="sibTrans" cxnId="{CF78591F-641A-4C56-9D99-444952BE2438}">
      <dgm:prSet/>
      <dgm:spPr/>
      <dgm:t>
        <a:bodyPr/>
        <a:lstStyle/>
        <a:p>
          <a:endParaRPr lang="en-US"/>
        </a:p>
      </dgm:t>
    </dgm:pt>
    <dgm:pt modelId="{5D911AA4-FA5E-4E7C-B559-541CCD074461}">
      <dgm:prSet/>
      <dgm:spPr/>
      <dgm:t>
        <a:bodyPr/>
        <a:lstStyle/>
        <a:p>
          <a:r>
            <a:rPr lang="en-IN" b="1"/>
            <a:t>Inclusive Policy (Nari Gaurav Policy 2024)</a:t>
          </a:r>
          <a:endParaRPr lang="en-US"/>
        </a:p>
      </dgm:t>
    </dgm:pt>
    <dgm:pt modelId="{C3153126-D031-4125-B550-91A26B7021E9}" type="parTrans" cxnId="{232539E5-EA3D-42D4-BA72-A69287224BEE}">
      <dgm:prSet/>
      <dgm:spPr/>
      <dgm:t>
        <a:bodyPr/>
        <a:lstStyle/>
        <a:p>
          <a:endParaRPr lang="en-US"/>
        </a:p>
      </dgm:t>
    </dgm:pt>
    <dgm:pt modelId="{69D5E023-CEB2-4DFD-A4C2-B5ADE566CD4A}" type="sibTrans" cxnId="{232539E5-EA3D-42D4-BA72-A69287224BEE}">
      <dgm:prSet/>
      <dgm:spPr/>
      <dgm:t>
        <a:bodyPr/>
        <a:lstStyle/>
        <a:p>
          <a:endParaRPr lang="en-US"/>
        </a:p>
      </dgm:t>
    </dgm:pt>
    <dgm:pt modelId="{6840F348-EF0D-4331-A84C-BAD8A291578C}">
      <dgm:prSet/>
      <dgm:spPr/>
      <dgm:t>
        <a:bodyPr/>
        <a:lstStyle/>
        <a:p>
          <a:r>
            <a:rPr lang="en-IN" dirty="0"/>
            <a:t>Flexibility in land ownership</a:t>
          </a:r>
          <a:endParaRPr lang="en-US" dirty="0"/>
        </a:p>
      </dgm:t>
    </dgm:pt>
    <dgm:pt modelId="{91A1EEC8-CEF5-4122-B428-98F10AFEEBF1}" type="parTrans" cxnId="{715AE56A-7522-446E-A579-73D7F3D18EF5}">
      <dgm:prSet/>
      <dgm:spPr/>
      <dgm:t>
        <a:bodyPr/>
        <a:lstStyle/>
        <a:p>
          <a:endParaRPr lang="en-US"/>
        </a:p>
      </dgm:t>
    </dgm:pt>
    <dgm:pt modelId="{0ED01CA8-0C60-4E26-A5FC-F84CB52FEA47}" type="sibTrans" cxnId="{715AE56A-7522-446E-A579-73D7F3D18EF5}">
      <dgm:prSet/>
      <dgm:spPr/>
      <dgm:t>
        <a:bodyPr/>
        <a:lstStyle/>
        <a:p>
          <a:endParaRPr lang="en-US"/>
        </a:p>
      </dgm:t>
    </dgm:pt>
    <dgm:pt modelId="{9E4ECFF5-A8F3-4AF5-B0A2-60859F8EBA05}">
      <dgm:prSet/>
      <dgm:spPr/>
      <dgm:t>
        <a:bodyPr/>
        <a:lstStyle/>
        <a:p>
          <a:r>
            <a:rPr lang="en-IN"/>
            <a:t>Digital inclusion</a:t>
          </a:r>
          <a:endParaRPr lang="en-US"/>
        </a:p>
      </dgm:t>
    </dgm:pt>
    <dgm:pt modelId="{80B55472-4794-40E9-91EB-9B37A42763AF}" type="parTrans" cxnId="{49CB7C64-B4E8-4BDD-B18E-1068B46F99EA}">
      <dgm:prSet/>
      <dgm:spPr/>
      <dgm:t>
        <a:bodyPr/>
        <a:lstStyle/>
        <a:p>
          <a:endParaRPr lang="en-US"/>
        </a:p>
      </dgm:t>
    </dgm:pt>
    <dgm:pt modelId="{3D4EA7F0-0152-455A-9322-00A26D9756C7}" type="sibTrans" cxnId="{49CB7C64-B4E8-4BDD-B18E-1068B46F99EA}">
      <dgm:prSet/>
      <dgm:spPr/>
      <dgm:t>
        <a:bodyPr/>
        <a:lstStyle/>
        <a:p>
          <a:endParaRPr lang="en-US"/>
        </a:p>
      </dgm:t>
    </dgm:pt>
    <dgm:pt modelId="{A4CBFE3B-F513-4F9D-8581-AA3140663A82}">
      <dgm:prSet/>
      <dgm:spPr/>
      <dgm:t>
        <a:bodyPr/>
        <a:lstStyle/>
        <a:p>
          <a:r>
            <a:rPr lang="en-IN"/>
            <a:t>Integrated schemes</a:t>
          </a:r>
          <a:endParaRPr lang="en-US"/>
        </a:p>
      </dgm:t>
    </dgm:pt>
    <dgm:pt modelId="{01036526-A238-4397-9CFE-1F450812FBD2}" type="parTrans" cxnId="{AD8525C9-554E-44CD-A47D-7903136E1ADF}">
      <dgm:prSet/>
      <dgm:spPr/>
      <dgm:t>
        <a:bodyPr/>
        <a:lstStyle/>
        <a:p>
          <a:endParaRPr lang="en-US"/>
        </a:p>
      </dgm:t>
    </dgm:pt>
    <dgm:pt modelId="{62EB790D-E23A-4BA6-94DC-4A62EF3E5959}" type="sibTrans" cxnId="{AD8525C9-554E-44CD-A47D-7903136E1ADF}">
      <dgm:prSet/>
      <dgm:spPr/>
      <dgm:t>
        <a:bodyPr/>
        <a:lstStyle/>
        <a:p>
          <a:endParaRPr lang="en-US"/>
        </a:p>
      </dgm:t>
    </dgm:pt>
    <dgm:pt modelId="{F916D86C-F5DA-4CE7-965E-3C61FE0BF4F9}">
      <dgm:prSet/>
      <dgm:spPr/>
      <dgm:t>
        <a:bodyPr/>
        <a:lstStyle/>
        <a:p>
          <a:r>
            <a:rPr lang="en-IN" b="1" dirty="0"/>
            <a:t>Key Stakeholders</a:t>
          </a:r>
          <a:br>
            <a:rPr lang="en-IN" dirty="0"/>
          </a:br>
          <a:r>
            <a:rPr lang="en-IN" dirty="0"/>
            <a:t>State &amp; Central Govts., Panchayats, SHGs, FPOs, NGOs, Tech Companies</a:t>
          </a:r>
          <a:endParaRPr lang="en-US" dirty="0"/>
        </a:p>
      </dgm:t>
    </dgm:pt>
    <dgm:pt modelId="{543E62DE-9D20-4203-9258-6B4E6788F5E3}" type="parTrans" cxnId="{402E3B79-43A7-4C49-999F-D97E8A48F954}">
      <dgm:prSet/>
      <dgm:spPr/>
      <dgm:t>
        <a:bodyPr/>
        <a:lstStyle/>
        <a:p>
          <a:endParaRPr lang="en-US"/>
        </a:p>
      </dgm:t>
    </dgm:pt>
    <dgm:pt modelId="{2024B723-C987-4CFD-8412-4793D5513139}" type="sibTrans" cxnId="{402E3B79-43A7-4C49-999F-D97E8A48F954}">
      <dgm:prSet/>
      <dgm:spPr/>
      <dgm:t>
        <a:bodyPr/>
        <a:lstStyle/>
        <a:p>
          <a:endParaRPr lang="en-US"/>
        </a:p>
      </dgm:t>
    </dgm:pt>
    <dgm:pt modelId="{DC5C7F4A-F293-41E6-8E63-90F12D5EC4CD}" type="pres">
      <dgm:prSet presAssocID="{5C46F3A4-34D6-4BFA-91BD-B2ADF7BF2374}" presName="linear" presStyleCnt="0">
        <dgm:presLayoutVars>
          <dgm:dir/>
          <dgm:animLvl val="lvl"/>
          <dgm:resizeHandles val="exact"/>
        </dgm:presLayoutVars>
      </dgm:prSet>
      <dgm:spPr/>
    </dgm:pt>
    <dgm:pt modelId="{C771CE28-3188-46CA-8F32-99AA6390B43A}" type="pres">
      <dgm:prSet presAssocID="{3065D984-0AE5-48CE-B5BB-9DF66190A9E1}" presName="parentLin" presStyleCnt="0"/>
      <dgm:spPr/>
    </dgm:pt>
    <dgm:pt modelId="{CB49A2D1-A09C-44CC-BD2F-0D6CB255FD22}" type="pres">
      <dgm:prSet presAssocID="{3065D984-0AE5-48CE-B5BB-9DF66190A9E1}" presName="parentLeftMargin" presStyleLbl="node1" presStyleIdx="0" presStyleCnt="3"/>
      <dgm:spPr/>
    </dgm:pt>
    <dgm:pt modelId="{D272E643-62C2-4F03-A8E0-9277ADE7CDDC}" type="pres">
      <dgm:prSet presAssocID="{3065D984-0AE5-48CE-B5BB-9DF66190A9E1}" presName="parentText" presStyleLbl="node1" presStyleIdx="0" presStyleCnt="3">
        <dgm:presLayoutVars>
          <dgm:chMax val="0"/>
          <dgm:bulletEnabled val="1"/>
        </dgm:presLayoutVars>
      </dgm:prSet>
      <dgm:spPr/>
    </dgm:pt>
    <dgm:pt modelId="{BDB1644B-0754-4C4B-A8F7-C6DF13366627}" type="pres">
      <dgm:prSet presAssocID="{3065D984-0AE5-48CE-B5BB-9DF66190A9E1}" presName="negativeSpace" presStyleCnt="0"/>
      <dgm:spPr/>
    </dgm:pt>
    <dgm:pt modelId="{E1C8B4F1-BC33-4035-9409-98B92CD24E16}" type="pres">
      <dgm:prSet presAssocID="{3065D984-0AE5-48CE-B5BB-9DF66190A9E1}" presName="childText" presStyleLbl="conFgAcc1" presStyleIdx="0" presStyleCnt="3">
        <dgm:presLayoutVars>
          <dgm:bulletEnabled val="1"/>
        </dgm:presLayoutVars>
      </dgm:prSet>
      <dgm:spPr/>
    </dgm:pt>
    <dgm:pt modelId="{340FBCFC-B52C-42F7-8295-D78D7837D457}" type="pres">
      <dgm:prSet presAssocID="{4DA5AE1D-6DCB-4A5A-B546-FE9EAF6CB81E}" presName="spaceBetweenRectangles" presStyleCnt="0"/>
      <dgm:spPr/>
    </dgm:pt>
    <dgm:pt modelId="{CF1D3C35-A007-414C-B6D8-08F9349FAF31}" type="pres">
      <dgm:prSet presAssocID="{5D911AA4-FA5E-4E7C-B559-541CCD074461}" presName="parentLin" presStyleCnt="0"/>
      <dgm:spPr/>
    </dgm:pt>
    <dgm:pt modelId="{C12640BA-E40E-4972-B005-D8E8E9B8732D}" type="pres">
      <dgm:prSet presAssocID="{5D911AA4-FA5E-4E7C-B559-541CCD074461}" presName="parentLeftMargin" presStyleLbl="node1" presStyleIdx="0" presStyleCnt="3"/>
      <dgm:spPr/>
    </dgm:pt>
    <dgm:pt modelId="{7D8055C1-A809-4EA9-A123-0C3E00E731A8}" type="pres">
      <dgm:prSet presAssocID="{5D911AA4-FA5E-4E7C-B559-541CCD074461}" presName="parentText" presStyleLbl="node1" presStyleIdx="1" presStyleCnt="3">
        <dgm:presLayoutVars>
          <dgm:chMax val="0"/>
          <dgm:bulletEnabled val="1"/>
        </dgm:presLayoutVars>
      </dgm:prSet>
      <dgm:spPr/>
    </dgm:pt>
    <dgm:pt modelId="{5ABD2E23-900F-488A-8928-27553423BB40}" type="pres">
      <dgm:prSet presAssocID="{5D911AA4-FA5E-4E7C-B559-541CCD074461}" presName="negativeSpace" presStyleCnt="0"/>
      <dgm:spPr/>
    </dgm:pt>
    <dgm:pt modelId="{60773945-4323-4EFA-A186-004D9FA8C078}" type="pres">
      <dgm:prSet presAssocID="{5D911AA4-FA5E-4E7C-B559-541CCD074461}" presName="childText" presStyleLbl="conFgAcc1" presStyleIdx="1" presStyleCnt="3">
        <dgm:presLayoutVars>
          <dgm:bulletEnabled val="1"/>
        </dgm:presLayoutVars>
      </dgm:prSet>
      <dgm:spPr/>
    </dgm:pt>
    <dgm:pt modelId="{478ECDAF-3971-4FD8-A67C-134EABCCE9A8}" type="pres">
      <dgm:prSet presAssocID="{69D5E023-CEB2-4DFD-A4C2-B5ADE566CD4A}" presName="spaceBetweenRectangles" presStyleCnt="0"/>
      <dgm:spPr/>
    </dgm:pt>
    <dgm:pt modelId="{309B02DA-7C4E-4121-9415-D7F93FF954F8}" type="pres">
      <dgm:prSet presAssocID="{F916D86C-F5DA-4CE7-965E-3C61FE0BF4F9}" presName="parentLin" presStyleCnt="0"/>
      <dgm:spPr/>
    </dgm:pt>
    <dgm:pt modelId="{DBC16F5B-01C7-4234-9035-FA58B294455E}" type="pres">
      <dgm:prSet presAssocID="{F916D86C-F5DA-4CE7-965E-3C61FE0BF4F9}" presName="parentLeftMargin" presStyleLbl="node1" presStyleIdx="1" presStyleCnt="3"/>
      <dgm:spPr/>
    </dgm:pt>
    <dgm:pt modelId="{9DE5C29E-2334-414D-B64D-27C56FEA5613}" type="pres">
      <dgm:prSet presAssocID="{F916D86C-F5DA-4CE7-965E-3C61FE0BF4F9}" presName="parentText" presStyleLbl="node1" presStyleIdx="2" presStyleCnt="3">
        <dgm:presLayoutVars>
          <dgm:chMax val="0"/>
          <dgm:bulletEnabled val="1"/>
        </dgm:presLayoutVars>
      </dgm:prSet>
      <dgm:spPr/>
    </dgm:pt>
    <dgm:pt modelId="{C4349310-1651-4C36-87E0-A5404DF174DA}" type="pres">
      <dgm:prSet presAssocID="{F916D86C-F5DA-4CE7-965E-3C61FE0BF4F9}" presName="negativeSpace" presStyleCnt="0"/>
      <dgm:spPr/>
    </dgm:pt>
    <dgm:pt modelId="{8E0A98BD-B95C-4A7C-AA92-40424F819CA3}" type="pres">
      <dgm:prSet presAssocID="{F916D86C-F5DA-4CE7-965E-3C61FE0BF4F9}" presName="childText" presStyleLbl="conFgAcc1" presStyleIdx="2" presStyleCnt="3">
        <dgm:presLayoutVars>
          <dgm:bulletEnabled val="1"/>
        </dgm:presLayoutVars>
      </dgm:prSet>
      <dgm:spPr/>
    </dgm:pt>
  </dgm:ptLst>
  <dgm:cxnLst>
    <dgm:cxn modelId="{13A6E500-F9E3-4BB2-A202-B3BDB76F5B5C}" srcId="{3065D984-0AE5-48CE-B5BB-9DF66190A9E1}" destId="{D3DC8547-E373-418D-832B-EDFE4C5E9D66}" srcOrd="5" destOrd="0" parTransId="{39C5683D-6DBB-401C-A208-64F038FEDFCC}" sibTransId="{0CE2CCED-CA55-4303-BE4E-4D37AAA96624}"/>
    <dgm:cxn modelId="{460C0C05-0AAA-46A4-9EC7-29DCF33E4D24}" type="presOf" srcId="{D3DC8547-E373-418D-832B-EDFE4C5E9D66}" destId="{E1C8B4F1-BC33-4035-9409-98B92CD24E16}" srcOrd="0" destOrd="5" presId="urn:microsoft.com/office/officeart/2005/8/layout/list1"/>
    <dgm:cxn modelId="{CF78591F-641A-4C56-9D99-444952BE2438}" srcId="{3065D984-0AE5-48CE-B5BB-9DF66190A9E1}" destId="{426DBEA0-3488-4E9B-8F96-0DB582EFE624}" srcOrd="7" destOrd="0" parTransId="{EDD102E0-6C7B-40D0-8974-40A8F8F2F522}" sibTransId="{DA5F97A2-7AF0-491E-AFB2-5C0596E34FDA}"/>
    <dgm:cxn modelId="{5B31F420-375D-4264-8A0A-0FCC47EF4B7C}" type="presOf" srcId="{FC2F5DCA-0B56-471C-A17D-D671B5FB0303}" destId="{E1C8B4F1-BC33-4035-9409-98B92CD24E16}" srcOrd="0" destOrd="3" presId="urn:microsoft.com/office/officeart/2005/8/layout/list1"/>
    <dgm:cxn modelId="{C122A634-8806-42F2-A85E-4538611C64AF}" srcId="{3065D984-0AE5-48CE-B5BB-9DF66190A9E1}" destId="{FC2F5DCA-0B56-471C-A17D-D671B5FB0303}" srcOrd="3" destOrd="0" parTransId="{BA7D1010-FDBD-475A-8165-131679728B55}" sibTransId="{066B93A0-E668-4059-8CE7-E51D97B1118D}"/>
    <dgm:cxn modelId="{FC71B636-35E7-4E0D-BC02-F89DD811BDD8}" type="presOf" srcId="{846F26E4-A901-4D2C-954E-7E5E6C418D61}" destId="{E1C8B4F1-BC33-4035-9409-98B92CD24E16}" srcOrd="0" destOrd="6" presId="urn:microsoft.com/office/officeart/2005/8/layout/list1"/>
    <dgm:cxn modelId="{AA870539-2C5B-4D70-B129-8CDD222DEC3B}" srcId="{3065D984-0AE5-48CE-B5BB-9DF66190A9E1}" destId="{846F26E4-A901-4D2C-954E-7E5E6C418D61}" srcOrd="6" destOrd="0" parTransId="{E09A3A93-8695-450F-8E66-8F1B398791EC}" sibTransId="{76710EDA-7B24-4103-A62F-EF183B62EFB0}"/>
    <dgm:cxn modelId="{37644660-2E6E-4E3B-B211-8CD9FF6B2905}" type="presOf" srcId="{5D911AA4-FA5E-4E7C-B559-541CCD074461}" destId="{C12640BA-E40E-4972-B005-D8E8E9B8732D}" srcOrd="0" destOrd="0" presId="urn:microsoft.com/office/officeart/2005/8/layout/list1"/>
    <dgm:cxn modelId="{9A840761-67DD-4C19-828C-E2C63D743D75}" type="presOf" srcId="{F916D86C-F5DA-4CE7-965E-3C61FE0BF4F9}" destId="{9DE5C29E-2334-414D-B64D-27C56FEA5613}" srcOrd="1" destOrd="0" presId="urn:microsoft.com/office/officeart/2005/8/layout/list1"/>
    <dgm:cxn modelId="{49CB7C64-B4E8-4BDD-B18E-1068B46F99EA}" srcId="{5D911AA4-FA5E-4E7C-B559-541CCD074461}" destId="{9E4ECFF5-A8F3-4AF5-B0A2-60859F8EBA05}" srcOrd="1" destOrd="0" parTransId="{80B55472-4794-40E9-91EB-9B37A42763AF}" sibTransId="{3D4EA7F0-0152-455A-9322-00A26D9756C7}"/>
    <dgm:cxn modelId="{715AE56A-7522-446E-A579-73D7F3D18EF5}" srcId="{5D911AA4-FA5E-4E7C-B559-541CCD074461}" destId="{6840F348-EF0D-4331-A84C-BAD8A291578C}" srcOrd="0" destOrd="0" parTransId="{91A1EEC8-CEF5-4122-B428-98F10AFEEBF1}" sibTransId="{0ED01CA8-0C60-4E26-A5FC-F84CB52FEA47}"/>
    <dgm:cxn modelId="{F9538956-02E4-4433-8DA9-6F16DAF52E7A}" type="presOf" srcId="{3065D984-0AE5-48CE-B5BB-9DF66190A9E1}" destId="{CB49A2D1-A09C-44CC-BD2F-0D6CB255FD22}" srcOrd="0" destOrd="0" presId="urn:microsoft.com/office/officeart/2005/8/layout/list1"/>
    <dgm:cxn modelId="{BFAB7F58-B38B-4EDA-9EFC-01C711E28A62}" type="presOf" srcId="{5C46F3A4-34D6-4BFA-91BD-B2ADF7BF2374}" destId="{DC5C7F4A-F293-41E6-8E63-90F12D5EC4CD}" srcOrd="0" destOrd="0" presId="urn:microsoft.com/office/officeart/2005/8/layout/list1"/>
    <dgm:cxn modelId="{402E3B79-43A7-4C49-999F-D97E8A48F954}" srcId="{5C46F3A4-34D6-4BFA-91BD-B2ADF7BF2374}" destId="{F916D86C-F5DA-4CE7-965E-3C61FE0BF4F9}" srcOrd="2" destOrd="0" parTransId="{543E62DE-9D20-4203-9258-6B4E6788F5E3}" sibTransId="{2024B723-C987-4CFD-8412-4793D5513139}"/>
    <dgm:cxn modelId="{FA5B847A-FDDF-48A7-A1D0-B97E842EDDFE}" type="presOf" srcId="{767CFBEC-628D-4198-9225-86FF3C9BDE3F}" destId="{E1C8B4F1-BC33-4035-9409-98B92CD24E16}" srcOrd="0" destOrd="0" presId="urn:microsoft.com/office/officeart/2005/8/layout/list1"/>
    <dgm:cxn modelId="{1549307E-0912-40BC-99E9-242FE3983EA6}" type="presOf" srcId="{3065D984-0AE5-48CE-B5BB-9DF66190A9E1}" destId="{D272E643-62C2-4F03-A8E0-9277ADE7CDDC}" srcOrd="1" destOrd="0" presId="urn:microsoft.com/office/officeart/2005/8/layout/list1"/>
    <dgm:cxn modelId="{B6D5F27E-1DB7-4D76-96ED-34C1E3BEB4EF}" type="presOf" srcId="{890C5EEE-691D-49DD-958B-CC6DB5C27385}" destId="{E1C8B4F1-BC33-4035-9409-98B92CD24E16}" srcOrd="0" destOrd="4" presId="urn:microsoft.com/office/officeart/2005/8/layout/list1"/>
    <dgm:cxn modelId="{84472F86-B7B7-42F1-AB94-06E8FB4B57AB}" type="presOf" srcId="{62C37AF6-87D5-4FCE-8EA2-5245C9F196A6}" destId="{E1C8B4F1-BC33-4035-9409-98B92CD24E16}" srcOrd="0" destOrd="2" presId="urn:microsoft.com/office/officeart/2005/8/layout/list1"/>
    <dgm:cxn modelId="{1DCDEE86-842D-46C8-BF62-E3CF7487BB07}" srcId="{5C46F3A4-34D6-4BFA-91BD-B2ADF7BF2374}" destId="{3065D984-0AE5-48CE-B5BB-9DF66190A9E1}" srcOrd="0" destOrd="0" parTransId="{68EA3CE7-77F1-4FBE-AB18-C6F3959EB00F}" sibTransId="{4DA5AE1D-6DCB-4A5A-B546-FE9EAF6CB81E}"/>
    <dgm:cxn modelId="{69416295-6606-46F1-BDB7-AEB11EB30EDF}" srcId="{3065D984-0AE5-48CE-B5BB-9DF66190A9E1}" destId="{4593AA08-8EEE-4399-8B6C-5E66D7888281}" srcOrd="1" destOrd="0" parTransId="{5A7B5C00-B768-4119-A8F2-90DF6773A14C}" sibTransId="{7A6094A3-865F-42C7-9B14-1161B5B305C4}"/>
    <dgm:cxn modelId="{2A7E8198-63B9-4A99-8ED5-61DBF4E27C55}" srcId="{3065D984-0AE5-48CE-B5BB-9DF66190A9E1}" destId="{767CFBEC-628D-4198-9225-86FF3C9BDE3F}" srcOrd="0" destOrd="0" parTransId="{AD675F7F-0CE2-4DCF-B427-3BEF37431FB7}" sibTransId="{1771150F-69E3-4329-A61A-29B43D7C1CCA}"/>
    <dgm:cxn modelId="{DBEDCB9A-7A90-4829-B2A4-437200385F85}" srcId="{3065D984-0AE5-48CE-B5BB-9DF66190A9E1}" destId="{62C37AF6-87D5-4FCE-8EA2-5245C9F196A6}" srcOrd="2" destOrd="0" parTransId="{2D05C0CB-4AAD-4CC0-9BC2-F8D104919F3F}" sibTransId="{93B54BA9-196F-4A80-B7F8-253ED31C09CC}"/>
    <dgm:cxn modelId="{EFEB189D-22CC-4BF3-A6CE-24F7E8F55B23}" type="presOf" srcId="{F916D86C-F5DA-4CE7-965E-3C61FE0BF4F9}" destId="{DBC16F5B-01C7-4234-9035-FA58B294455E}" srcOrd="0" destOrd="0" presId="urn:microsoft.com/office/officeart/2005/8/layout/list1"/>
    <dgm:cxn modelId="{D49A66A4-0A05-4110-9DB9-FDBC0E7DE82D}" srcId="{3065D984-0AE5-48CE-B5BB-9DF66190A9E1}" destId="{890C5EEE-691D-49DD-958B-CC6DB5C27385}" srcOrd="4" destOrd="0" parTransId="{64CFA4B0-9CFE-4177-83A2-7B4769ACC969}" sibTransId="{EFFCCEBD-A9AC-4DE5-A5B4-EE488A0A68F6}"/>
    <dgm:cxn modelId="{002CC4A4-AB8C-4E42-B203-7ADE6299AFA4}" type="presOf" srcId="{426DBEA0-3488-4E9B-8F96-0DB582EFE624}" destId="{E1C8B4F1-BC33-4035-9409-98B92CD24E16}" srcOrd="0" destOrd="7" presId="urn:microsoft.com/office/officeart/2005/8/layout/list1"/>
    <dgm:cxn modelId="{AD8525C9-554E-44CD-A47D-7903136E1ADF}" srcId="{5D911AA4-FA5E-4E7C-B559-541CCD074461}" destId="{A4CBFE3B-F513-4F9D-8581-AA3140663A82}" srcOrd="2" destOrd="0" parTransId="{01036526-A238-4397-9CFE-1F450812FBD2}" sibTransId="{62EB790D-E23A-4BA6-94DC-4A62EF3E5959}"/>
    <dgm:cxn modelId="{C5703ED2-E952-48A8-839A-CBBCE455281A}" type="presOf" srcId="{A4CBFE3B-F513-4F9D-8581-AA3140663A82}" destId="{60773945-4323-4EFA-A186-004D9FA8C078}" srcOrd="0" destOrd="2" presId="urn:microsoft.com/office/officeart/2005/8/layout/list1"/>
    <dgm:cxn modelId="{470CD8DF-B55E-4264-9688-93B628224C16}" type="presOf" srcId="{6840F348-EF0D-4331-A84C-BAD8A291578C}" destId="{60773945-4323-4EFA-A186-004D9FA8C078}" srcOrd="0" destOrd="0" presId="urn:microsoft.com/office/officeart/2005/8/layout/list1"/>
    <dgm:cxn modelId="{232539E5-EA3D-42D4-BA72-A69287224BEE}" srcId="{5C46F3A4-34D6-4BFA-91BD-B2ADF7BF2374}" destId="{5D911AA4-FA5E-4E7C-B559-541CCD074461}" srcOrd="1" destOrd="0" parTransId="{C3153126-D031-4125-B550-91A26B7021E9}" sibTransId="{69D5E023-CEB2-4DFD-A4C2-B5ADE566CD4A}"/>
    <dgm:cxn modelId="{3457DBF1-F431-4B4B-BF6A-59796ADAB9D3}" type="presOf" srcId="{4593AA08-8EEE-4399-8B6C-5E66D7888281}" destId="{E1C8B4F1-BC33-4035-9409-98B92CD24E16}" srcOrd="0" destOrd="1" presId="urn:microsoft.com/office/officeart/2005/8/layout/list1"/>
    <dgm:cxn modelId="{50A0E9F4-1B93-43D4-8F14-89A2FE832F96}" type="presOf" srcId="{5D911AA4-FA5E-4E7C-B559-541CCD074461}" destId="{7D8055C1-A809-4EA9-A123-0C3E00E731A8}" srcOrd="1" destOrd="0" presId="urn:microsoft.com/office/officeart/2005/8/layout/list1"/>
    <dgm:cxn modelId="{9511C3F6-879A-41B5-B4B0-2D269E780C18}" type="presOf" srcId="{9E4ECFF5-A8F3-4AF5-B0A2-60859F8EBA05}" destId="{60773945-4323-4EFA-A186-004D9FA8C078}" srcOrd="0" destOrd="1" presId="urn:microsoft.com/office/officeart/2005/8/layout/list1"/>
    <dgm:cxn modelId="{001935E6-F349-4472-B296-77DF1A15C330}" type="presParOf" srcId="{DC5C7F4A-F293-41E6-8E63-90F12D5EC4CD}" destId="{C771CE28-3188-46CA-8F32-99AA6390B43A}" srcOrd="0" destOrd="0" presId="urn:microsoft.com/office/officeart/2005/8/layout/list1"/>
    <dgm:cxn modelId="{B9984797-72C3-46D1-9A97-72B5E6FCC2D2}" type="presParOf" srcId="{C771CE28-3188-46CA-8F32-99AA6390B43A}" destId="{CB49A2D1-A09C-44CC-BD2F-0D6CB255FD22}" srcOrd="0" destOrd="0" presId="urn:microsoft.com/office/officeart/2005/8/layout/list1"/>
    <dgm:cxn modelId="{677D54A2-AFAB-4042-92BA-8B99A602ABD4}" type="presParOf" srcId="{C771CE28-3188-46CA-8F32-99AA6390B43A}" destId="{D272E643-62C2-4F03-A8E0-9277ADE7CDDC}" srcOrd="1" destOrd="0" presId="urn:microsoft.com/office/officeart/2005/8/layout/list1"/>
    <dgm:cxn modelId="{D580416A-244E-499F-903E-1089542A4965}" type="presParOf" srcId="{DC5C7F4A-F293-41E6-8E63-90F12D5EC4CD}" destId="{BDB1644B-0754-4C4B-A8F7-C6DF13366627}" srcOrd="1" destOrd="0" presId="urn:microsoft.com/office/officeart/2005/8/layout/list1"/>
    <dgm:cxn modelId="{015B7E09-8C94-4FA7-9F9A-2D3C26A8454A}" type="presParOf" srcId="{DC5C7F4A-F293-41E6-8E63-90F12D5EC4CD}" destId="{E1C8B4F1-BC33-4035-9409-98B92CD24E16}" srcOrd="2" destOrd="0" presId="urn:microsoft.com/office/officeart/2005/8/layout/list1"/>
    <dgm:cxn modelId="{D11DA8E0-FADD-4D30-93AE-7F6AC021757A}" type="presParOf" srcId="{DC5C7F4A-F293-41E6-8E63-90F12D5EC4CD}" destId="{340FBCFC-B52C-42F7-8295-D78D7837D457}" srcOrd="3" destOrd="0" presId="urn:microsoft.com/office/officeart/2005/8/layout/list1"/>
    <dgm:cxn modelId="{807964C4-B84B-4558-882D-1460C077EF6D}" type="presParOf" srcId="{DC5C7F4A-F293-41E6-8E63-90F12D5EC4CD}" destId="{CF1D3C35-A007-414C-B6D8-08F9349FAF31}" srcOrd="4" destOrd="0" presId="urn:microsoft.com/office/officeart/2005/8/layout/list1"/>
    <dgm:cxn modelId="{50C7139F-773B-46C6-BE1C-C7DE126C8394}" type="presParOf" srcId="{CF1D3C35-A007-414C-B6D8-08F9349FAF31}" destId="{C12640BA-E40E-4972-B005-D8E8E9B8732D}" srcOrd="0" destOrd="0" presId="urn:microsoft.com/office/officeart/2005/8/layout/list1"/>
    <dgm:cxn modelId="{85B014C1-B930-484E-B9E2-36428BF35D5E}" type="presParOf" srcId="{CF1D3C35-A007-414C-B6D8-08F9349FAF31}" destId="{7D8055C1-A809-4EA9-A123-0C3E00E731A8}" srcOrd="1" destOrd="0" presId="urn:microsoft.com/office/officeart/2005/8/layout/list1"/>
    <dgm:cxn modelId="{475B47B8-98BF-4E51-A6BE-C263FB187A10}" type="presParOf" srcId="{DC5C7F4A-F293-41E6-8E63-90F12D5EC4CD}" destId="{5ABD2E23-900F-488A-8928-27553423BB40}" srcOrd="5" destOrd="0" presId="urn:microsoft.com/office/officeart/2005/8/layout/list1"/>
    <dgm:cxn modelId="{E67A3787-E1A3-4424-BD51-14579A92B3A0}" type="presParOf" srcId="{DC5C7F4A-F293-41E6-8E63-90F12D5EC4CD}" destId="{60773945-4323-4EFA-A186-004D9FA8C078}" srcOrd="6" destOrd="0" presId="urn:microsoft.com/office/officeart/2005/8/layout/list1"/>
    <dgm:cxn modelId="{EAB46EE4-1178-443A-9CE1-57F49C62D3D0}" type="presParOf" srcId="{DC5C7F4A-F293-41E6-8E63-90F12D5EC4CD}" destId="{478ECDAF-3971-4FD8-A67C-134EABCCE9A8}" srcOrd="7" destOrd="0" presId="urn:microsoft.com/office/officeart/2005/8/layout/list1"/>
    <dgm:cxn modelId="{69D153BB-5A9E-4BE6-AD54-99EA9DBE2BB4}" type="presParOf" srcId="{DC5C7F4A-F293-41E6-8E63-90F12D5EC4CD}" destId="{309B02DA-7C4E-4121-9415-D7F93FF954F8}" srcOrd="8" destOrd="0" presId="urn:microsoft.com/office/officeart/2005/8/layout/list1"/>
    <dgm:cxn modelId="{3D5C49F5-9A99-41C4-8FA5-73C59363BEF0}" type="presParOf" srcId="{309B02DA-7C4E-4121-9415-D7F93FF954F8}" destId="{DBC16F5B-01C7-4234-9035-FA58B294455E}" srcOrd="0" destOrd="0" presId="urn:microsoft.com/office/officeart/2005/8/layout/list1"/>
    <dgm:cxn modelId="{DE77788E-1F69-418A-971D-2ADC4C9F1D29}" type="presParOf" srcId="{309B02DA-7C4E-4121-9415-D7F93FF954F8}" destId="{9DE5C29E-2334-414D-B64D-27C56FEA5613}" srcOrd="1" destOrd="0" presId="urn:microsoft.com/office/officeart/2005/8/layout/list1"/>
    <dgm:cxn modelId="{060E6D05-018A-48AD-907B-0A8A06C05695}" type="presParOf" srcId="{DC5C7F4A-F293-41E6-8E63-90F12D5EC4CD}" destId="{C4349310-1651-4C36-87E0-A5404DF174DA}" srcOrd="9" destOrd="0" presId="urn:microsoft.com/office/officeart/2005/8/layout/list1"/>
    <dgm:cxn modelId="{CFE91FEA-C1BB-4BBB-A044-18B32E75AD79}" type="presParOf" srcId="{DC5C7F4A-F293-41E6-8E63-90F12D5EC4CD}" destId="{8E0A98BD-B95C-4A7C-AA92-40424F819CA3}"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6E8CCD-192E-4EB3-BE2D-6AC671F42DC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7C504CE-E6F3-4AE9-A323-0F6536165481}">
      <dgm:prSet/>
      <dgm:spPr/>
      <dgm:t>
        <a:bodyPr/>
        <a:lstStyle/>
        <a:p>
          <a:r>
            <a:rPr lang="en-IN" b="1" dirty="0"/>
            <a:t>3. Support Women farmers for VIKSIT BHARAT.</a:t>
          </a:r>
          <a:endParaRPr lang="en-US" dirty="0"/>
        </a:p>
      </dgm:t>
    </dgm:pt>
    <dgm:pt modelId="{DC23C108-00CB-48DD-B68D-B87605824CE1}" type="parTrans" cxnId="{AA6CD5BA-456B-4506-8A49-1D65FCF5F107}">
      <dgm:prSet/>
      <dgm:spPr/>
      <dgm:t>
        <a:bodyPr/>
        <a:lstStyle/>
        <a:p>
          <a:endParaRPr lang="en-US"/>
        </a:p>
      </dgm:t>
    </dgm:pt>
    <dgm:pt modelId="{11C4E98E-FF75-494D-86D6-4DD0B9918C2D}" type="sibTrans" cxnId="{AA6CD5BA-456B-4506-8A49-1D65FCF5F107}">
      <dgm:prSet/>
      <dgm:spPr/>
      <dgm:t>
        <a:bodyPr/>
        <a:lstStyle/>
        <a:p>
          <a:endParaRPr lang="en-US"/>
        </a:p>
      </dgm:t>
    </dgm:pt>
    <dgm:pt modelId="{E8A5E875-A1B9-494E-B836-BA786044C152}">
      <dgm:prSet/>
      <dgm:spPr/>
      <dgm:t>
        <a:bodyPr/>
        <a:lstStyle/>
        <a:p>
          <a:r>
            <a:rPr lang="en-IN" dirty="0"/>
            <a:t>In VIKSIT BHARAT, Agriculture Sector is a major strength.  India, with world’s second largest arable land and adaptive farmers can supply World Food and Food Security as it already did during arena of COVID.</a:t>
          </a:r>
          <a:endParaRPr lang="en-US" dirty="0"/>
        </a:p>
      </dgm:t>
    </dgm:pt>
    <dgm:pt modelId="{A8F40489-D1B3-4F6C-AB6E-539AA0DCBD54}" type="parTrans" cxnId="{FCD5DB70-D02B-4D64-BD6B-AAAB84E79E13}">
      <dgm:prSet/>
      <dgm:spPr/>
      <dgm:t>
        <a:bodyPr/>
        <a:lstStyle/>
        <a:p>
          <a:endParaRPr lang="en-US"/>
        </a:p>
      </dgm:t>
    </dgm:pt>
    <dgm:pt modelId="{5216EF94-7374-49BE-AAD9-B15A0FE85A85}" type="sibTrans" cxnId="{FCD5DB70-D02B-4D64-BD6B-AAAB84E79E13}">
      <dgm:prSet/>
      <dgm:spPr/>
      <dgm:t>
        <a:bodyPr/>
        <a:lstStyle/>
        <a:p>
          <a:endParaRPr lang="en-US"/>
        </a:p>
      </dgm:t>
    </dgm:pt>
    <dgm:pt modelId="{E46805CB-5B1B-4490-92E1-8B91CCA5238F}">
      <dgm:prSet/>
      <dgm:spPr/>
      <dgm:t>
        <a:bodyPr/>
        <a:lstStyle/>
        <a:p>
          <a:r>
            <a:rPr lang="en-IN" dirty="0"/>
            <a:t>But to make this happen Agricultural Administration and Universities have to make a paradigm shift in their focus.</a:t>
          </a:r>
          <a:endParaRPr lang="en-US" dirty="0"/>
        </a:p>
      </dgm:t>
    </dgm:pt>
    <dgm:pt modelId="{88B0A902-99BA-45FC-A876-3088BF2828B5}" type="parTrans" cxnId="{44804F5A-8733-40C2-9AA5-8E34E387F2BE}">
      <dgm:prSet/>
      <dgm:spPr/>
      <dgm:t>
        <a:bodyPr/>
        <a:lstStyle/>
        <a:p>
          <a:endParaRPr lang="en-US"/>
        </a:p>
      </dgm:t>
    </dgm:pt>
    <dgm:pt modelId="{CC9F7B7B-348B-49CE-8A2D-FD492DE9F02F}" type="sibTrans" cxnId="{44804F5A-8733-40C2-9AA5-8E34E387F2BE}">
      <dgm:prSet/>
      <dgm:spPr/>
      <dgm:t>
        <a:bodyPr/>
        <a:lstStyle/>
        <a:p>
          <a:endParaRPr lang="en-US"/>
        </a:p>
      </dgm:t>
    </dgm:pt>
    <dgm:pt modelId="{A53C806E-E943-4C68-A7E7-51E73B7B0596}">
      <dgm:prSet/>
      <dgm:spPr/>
      <dgm:t>
        <a:bodyPr/>
        <a:lstStyle/>
        <a:p>
          <a:r>
            <a:rPr lang="en-IN" dirty="0"/>
            <a:t>Women already look after livestock and understand its use and more adaptive and willing to pick up new ideas.  But they need to be informed and guided by demonstration an up-skilled for New Technologies and emerging climate change situation and market trends – more particularly:</a:t>
          </a:r>
          <a:endParaRPr lang="en-US" dirty="0"/>
        </a:p>
      </dgm:t>
    </dgm:pt>
    <dgm:pt modelId="{5B2BBC2E-4E19-4495-8367-0A4F729CDE57}" type="parTrans" cxnId="{5E243273-3283-41A2-AEFA-A3848D67248E}">
      <dgm:prSet/>
      <dgm:spPr/>
      <dgm:t>
        <a:bodyPr/>
        <a:lstStyle/>
        <a:p>
          <a:endParaRPr lang="en-US"/>
        </a:p>
      </dgm:t>
    </dgm:pt>
    <dgm:pt modelId="{72FF81C0-885E-4152-B8B3-C7E3E01AD15D}" type="sibTrans" cxnId="{5E243273-3283-41A2-AEFA-A3848D67248E}">
      <dgm:prSet/>
      <dgm:spPr/>
      <dgm:t>
        <a:bodyPr/>
        <a:lstStyle/>
        <a:p>
          <a:endParaRPr lang="en-US"/>
        </a:p>
      </dgm:t>
    </dgm:pt>
    <dgm:pt modelId="{96843701-88F1-4EBC-9CC6-1627B0287A04}">
      <dgm:prSet/>
      <dgm:spPr/>
      <dgm:t>
        <a:bodyPr/>
        <a:lstStyle/>
        <a:p>
          <a:r>
            <a:rPr lang="en-IN"/>
            <a:t>Water Resilient Agriculture</a:t>
          </a:r>
          <a:endParaRPr lang="en-US"/>
        </a:p>
      </dgm:t>
    </dgm:pt>
    <dgm:pt modelId="{D983D1F3-47F6-4E51-99CB-50ABD1DA7458}" type="parTrans" cxnId="{25C08CFF-7D0F-4485-A5C0-1DD9C3938480}">
      <dgm:prSet/>
      <dgm:spPr/>
      <dgm:t>
        <a:bodyPr/>
        <a:lstStyle/>
        <a:p>
          <a:endParaRPr lang="en-US"/>
        </a:p>
      </dgm:t>
    </dgm:pt>
    <dgm:pt modelId="{876C0163-1BCE-4DA5-BA52-38D59E8CC134}" type="sibTrans" cxnId="{25C08CFF-7D0F-4485-A5C0-1DD9C3938480}">
      <dgm:prSet/>
      <dgm:spPr/>
      <dgm:t>
        <a:bodyPr/>
        <a:lstStyle/>
        <a:p>
          <a:endParaRPr lang="en-US"/>
        </a:p>
      </dgm:t>
    </dgm:pt>
    <dgm:pt modelId="{EDB4CF8E-3422-4454-A603-07D79491E711}">
      <dgm:prSet/>
      <dgm:spPr/>
      <dgm:t>
        <a:bodyPr/>
        <a:lstStyle/>
        <a:p>
          <a:r>
            <a:rPr lang="en-IN" dirty="0"/>
            <a:t>Smart use of Water and Solar System.</a:t>
          </a:r>
          <a:endParaRPr lang="en-US" dirty="0"/>
        </a:p>
      </dgm:t>
    </dgm:pt>
    <dgm:pt modelId="{E2616428-FA3A-4CFB-8CE5-06C6BC97AEA7}" type="parTrans" cxnId="{D1A7570C-3102-41AB-B6C8-CFBE78602619}">
      <dgm:prSet/>
      <dgm:spPr/>
      <dgm:t>
        <a:bodyPr/>
        <a:lstStyle/>
        <a:p>
          <a:endParaRPr lang="en-US"/>
        </a:p>
      </dgm:t>
    </dgm:pt>
    <dgm:pt modelId="{499900DF-7D7A-4A15-A52A-4B5C898940D2}" type="sibTrans" cxnId="{D1A7570C-3102-41AB-B6C8-CFBE78602619}">
      <dgm:prSet/>
      <dgm:spPr/>
      <dgm:t>
        <a:bodyPr/>
        <a:lstStyle/>
        <a:p>
          <a:endParaRPr lang="en-US"/>
        </a:p>
      </dgm:t>
    </dgm:pt>
    <dgm:pt modelId="{6AE5D158-C866-428C-ADBF-3FA3AC0124E7}">
      <dgm:prSet/>
      <dgm:spPr/>
      <dgm:t>
        <a:bodyPr/>
        <a:lstStyle/>
        <a:p>
          <a:r>
            <a:rPr lang="en-IN" dirty="0"/>
            <a:t>Digital use – For application for Subsidy &amp; Loan and Market &amp; Procuring inputs.</a:t>
          </a:r>
          <a:endParaRPr lang="en-US" dirty="0"/>
        </a:p>
      </dgm:t>
    </dgm:pt>
    <dgm:pt modelId="{8D8B777C-4159-4A00-A05F-C019C8E6CFB2}" type="parTrans" cxnId="{EF239D5F-79FA-4DD0-8988-72F46F467ED2}">
      <dgm:prSet/>
      <dgm:spPr/>
      <dgm:t>
        <a:bodyPr/>
        <a:lstStyle/>
        <a:p>
          <a:endParaRPr lang="en-US"/>
        </a:p>
      </dgm:t>
    </dgm:pt>
    <dgm:pt modelId="{3AB1027D-F1C6-4921-B61B-987393A6147E}" type="sibTrans" cxnId="{EF239D5F-79FA-4DD0-8988-72F46F467ED2}">
      <dgm:prSet/>
      <dgm:spPr/>
      <dgm:t>
        <a:bodyPr/>
        <a:lstStyle/>
        <a:p>
          <a:endParaRPr lang="en-US"/>
        </a:p>
      </dgm:t>
    </dgm:pt>
    <dgm:pt modelId="{5C3F2294-8FF4-4F69-A5CE-BAE9FEA38C84}">
      <dgm:prSet/>
      <dgm:spPr/>
      <dgm:t>
        <a:bodyPr/>
        <a:lstStyle/>
        <a:p>
          <a:r>
            <a:rPr lang="en-IN" dirty="0"/>
            <a:t>Soil &amp; Water analysis-based Crop Selection</a:t>
          </a:r>
          <a:endParaRPr lang="en-US" dirty="0"/>
        </a:p>
      </dgm:t>
    </dgm:pt>
    <dgm:pt modelId="{1988FCCC-4672-4E10-AA35-65CD661C7122}" type="parTrans" cxnId="{8C4A8F8A-F03F-4F04-93DD-6B5D3A111EA9}">
      <dgm:prSet/>
      <dgm:spPr/>
      <dgm:t>
        <a:bodyPr/>
        <a:lstStyle/>
        <a:p>
          <a:endParaRPr lang="en-US"/>
        </a:p>
      </dgm:t>
    </dgm:pt>
    <dgm:pt modelId="{BDD89823-5E99-4639-A626-B61DB9B8593B}" type="sibTrans" cxnId="{8C4A8F8A-F03F-4F04-93DD-6B5D3A111EA9}">
      <dgm:prSet/>
      <dgm:spPr/>
      <dgm:t>
        <a:bodyPr/>
        <a:lstStyle/>
        <a:p>
          <a:endParaRPr lang="en-US"/>
        </a:p>
      </dgm:t>
    </dgm:pt>
    <dgm:pt modelId="{9F2A083A-55CE-4FBE-ACD7-DB8E23482434}">
      <dgm:prSet/>
      <dgm:spPr/>
      <dgm:t>
        <a:bodyPr/>
        <a:lstStyle/>
        <a:p>
          <a:r>
            <a:rPr lang="en-IN" dirty="0"/>
            <a:t>Weather Advisory based farming and climate smart agriculture.</a:t>
          </a:r>
          <a:endParaRPr lang="en-US" dirty="0"/>
        </a:p>
      </dgm:t>
    </dgm:pt>
    <dgm:pt modelId="{DAFFC85C-B617-4A5A-9E6C-771E599C810E}" type="parTrans" cxnId="{6024AF66-96AF-48E3-8315-1544C8C61DC2}">
      <dgm:prSet/>
      <dgm:spPr/>
      <dgm:t>
        <a:bodyPr/>
        <a:lstStyle/>
        <a:p>
          <a:endParaRPr lang="en-US"/>
        </a:p>
      </dgm:t>
    </dgm:pt>
    <dgm:pt modelId="{27BA4B07-BA5C-4E7D-BD37-574B6030BE4B}" type="sibTrans" cxnId="{6024AF66-96AF-48E3-8315-1544C8C61DC2}">
      <dgm:prSet/>
      <dgm:spPr/>
      <dgm:t>
        <a:bodyPr/>
        <a:lstStyle/>
        <a:p>
          <a:endParaRPr lang="en-US"/>
        </a:p>
      </dgm:t>
    </dgm:pt>
    <dgm:pt modelId="{BED36BAD-3850-4CAF-9CB4-BEE2DC8A020C}">
      <dgm:prSet/>
      <dgm:spPr/>
      <dgm:t>
        <a:bodyPr/>
        <a:lstStyle/>
        <a:p>
          <a:r>
            <a:rPr lang="en-IN" dirty="0"/>
            <a:t>Use of Drone </a:t>
          </a:r>
          <a:endParaRPr lang="en-US" dirty="0"/>
        </a:p>
      </dgm:t>
    </dgm:pt>
    <dgm:pt modelId="{D405B1C2-A9B4-4C55-A390-F041A324DB91}" type="parTrans" cxnId="{3E756060-DB2C-4316-9799-36AFCD4008F9}">
      <dgm:prSet/>
      <dgm:spPr/>
      <dgm:t>
        <a:bodyPr/>
        <a:lstStyle/>
        <a:p>
          <a:endParaRPr lang="en-US"/>
        </a:p>
      </dgm:t>
    </dgm:pt>
    <dgm:pt modelId="{C7237063-5C43-4A55-8A91-03C836A6259A}" type="sibTrans" cxnId="{3E756060-DB2C-4316-9799-36AFCD4008F9}">
      <dgm:prSet/>
      <dgm:spPr/>
      <dgm:t>
        <a:bodyPr/>
        <a:lstStyle/>
        <a:p>
          <a:endParaRPr lang="en-US"/>
        </a:p>
      </dgm:t>
    </dgm:pt>
    <dgm:pt modelId="{2A55CEEB-149E-49D4-BD7F-BFEA900AAEC8}">
      <dgm:prSet/>
      <dgm:spPr/>
      <dgm:t>
        <a:bodyPr/>
        <a:lstStyle/>
        <a:p>
          <a:r>
            <a:rPr lang="en-IN" dirty="0"/>
            <a:t>Precision Agriculture</a:t>
          </a:r>
          <a:endParaRPr lang="en-US" dirty="0"/>
        </a:p>
      </dgm:t>
    </dgm:pt>
    <dgm:pt modelId="{9C58BE88-D758-4440-8A72-44FEF896FC02}" type="parTrans" cxnId="{C5BA6556-B2FC-4FF1-B952-FF3760ADAA23}">
      <dgm:prSet/>
      <dgm:spPr/>
      <dgm:t>
        <a:bodyPr/>
        <a:lstStyle/>
        <a:p>
          <a:endParaRPr lang="en-US"/>
        </a:p>
      </dgm:t>
    </dgm:pt>
    <dgm:pt modelId="{4C3424C3-BD71-41CB-9774-25B6EC156350}" type="sibTrans" cxnId="{C5BA6556-B2FC-4FF1-B952-FF3760ADAA23}">
      <dgm:prSet/>
      <dgm:spPr/>
      <dgm:t>
        <a:bodyPr/>
        <a:lstStyle/>
        <a:p>
          <a:endParaRPr lang="en-US"/>
        </a:p>
      </dgm:t>
    </dgm:pt>
    <dgm:pt modelId="{6092F3A5-D443-47F0-A946-DFC270675A71}">
      <dgm:prSet/>
      <dgm:spPr/>
      <dgm:t>
        <a:bodyPr/>
        <a:lstStyle/>
        <a:p>
          <a:r>
            <a:rPr lang="en-IN" dirty="0"/>
            <a:t>Tissue Culture</a:t>
          </a:r>
          <a:endParaRPr lang="en-US" dirty="0"/>
        </a:p>
      </dgm:t>
    </dgm:pt>
    <dgm:pt modelId="{06248601-E45C-47C3-AA90-F0E14609E1B9}" type="parTrans" cxnId="{C6DC3726-6250-4437-9471-1A960E0D44F6}">
      <dgm:prSet/>
      <dgm:spPr/>
      <dgm:t>
        <a:bodyPr/>
        <a:lstStyle/>
        <a:p>
          <a:endParaRPr lang="en-US"/>
        </a:p>
      </dgm:t>
    </dgm:pt>
    <dgm:pt modelId="{D2022576-A182-4EAE-9786-6DC8BBD5DB06}" type="sibTrans" cxnId="{C6DC3726-6250-4437-9471-1A960E0D44F6}">
      <dgm:prSet/>
      <dgm:spPr/>
      <dgm:t>
        <a:bodyPr/>
        <a:lstStyle/>
        <a:p>
          <a:endParaRPr lang="en-US"/>
        </a:p>
      </dgm:t>
    </dgm:pt>
    <dgm:pt modelId="{2FC19D3A-C346-4E8C-B50D-505B2DBA3BE3}">
      <dgm:prSet/>
      <dgm:spPr/>
      <dgm:t>
        <a:bodyPr/>
        <a:lstStyle/>
        <a:p>
          <a:r>
            <a:rPr lang="en-IN" dirty="0"/>
            <a:t>Contingency plan in case of severe adverse weather events.</a:t>
          </a:r>
          <a:endParaRPr lang="en-US" dirty="0"/>
        </a:p>
      </dgm:t>
    </dgm:pt>
    <dgm:pt modelId="{FF3BE172-1AA6-41B2-9AB4-0BAC12B973F5}" type="parTrans" cxnId="{9CE06CBE-6A0F-4499-AF88-E6C03ED1A152}">
      <dgm:prSet/>
      <dgm:spPr/>
      <dgm:t>
        <a:bodyPr/>
        <a:lstStyle/>
        <a:p>
          <a:endParaRPr lang="en-US"/>
        </a:p>
      </dgm:t>
    </dgm:pt>
    <dgm:pt modelId="{D2C24EBE-FF41-4D3B-9E73-058CDDF61BAE}" type="sibTrans" cxnId="{9CE06CBE-6A0F-4499-AF88-E6C03ED1A152}">
      <dgm:prSet/>
      <dgm:spPr/>
      <dgm:t>
        <a:bodyPr/>
        <a:lstStyle/>
        <a:p>
          <a:endParaRPr lang="en-US"/>
        </a:p>
      </dgm:t>
    </dgm:pt>
    <dgm:pt modelId="{E44711CB-1CF6-4FCC-9589-3A1679C0C313}">
      <dgm:prSet/>
      <dgm:spPr/>
      <dgm:t>
        <a:bodyPr/>
        <a:lstStyle/>
        <a:p>
          <a:r>
            <a:rPr lang="en-IN" b="1" dirty="0"/>
            <a:t>4. Women Farmers need Attention and Support:</a:t>
          </a:r>
          <a:endParaRPr lang="en-US" dirty="0"/>
        </a:p>
      </dgm:t>
    </dgm:pt>
    <dgm:pt modelId="{50CAFC28-EAC7-43CE-BD6E-DE23C89B6357}" type="parTrans" cxnId="{6DD1BDA7-AE2A-4031-9C0F-3FFF869C349F}">
      <dgm:prSet/>
      <dgm:spPr/>
      <dgm:t>
        <a:bodyPr/>
        <a:lstStyle/>
        <a:p>
          <a:endParaRPr lang="en-US"/>
        </a:p>
      </dgm:t>
    </dgm:pt>
    <dgm:pt modelId="{4628F82F-4B6C-4CB0-A00C-97954EF125FE}" type="sibTrans" cxnId="{6DD1BDA7-AE2A-4031-9C0F-3FFF869C349F}">
      <dgm:prSet/>
      <dgm:spPr/>
      <dgm:t>
        <a:bodyPr/>
        <a:lstStyle/>
        <a:p>
          <a:endParaRPr lang="en-US"/>
        </a:p>
      </dgm:t>
    </dgm:pt>
    <dgm:pt modelId="{62A974CC-C755-4045-A038-C8FE32814FF5}">
      <dgm:prSet/>
      <dgm:spPr/>
      <dgm:t>
        <a:bodyPr/>
        <a:lstStyle/>
        <a:p>
          <a:r>
            <a:rPr lang="en-IN" dirty="0"/>
            <a:t>Extension Administration and Agricultural Universities must reach out to them at village level.</a:t>
          </a:r>
          <a:endParaRPr lang="en-US" dirty="0"/>
        </a:p>
      </dgm:t>
    </dgm:pt>
    <dgm:pt modelId="{657347B9-ECE0-4160-A402-8B6FEEA54A01}" type="parTrans" cxnId="{F427E2E6-84DB-4154-BA86-D36E8BF10959}">
      <dgm:prSet/>
      <dgm:spPr/>
      <dgm:t>
        <a:bodyPr/>
        <a:lstStyle/>
        <a:p>
          <a:endParaRPr lang="en-US"/>
        </a:p>
      </dgm:t>
    </dgm:pt>
    <dgm:pt modelId="{03B4D6F8-365B-4AA0-B08D-54AE3ECB8FEA}" type="sibTrans" cxnId="{F427E2E6-84DB-4154-BA86-D36E8BF10959}">
      <dgm:prSet/>
      <dgm:spPr/>
      <dgm:t>
        <a:bodyPr/>
        <a:lstStyle/>
        <a:p>
          <a:endParaRPr lang="en-US"/>
        </a:p>
      </dgm:t>
    </dgm:pt>
    <dgm:pt modelId="{3E38C325-CEB1-4D9B-896F-679E3F99405E}">
      <dgm:prSet/>
      <dgm:spPr/>
      <dgm:t>
        <a:bodyPr/>
        <a:lstStyle/>
        <a:p>
          <a:r>
            <a:rPr lang="en-IN"/>
            <a:t>Financial support by Bank.</a:t>
          </a:r>
          <a:endParaRPr lang="en-US"/>
        </a:p>
      </dgm:t>
    </dgm:pt>
    <dgm:pt modelId="{3437AEC2-C379-4BB6-91B8-D8FFB149A289}" type="parTrans" cxnId="{1F680680-6C23-47F6-873D-1B516F851F11}">
      <dgm:prSet/>
      <dgm:spPr/>
      <dgm:t>
        <a:bodyPr/>
        <a:lstStyle/>
        <a:p>
          <a:endParaRPr lang="en-US"/>
        </a:p>
      </dgm:t>
    </dgm:pt>
    <dgm:pt modelId="{59E1D5AE-91FC-4A03-ABC8-D0173ED739AF}" type="sibTrans" cxnId="{1F680680-6C23-47F6-873D-1B516F851F11}">
      <dgm:prSet/>
      <dgm:spPr/>
      <dgm:t>
        <a:bodyPr/>
        <a:lstStyle/>
        <a:p>
          <a:endParaRPr lang="en-US"/>
        </a:p>
      </dgm:t>
    </dgm:pt>
    <dgm:pt modelId="{06B25C19-E3D6-4410-8FDE-12067AC7FC5D}">
      <dgm:prSet/>
      <dgm:spPr/>
      <dgm:t>
        <a:bodyPr/>
        <a:lstStyle/>
        <a:p>
          <a:r>
            <a:rPr lang="en-IN" dirty="0"/>
            <a:t>In village records – from VII – XII; they should be recorded as farmers and also in census as well in succession – VARSAI entries.</a:t>
          </a:r>
          <a:endParaRPr lang="en-US" dirty="0"/>
        </a:p>
      </dgm:t>
    </dgm:pt>
    <dgm:pt modelId="{04D43621-5FF7-44A6-8164-1EB8EF54C6E3}" type="parTrans" cxnId="{BB3C42BF-CB46-4043-87E5-A53D4EDD78AD}">
      <dgm:prSet/>
      <dgm:spPr/>
      <dgm:t>
        <a:bodyPr/>
        <a:lstStyle/>
        <a:p>
          <a:endParaRPr lang="en-US"/>
        </a:p>
      </dgm:t>
    </dgm:pt>
    <dgm:pt modelId="{35B66C15-D738-447C-917B-D3C672E1F651}" type="sibTrans" cxnId="{BB3C42BF-CB46-4043-87E5-A53D4EDD78AD}">
      <dgm:prSet/>
      <dgm:spPr/>
      <dgm:t>
        <a:bodyPr/>
        <a:lstStyle/>
        <a:p>
          <a:endParaRPr lang="en-US"/>
        </a:p>
      </dgm:t>
    </dgm:pt>
    <dgm:pt modelId="{AF88E57D-833E-441E-9749-0C4B8B5E208E}">
      <dgm:prSet/>
      <dgm:spPr/>
      <dgm:t>
        <a:bodyPr/>
        <a:lstStyle/>
        <a:p>
          <a:r>
            <a:rPr lang="en-IN" dirty="0"/>
            <a:t>Support for smart phones and setting up of cooperatives / FPO</a:t>
          </a:r>
          <a:endParaRPr lang="en-US" dirty="0"/>
        </a:p>
      </dgm:t>
    </dgm:pt>
    <dgm:pt modelId="{95E954B6-DDE6-494B-AA76-5924AA85AD05}" type="parTrans" cxnId="{CAFBE09C-47D2-4D6F-8A21-04AB8C5E827D}">
      <dgm:prSet/>
      <dgm:spPr/>
      <dgm:t>
        <a:bodyPr/>
        <a:lstStyle/>
        <a:p>
          <a:endParaRPr lang="en-US"/>
        </a:p>
      </dgm:t>
    </dgm:pt>
    <dgm:pt modelId="{AEA15F3F-8B1C-4C67-BA7E-9B3C4ACC7C07}" type="sibTrans" cxnId="{CAFBE09C-47D2-4D6F-8A21-04AB8C5E827D}">
      <dgm:prSet/>
      <dgm:spPr/>
      <dgm:t>
        <a:bodyPr/>
        <a:lstStyle/>
        <a:p>
          <a:endParaRPr lang="en-US"/>
        </a:p>
      </dgm:t>
    </dgm:pt>
    <dgm:pt modelId="{E85A22F0-8107-4427-9310-ABBE2AFFCD46}">
      <dgm:prSet/>
      <dgm:spPr/>
      <dgm:t>
        <a:bodyPr/>
        <a:lstStyle/>
        <a:p>
          <a:r>
            <a:rPr lang="en-IN"/>
            <a:t>Guidance for –</a:t>
          </a:r>
          <a:endParaRPr lang="en-US"/>
        </a:p>
      </dgm:t>
    </dgm:pt>
    <dgm:pt modelId="{7F2E460B-488C-405B-A67F-237054A591A0}" type="parTrans" cxnId="{303CBF10-798B-4974-B7DB-821C1B4F875F}">
      <dgm:prSet/>
      <dgm:spPr/>
      <dgm:t>
        <a:bodyPr/>
        <a:lstStyle/>
        <a:p>
          <a:endParaRPr lang="en-US"/>
        </a:p>
      </dgm:t>
    </dgm:pt>
    <dgm:pt modelId="{4C908FD7-9D89-419D-ACC6-636AB44BF591}" type="sibTrans" cxnId="{303CBF10-798B-4974-B7DB-821C1B4F875F}">
      <dgm:prSet/>
      <dgm:spPr/>
      <dgm:t>
        <a:bodyPr/>
        <a:lstStyle/>
        <a:p>
          <a:endParaRPr lang="en-US"/>
        </a:p>
      </dgm:t>
    </dgm:pt>
    <dgm:pt modelId="{7B19B059-998E-48A0-A17A-9D78616D5FE4}">
      <dgm:prSet/>
      <dgm:spPr/>
      <dgm:t>
        <a:bodyPr/>
        <a:lstStyle/>
        <a:p>
          <a:r>
            <a:rPr lang="en-IN" dirty="0"/>
            <a:t>Selection of inputs</a:t>
          </a:r>
          <a:endParaRPr lang="en-US" dirty="0"/>
        </a:p>
      </dgm:t>
    </dgm:pt>
    <dgm:pt modelId="{90C80B3A-32D2-46DF-84E9-871272C41A22}" type="parTrans" cxnId="{607B42D5-35B9-47FE-A290-C8D148858447}">
      <dgm:prSet/>
      <dgm:spPr/>
      <dgm:t>
        <a:bodyPr/>
        <a:lstStyle/>
        <a:p>
          <a:endParaRPr lang="en-US"/>
        </a:p>
      </dgm:t>
    </dgm:pt>
    <dgm:pt modelId="{5E2C2F99-5B95-408E-9600-9EAEA2367469}" type="sibTrans" cxnId="{607B42D5-35B9-47FE-A290-C8D148858447}">
      <dgm:prSet/>
      <dgm:spPr/>
      <dgm:t>
        <a:bodyPr/>
        <a:lstStyle/>
        <a:p>
          <a:endParaRPr lang="en-US"/>
        </a:p>
      </dgm:t>
    </dgm:pt>
    <dgm:pt modelId="{E516C6FB-D8A4-46FF-AA44-2AE5428C3BA1}">
      <dgm:prSet/>
      <dgm:spPr/>
      <dgm:t>
        <a:bodyPr/>
        <a:lstStyle/>
        <a:p>
          <a:r>
            <a:rPr lang="en-IN" dirty="0"/>
            <a:t>Weather events &amp; Climate Smart Agriculture</a:t>
          </a:r>
          <a:endParaRPr lang="en-US" dirty="0"/>
        </a:p>
      </dgm:t>
    </dgm:pt>
    <dgm:pt modelId="{E466966A-A20B-40E6-8823-8890D82CFA14}" type="parTrans" cxnId="{BB8D940D-5CF4-4440-A24A-1D041C3EF772}">
      <dgm:prSet/>
      <dgm:spPr/>
      <dgm:t>
        <a:bodyPr/>
        <a:lstStyle/>
        <a:p>
          <a:endParaRPr lang="en-US"/>
        </a:p>
      </dgm:t>
    </dgm:pt>
    <dgm:pt modelId="{C65CB11A-D1D9-45FA-8591-A39361138780}" type="sibTrans" cxnId="{BB8D940D-5CF4-4440-A24A-1D041C3EF772}">
      <dgm:prSet/>
      <dgm:spPr/>
      <dgm:t>
        <a:bodyPr/>
        <a:lstStyle/>
        <a:p>
          <a:endParaRPr lang="en-US"/>
        </a:p>
      </dgm:t>
    </dgm:pt>
    <dgm:pt modelId="{074F58DD-6338-48F5-93FE-922E9E871DAE}">
      <dgm:prSet/>
      <dgm:spPr/>
      <dgm:t>
        <a:bodyPr/>
        <a:lstStyle/>
        <a:p>
          <a:r>
            <a:rPr lang="en-IN"/>
            <a:t>Harvesting and Storage</a:t>
          </a:r>
          <a:endParaRPr lang="en-US"/>
        </a:p>
      </dgm:t>
    </dgm:pt>
    <dgm:pt modelId="{A73C93F9-5FFC-497A-8422-59DEB780D8AC}" type="parTrans" cxnId="{18C9E2CC-C768-4C98-80F2-0BBD2979438B}">
      <dgm:prSet/>
      <dgm:spPr/>
      <dgm:t>
        <a:bodyPr/>
        <a:lstStyle/>
        <a:p>
          <a:endParaRPr lang="en-US"/>
        </a:p>
      </dgm:t>
    </dgm:pt>
    <dgm:pt modelId="{2D2008A5-F24E-4B79-B5EE-138C8327E1D0}" type="sibTrans" cxnId="{18C9E2CC-C768-4C98-80F2-0BBD2979438B}">
      <dgm:prSet/>
      <dgm:spPr/>
      <dgm:t>
        <a:bodyPr/>
        <a:lstStyle/>
        <a:p>
          <a:endParaRPr lang="en-US"/>
        </a:p>
      </dgm:t>
    </dgm:pt>
    <dgm:pt modelId="{50B1E57C-76B2-456B-8ED2-F60E7C70338E}">
      <dgm:prSet/>
      <dgm:spPr/>
      <dgm:t>
        <a:bodyPr/>
        <a:lstStyle/>
        <a:p>
          <a:r>
            <a:rPr lang="en-IN" dirty="0"/>
            <a:t>Marketing &amp; Value addition </a:t>
          </a:r>
          <a:endParaRPr lang="en-US" dirty="0"/>
        </a:p>
      </dgm:t>
    </dgm:pt>
    <dgm:pt modelId="{00411CB5-067A-4265-B599-D171759E14DB}" type="parTrans" cxnId="{E5CF0706-D606-486B-93BB-2A7058BCD8CC}">
      <dgm:prSet/>
      <dgm:spPr/>
      <dgm:t>
        <a:bodyPr/>
        <a:lstStyle/>
        <a:p>
          <a:endParaRPr lang="en-US"/>
        </a:p>
      </dgm:t>
    </dgm:pt>
    <dgm:pt modelId="{BE000330-C5FD-4C45-B566-458AD73ED3F9}" type="sibTrans" cxnId="{E5CF0706-D606-486B-93BB-2A7058BCD8CC}">
      <dgm:prSet/>
      <dgm:spPr/>
      <dgm:t>
        <a:bodyPr/>
        <a:lstStyle/>
        <a:p>
          <a:endParaRPr lang="en-US"/>
        </a:p>
      </dgm:t>
    </dgm:pt>
    <dgm:pt modelId="{84C415FC-652C-4D9E-B115-CCBA819DF9D8}" type="pres">
      <dgm:prSet presAssocID="{0F6E8CCD-192E-4EB3-BE2D-6AC671F42DCB}" presName="linear" presStyleCnt="0">
        <dgm:presLayoutVars>
          <dgm:animLvl val="lvl"/>
          <dgm:resizeHandles val="exact"/>
        </dgm:presLayoutVars>
      </dgm:prSet>
      <dgm:spPr/>
    </dgm:pt>
    <dgm:pt modelId="{CBE2B96D-37B0-4995-A0EE-FC7D67EE7F85}" type="pres">
      <dgm:prSet presAssocID="{67C504CE-E6F3-4AE9-A323-0F6536165481}" presName="parentText" presStyleLbl="node1" presStyleIdx="0" presStyleCnt="2">
        <dgm:presLayoutVars>
          <dgm:chMax val="0"/>
          <dgm:bulletEnabled val="1"/>
        </dgm:presLayoutVars>
      </dgm:prSet>
      <dgm:spPr/>
    </dgm:pt>
    <dgm:pt modelId="{1B2BB75D-A006-48E2-BBAB-4055C76A97CB}" type="pres">
      <dgm:prSet presAssocID="{67C504CE-E6F3-4AE9-A323-0F6536165481}" presName="childText" presStyleLbl="revTx" presStyleIdx="0" presStyleCnt="2">
        <dgm:presLayoutVars>
          <dgm:bulletEnabled val="1"/>
        </dgm:presLayoutVars>
      </dgm:prSet>
      <dgm:spPr/>
    </dgm:pt>
    <dgm:pt modelId="{19700EA3-363C-4B23-AD3A-B9A18B2B492F}" type="pres">
      <dgm:prSet presAssocID="{E44711CB-1CF6-4FCC-9589-3A1679C0C313}" presName="parentText" presStyleLbl="node1" presStyleIdx="1" presStyleCnt="2">
        <dgm:presLayoutVars>
          <dgm:chMax val="0"/>
          <dgm:bulletEnabled val="1"/>
        </dgm:presLayoutVars>
      </dgm:prSet>
      <dgm:spPr/>
    </dgm:pt>
    <dgm:pt modelId="{42CCACC3-899E-45CA-B6CB-4D60E628C1E1}" type="pres">
      <dgm:prSet presAssocID="{E44711CB-1CF6-4FCC-9589-3A1679C0C313}" presName="childText" presStyleLbl="revTx" presStyleIdx="1" presStyleCnt="2">
        <dgm:presLayoutVars>
          <dgm:bulletEnabled val="1"/>
        </dgm:presLayoutVars>
      </dgm:prSet>
      <dgm:spPr/>
    </dgm:pt>
  </dgm:ptLst>
  <dgm:cxnLst>
    <dgm:cxn modelId="{07E37C02-3461-428F-BA5C-E98F0CE6A45C}" type="presOf" srcId="{6092F3A5-D443-47F0-A946-DFC270675A71}" destId="{1B2BB75D-A006-48E2-BBAB-4055C76A97CB}" srcOrd="0" destOrd="10" presId="urn:microsoft.com/office/officeart/2005/8/layout/vList2"/>
    <dgm:cxn modelId="{C4B3E305-FD04-4848-8441-E549F1E0E275}" type="presOf" srcId="{AF88E57D-833E-441E-9749-0C4B8B5E208E}" destId="{42CCACC3-899E-45CA-B6CB-4D60E628C1E1}" srcOrd="0" destOrd="3" presId="urn:microsoft.com/office/officeart/2005/8/layout/vList2"/>
    <dgm:cxn modelId="{E5CF0706-D606-486B-93BB-2A7058BCD8CC}" srcId="{E44711CB-1CF6-4FCC-9589-3A1679C0C313}" destId="{50B1E57C-76B2-456B-8ED2-F60E7C70338E}" srcOrd="8" destOrd="0" parTransId="{00411CB5-067A-4265-B599-D171759E14DB}" sibTransId="{BE000330-C5FD-4C45-B566-458AD73ED3F9}"/>
    <dgm:cxn modelId="{D1A7570C-3102-41AB-B6C8-CFBE78602619}" srcId="{A53C806E-E943-4C68-A7E7-51E73B7B0596}" destId="{EDB4CF8E-3422-4454-A603-07D79491E711}" srcOrd="1" destOrd="0" parTransId="{E2616428-FA3A-4CFB-8CE5-06C6BC97AEA7}" sibTransId="{499900DF-7D7A-4A15-A52A-4B5C898940D2}"/>
    <dgm:cxn modelId="{BB8D940D-5CF4-4440-A24A-1D041C3EF772}" srcId="{E44711CB-1CF6-4FCC-9589-3A1679C0C313}" destId="{E516C6FB-D8A4-46FF-AA44-2AE5428C3BA1}" srcOrd="6" destOrd="0" parTransId="{E466966A-A20B-40E6-8823-8890D82CFA14}" sibTransId="{C65CB11A-D1D9-45FA-8591-A39361138780}"/>
    <dgm:cxn modelId="{303CBF10-798B-4974-B7DB-821C1B4F875F}" srcId="{E44711CB-1CF6-4FCC-9589-3A1679C0C313}" destId="{E85A22F0-8107-4427-9310-ABBE2AFFCD46}" srcOrd="4" destOrd="0" parTransId="{7F2E460B-488C-405B-A67F-237054A591A0}" sibTransId="{4C908FD7-9D89-419D-ACC6-636AB44BF591}"/>
    <dgm:cxn modelId="{8436EC12-B8A4-4129-B0E2-A7FD98A60DCF}" type="presOf" srcId="{A53C806E-E943-4C68-A7E7-51E73B7B0596}" destId="{1B2BB75D-A006-48E2-BBAB-4055C76A97CB}" srcOrd="0" destOrd="2" presId="urn:microsoft.com/office/officeart/2005/8/layout/vList2"/>
    <dgm:cxn modelId="{54B66314-20A9-4FA5-965C-BBF777BBBF65}" type="presOf" srcId="{0F6E8CCD-192E-4EB3-BE2D-6AC671F42DCB}" destId="{84C415FC-652C-4D9E-B115-CCBA819DF9D8}" srcOrd="0" destOrd="0" presId="urn:microsoft.com/office/officeart/2005/8/layout/vList2"/>
    <dgm:cxn modelId="{5CC8ED1D-0CD0-4624-AD91-09E0FA029EA5}" type="presOf" srcId="{3E38C325-CEB1-4D9B-896F-679E3F99405E}" destId="{42CCACC3-899E-45CA-B6CB-4D60E628C1E1}" srcOrd="0" destOrd="1" presId="urn:microsoft.com/office/officeart/2005/8/layout/vList2"/>
    <dgm:cxn modelId="{C6DC3726-6250-4437-9471-1A960E0D44F6}" srcId="{A53C806E-E943-4C68-A7E7-51E73B7B0596}" destId="{6092F3A5-D443-47F0-A946-DFC270675A71}" srcOrd="7" destOrd="0" parTransId="{06248601-E45C-47C3-AA90-F0E14609E1B9}" sibTransId="{D2022576-A182-4EAE-9786-6DC8BBD5DB06}"/>
    <dgm:cxn modelId="{AC0F7429-003C-4DB1-B1F5-3583AF5EB482}" type="presOf" srcId="{E85A22F0-8107-4427-9310-ABBE2AFFCD46}" destId="{42CCACC3-899E-45CA-B6CB-4D60E628C1E1}" srcOrd="0" destOrd="4" presId="urn:microsoft.com/office/officeart/2005/8/layout/vList2"/>
    <dgm:cxn modelId="{CAC9FC33-5F4D-4EE6-9184-76CBBF69BD9F}" type="presOf" srcId="{E8A5E875-A1B9-494E-B836-BA786044C152}" destId="{1B2BB75D-A006-48E2-BBAB-4055C76A97CB}" srcOrd="0" destOrd="0" presId="urn:microsoft.com/office/officeart/2005/8/layout/vList2"/>
    <dgm:cxn modelId="{C4109339-3352-4A65-A423-9EFAF8650A42}" type="presOf" srcId="{9F2A083A-55CE-4FBE-ACD7-DB8E23482434}" destId="{1B2BB75D-A006-48E2-BBAB-4055C76A97CB}" srcOrd="0" destOrd="7" presId="urn:microsoft.com/office/officeart/2005/8/layout/vList2"/>
    <dgm:cxn modelId="{EF239D5F-79FA-4DD0-8988-72F46F467ED2}" srcId="{A53C806E-E943-4C68-A7E7-51E73B7B0596}" destId="{6AE5D158-C866-428C-ADBF-3FA3AC0124E7}" srcOrd="2" destOrd="0" parTransId="{8D8B777C-4159-4A00-A05F-C019C8E6CFB2}" sibTransId="{3AB1027D-F1C6-4921-B61B-987393A6147E}"/>
    <dgm:cxn modelId="{3E756060-DB2C-4316-9799-36AFCD4008F9}" srcId="{A53C806E-E943-4C68-A7E7-51E73B7B0596}" destId="{BED36BAD-3850-4CAF-9CB4-BEE2DC8A020C}" srcOrd="5" destOrd="0" parTransId="{D405B1C2-A9B4-4C55-A390-F041A324DB91}" sibTransId="{C7237063-5C43-4A55-8A91-03C836A6259A}"/>
    <dgm:cxn modelId="{6024AF66-96AF-48E3-8315-1544C8C61DC2}" srcId="{A53C806E-E943-4C68-A7E7-51E73B7B0596}" destId="{9F2A083A-55CE-4FBE-ACD7-DB8E23482434}" srcOrd="4" destOrd="0" parTransId="{DAFFC85C-B617-4A5A-9E6C-771E599C810E}" sibTransId="{27BA4B07-BA5C-4E7D-BD37-574B6030BE4B}"/>
    <dgm:cxn modelId="{1B03364C-F296-48D2-8A8D-10FBFEB1D23A}" type="presOf" srcId="{E46805CB-5B1B-4490-92E1-8B91CCA5238F}" destId="{1B2BB75D-A006-48E2-BBAB-4055C76A97CB}" srcOrd="0" destOrd="1" presId="urn:microsoft.com/office/officeart/2005/8/layout/vList2"/>
    <dgm:cxn modelId="{CFD1024D-9835-4424-B6CE-F9D9C8B2A01E}" type="presOf" srcId="{E516C6FB-D8A4-46FF-AA44-2AE5428C3BA1}" destId="{42CCACC3-899E-45CA-B6CB-4D60E628C1E1}" srcOrd="0" destOrd="6" presId="urn:microsoft.com/office/officeart/2005/8/layout/vList2"/>
    <dgm:cxn modelId="{1402B76D-34F5-42CD-975A-6DDC87FAB7F3}" type="presOf" srcId="{2FC19D3A-C346-4E8C-B50D-505B2DBA3BE3}" destId="{1B2BB75D-A006-48E2-BBAB-4055C76A97CB}" srcOrd="0" destOrd="11" presId="urn:microsoft.com/office/officeart/2005/8/layout/vList2"/>
    <dgm:cxn modelId="{FCD5DB70-D02B-4D64-BD6B-AAAB84E79E13}" srcId="{67C504CE-E6F3-4AE9-A323-0F6536165481}" destId="{E8A5E875-A1B9-494E-B836-BA786044C152}" srcOrd="0" destOrd="0" parTransId="{A8F40489-D1B3-4F6C-AB6E-539AA0DCBD54}" sibTransId="{5216EF94-7374-49BE-AAD9-B15A0FE85A85}"/>
    <dgm:cxn modelId="{5E243273-3283-41A2-AEFA-A3848D67248E}" srcId="{67C504CE-E6F3-4AE9-A323-0F6536165481}" destId="{A53C806E-E943-4C68-A7E7-51E73B7B0596}" srcOrd="2" destOrd="0" parTransId="{5B2BBC2E-4E19-4495-8367-0A4F729CDE57}" sibTransId="{72FF81C0-885E-4152-B8B3-C7E3E01AD15D}"/>
    <dgm:cxn modelId="{90159773-46DC-4858-A1B1-99CEFD3CBA79}" type="presOf" srcId="{7B19B059-998E-48A0-A17A-9D78616D5FE4}" destId="{42CCACC3-899E-45CA-B6CB-4D60E628C1E1}" srcOrd="0" destOrd="5" presId="urn:microsoft.com/office/officeart/2005/8/layout/vList2"/>
    <dgm:cxn modelId="{C5BA6556-B2FC-4FF1-B952-FF3760ADAA23}" srcId="{A53C806E-E943-4C68-A7E7-51E73B7B0596}" destId="{2A55CEEB-149E-49D4-BD7F-BFEA900AAEC8}" srcOrd="6" destOrd="0" parTransId="{9C58BE88-D758-4440-8A72-44FEF896FC02}" sibTransId="{4C3424C3-BD71-41CB-9774-25B6EC156350}"/>
    <dgm:cxn modelId="{44804F5A-8733-40C2-9AA5-8E34E387F2BE}" srcId="{67C504CE-E6F3-4AE9-A323-0F6536165481}" destId="{E46805CB-5B1B-4490-92E1-8B91CCA5238F}" srcOrd="1" destOrd="0" parTransId="{88B0A902-99BA-45FC-A876-3088BF2828B5}" sibTransId="{CC9F7B7B-348B-49CE-8A2D-FD492DE9F02F}"/>
    <dgm:cxn modelId="{1F680680-6C23-47F6-873D-1B516F851F11}" srcId="{E44711CB-1CF6-4FCC-9589-3A1679C0C313}" destId="{3E38C325-CEB1-4D9B-896F-679E3F99405E}" srcOrd="1" destOrd="0" parTransId="{3437AEC2-C379-4BB6-91B8-D8FFB149A289}" sibTransId="{59E1D5AE-91FC-4A03-ABC8-D0173ED739AF}"/>
    <dgm:cxn modelId="{D05EF182-66C0-4038-91F6-5C74BD58C72A}" type="presOf" srcId="{50B1E57C-76B2-456B-8ED2-F60E7C70338E}" destId="{42CCACC3-899E-45CA-B6CB-4D60E628C1E1}" srcOrd="0" destOrd="8" presId="urn:microsoft.com/office/officeart/2005/8/layout/vList2"/>
    <dgm:cxn modelId="{8C4A8F8A-F03F-4F04-93DD-6B5D3A111EA9}" srcId="{A53C806E-E943-4C68-A7E7-51E73B7B0596}" destId="{5C3F2294-8FF4-4F69-A5CE-BAE9FEA38C84}" srcOrd="3" destOrd="0" parTransId="{1988FCCC-4672-4E10-AA35-65CD661C7122}" sibTransId="{BDD89823-5E99-4639-A626-B61DB9B8593B}"/>
    <dgm:cxn modelId="{8ACC248E-9DCF-418A-B5F5-8018FEC7FCA8}" type="presOf" srcId="{E44711CB-1CF6-4FCC-9589-3A1679C0C313}" destId="{19700EA3-363C-4B23-AD3A-B9A18B2B492F}" srcOrd="0" destOrd="0" presId="urn:microsoft.com/office/officeart/2005/8/layout/vList2"/>
    <dgm:cxn modelId="{CAFBE09C-47D2-4D6F-8A21-04AB8C5E827D}" srcId="{E44711CB-1CF6-4FCC-9589-3A1679C0C313}" destId="{AF88E57D-833E-441E-9749-0C4B8B5E208E}" srcOrd="3" destOrd="0" parTransId="{95E954B6-DDE6-494B-AA76-5924AA85AD05}" sibTransId="{AEA15F3F-8B1C-4C67-BA7E-9B3C4ACC7C07}"/>
    <dgm:cxn modelId="{2DD6D7A1-5FD1-422A-A8E4-1C52EA0FC847}" type="presOf" srcId="{074F58DD-6338-48F5-93FE-922E9E871DAE}" destId="{42CCACC3-899E-45CA-B6CB-4D60E628C1E1}" srcOrd="0" destOrd="7" presId="urn:microsoft.com/office/officeart/2005/8/layout/vList2"/>
    <dgm:cxn modelId="{606A1BA5-D25D-4826-AA08-E2A9C3172C27}" type="presOf" srcId="{6AE5D158-C866-428C-ADBF-3FA3AC0124E7}" destId="{1B2BB75D-A006-48E2-BBAB-4055C76A97CB}" srcOrd="0" destOrd="5" presId="urn:microsoft.com/office/officeart/2005/8/layout/vList2"/>
    <dgm:cxn modelId="{6DD1BDA7-AE2A-4031-9C0F-3FFF869C349F}" srcId="{0F6E8CCD-192E-4EB3-BE2D-6AC671F42DCB}" destId="{E44711CB-1CF6-4FCC-9589-3A1679C0C313}" srcOrd="1" destOrd="0" parTransId="{50CAFC28-EAC7-43CE-BD6E-DE23C89B6357}" sibTransId="{4628F82F-4B6C-4CB0-A00C-97954EF125FE}"/>
    <dgm:cxn modelId="{F136E7B5-35D0-4269-919A-E457BA089EEB}" type="presOf" srcId="{BED36BAD-3850-4CAF-9CB4-BEE2DC8A020C}" destId="{1B2BB75D-A006-48E2-BBAB-4055C76A97CB}" srcOrd="0" destOrd="8" presId="urn:microsoft.com/office/officeart/2005/8/layout/vList2"/>
    <dgm:cxn modelId="{AA6CD5BA-456B-4506-8A49-1D65FCF5F107}" srcId="{0F6E8CCD-192E-4EB3-BE2D-6AC671F42DCB}" destId="{67C504CE-E6F3-4AE9-A323-0F6536165481}" srcOrd="0" destOrd="0" parTransId="{DC23C108-00CB-48DD-B68D-B87605824CE1}" sibTransId="{11C4E98E-FF75-494D-86D6-4DD0B9918C2D}"/>
    <dgm:cxn modelId="{9CE06CBE-6A0F-4499-AF88-E6C03ED1A152}" srcId="{A53C806E-E943-4C68-A7E7-51E73B7B0596}" destId="{2FC19D3A-C346-4E8C-B50D-505B2DBA3BE3}" srcOrd="8" destOrd="0" parTransId="{FF3BE172-1AA6-41B2-9AB4-0BAC12B973F5}" sibTransId="{D2C24EBE-FF41-4D3B-9E73-058CDDF61BAE}"/>
    <dgm:cxn modelId="{BB3C42BF-CB46-4043-87E5-A53D4EDD78AD}" srcId="{E44711CB-1CF6-4FCC-9589-3A1679C0C313}" destId="{06B25C19-E3D6-4410-8FDE-12067AC7FC5D}" srcOrd="2" destOrd="0" parTransId="{04D43621-5FF7-44A6-8164-1EB8EF54C6E3}" sibTransId="{35B66C15-D738-447C-917B-D3C672E1F651}"/>
    <dgm:cxn modelId="{70B865BF-305B-4D26-B45E-939F9C3108FC}" type="presOf" srcId="{67C504CE-E6F3-4AE9-A323-0F6536165481}" destId="{CBE2B96D-37B0-4995-A0EE-FC7D67EE7F85}" srcOrd="0" destOrd="0" presId="urn:microsoft.com/office/officeart/2005/8/layout/vList2"/>
    <dgm:cxn modelId="{D99347BF-DB4E-4B6F-B901-31A8FE681AD9}" type="presOf" srcId="{EDB4CF8E-3422-4454-A603-07D79491E711}" destId="{1B2BB75D-A006-48E2-BBAB-4055C76A97CB}" srcOrd="0" destOrd="4" presId="urn:microsoft.com/office/officeart/2005/8/layout/vList2"/>
    <dgm:cxn modelId="{18C9E2CC-C768-4C98-80F2-0BBD2979438B}" srcId="{E44711CB-1CF6-4FCC-9589-3A1679C0C313}" destId="{074F58DD-6338-48F5-93FE-922E9E871DAE}" srcOrd="7" destOrd="0" parTransId="{A73C93F9-5FFC-497A-8422-59DEB780D8AC}" sibTransId="{2D2008A5-F24E-4B79-B5EE-138C8327E1D0}"/>
    <dgm:cxn modelId="{607B42D5-35B9-47FE-A290-C8D148858447}" srcId="{E44711CB-1CF6-4FCC-9589-3A1679C0C313}" destId="{7B19B059-998E-48A0-A17A-9D78616D5FE4}" srcOrd="5" destOrd="0" parTransId="{90C80B3A-32D2-46DF-84E9-871272C41A22}" sibTransId="{5E2C2F99-5B95-408E-9600-9EAEA2367469}"/>
    <dgm:cxn modelId="{45A3C1D7-9A1E-43FC-A091-4FC9B1D6125A}" type="presOf" srcId="{5C3F2294-8FF4-4F69-A5CE-BAE9FEA38C84}" destId="{1B2BB75D-A006-48E2-BBAB-4055C76A97CB}" srcOrd="0" destOrd="6" presId="urn:microsoft.com/office/officeart/2005/8/layout/vList2"/>
    <dgm:cxn modelId="{F427E2E6-84DB-4154-BA86-D36E8BF10959}" srcId="{E44711CB-1CF6-4FCC-9589-3A1679C0C313}" destId="{62A974CC-C755-4045-A038-C8FE32814FF5}" srcOrd="0" destOrd="0" parTransId="{657347B9-ECE0-4160-A402-8B6FEEA54A01}" sibTransId="{03B4D6F8-365B-4AA0-B08D-54AE3ECB8FEA}"/>
    <dgm:cxn modelId="{FE75C3E7-EDAF-4C73-9B75-00FBBAFB0623}" type="presOf" srcId="{06B25C19-E3D6-4410-8FDE-12067AC7FC5D}" destId="{42CCACC3-899E-45CA-B6CB-4D60E628C1E1}" srcOrd="0" destOrd="2" presId="urn:microsoft.com/office/officeart/2005/8/layout/vList2"/>
    <dgm:cxn modelId="{15FE64EC-562E-471D-8FF0-9AA126046DEC}" type="presOf" srcId="{62A974CC-C755-4045-A038-C8FE32814FF5}" destId="{42CCACC3-899E-45CA-B6CB-4D60E628C1E1}" srcOrd="0" destOrd="0" presId="urn:microsoft.com/office/officeart/2005/8/layout/vList2"/>
    <dgm:cxn modelId="{68051FF2-FEC3-4B6D-A844-C861D8797EE7}" type="presOf" srcId="{96843701-88F1-4EBC-9CC6-1627B0287A04}" destId="{1B2BB75D-A006-48E2-BBAB-4055C76A97CB}" srcOrd="0" destOrd="3" presId="urn:microsoft.com/office/officeart/2005/8/layout/vList2"/>
    <dgm:cxn modelId="{0E9BF3FA-C90A-4E08-989A-83F61C3D7A30}" type="presOf" srcId="{2A55CEEB-149E-49D4-BD7F-BFEA900AAEC8}" destId="{1B2BB75D-A006-48E2-BBAB-4055C76A97CB}" srcOrd="0" destOrd="9" presId="urn:microsoft.com/office/officeart/2005/8/layout/vList2"/>
    <dgm:cxn modelId="{25C08CFF-7D0F-4485-A5C0-1DD9C3938480}" srcId="{A53C806E-E943-4C68-A7E7-51E73B7B0596}" destId="{96843701-88F1-4EBC-9CC6-1627B0287A04}" srcOrd="0" destOrd="0" parTransId="{D983D1F3-47F6-4E51-99CB-50ABD1DA7458}" sibTransId="{876C0163-1BCE-4DA5-BA52-38D59E8CC134}"/>
    <dgm:cxn modelId="{FED13B4A-8136-480E-8D91-1FE922C5A4EE}" type="presParOf" srcId="{84C415FC-652C-4D9E-B115-CCBA819DF9D8}" destId="{CBE2B96D-37B0-4995-A0EE-FC7D67EE7F85}" srcOrd="0" destOrd="0" presId="urn:microsoft.com/office/officeart/2005/8/layout/vList2"/>
    <dgm:cxn modelId="{8C59BC51-659B-498A-A902-7878E8CF5C1B}" type="presParOf" srcId="{84C415FC-652C-4D9E-B115-CCBA819DF9D8}" destId="{1B2BB75D-A006-48E2-BBAB-4055C76A97CB}" srcOrd="1" destOrd="0" presId="urn:microsoft.com/office/officeart/2005/8/layout/vList2"/>
    <dgm:cxn modelId="{AB8CE42E-2A63-4D2A-8E95-6276A4173A19}" type="presParOf" srcId="{84C415FC-652C-4D9E-B115-CCBA819DF9D8}" destId="{19700EA3-363C-4B23-AD3A-B9A18B2B492F}" srcOrd="2" destOrd="0" presId="urn:microsoft.com/office/officeart/2005/8/layout/vList2"/>
    <dgm:cxn modelId="{5FC21E4E-94F3-42C5-9686-135560E24A9B}" type="presParOf" srcId="{84C415FC-652C-4D9E-B115-CCBA819DF9D8}" destId="{42CCACC3-899E-45CA-B6CB-4D60E628C1E1}"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E520CB-BC55-4A1F-A2D4-36FDE207600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5452850A-4511-413D-9727-BF16D49DFF3F}">
      <dgm:prSet/>
      <dgm:spPr/>
      <dgm:t>
        <a:bodyPr/>
        <a:lstStyle/>
        <a:p>
          <a:r>
            <a:rPr lang="en-IN" b="1" dirty="0"/>
            <a:t>5. Social Transformation – Ease of doing Business for Women:</a:t>
          </a:r>
          <a:endParaRPr lang="en-US" dirty="0"/>
        </a:p>
      </dgm:t>
    </dgm:pt>
    <dgm:pt modelId="{068041F7-5425-4F9A-B433-9CEC18011F7A}" type="parTrans" cxnId="{3EA862A0-EFE2-4B6B-A1F9-E1BCB18668B7}">
      <dgm:prSet/>
      <dgm:spPr/>
      <dgm:t>
        <a:bodyPr/>
        <a:lstStyle/>
        <a:p>
          <a:endParaRPr lang="en-US"/>
        </a:p>
      </dgm:t>
    </dgm:pt>
    <dgm:pt modelId="{A172D47A-71B0-4B6F-A52A-EA2EEF60EFA3}" type="sibTrans" cxnId="{3EA862A0-EFE2-4B6B-A1F9-E1BCB18668B7}">
      <dgm:prSet/>
      <dgm:spPr/>
      <dgm:t>
        <a:bodyPr/>
        <a:lstStyle/>
        <a:p>
          <a:endParaRPr lang="en-US"/>
        </a:p>
      </dgm:t>
    </dgm:pt>
    <dgm:pt modelId="{55D4639F-6BD0-4052-B56C-AC7B56D53BD0}">
      <dgm:prSet/>
      <dgm:spPr/>
      <dgm:t>
        <a:bodyPr/>
        <a:lstStyle/>
        <a:p>
          <a:r>
            <a:rPr lang="en-IN" dirty="0"/>
            <a:t>Structural change in family in Decision-taking process needs to be facilitated – by appropriate social media messages in TV, Newspapers, Radio and social media.  Family must realise that they have to support and make it easy for them to work and decide.</a:t>
          </a:r>
          <a:endParaRPr lang="en-US" dirty="0"/>
        </a:p>
      </dgm:t>
    </dgm:pt>
    <dgm:pt modelId="{0B6C9528-3158-47C9-BA98-986CFABA71EA}" type="parTrans" cxnId="{D2C05100-0F0B-4378-9A86-A98B47421BA8}">
      <dgm:prSet/>
      <dgm:spPr/>
      <dgm:t>
        <a:bodyPr/>
        <a:lstStyle/>
        <a:p>
          <a:endParaRPr lang="en-US"/>
        </a:p>
      </dgm:t>
    </dgm:pt>
    <dgm:pt modelId="{C3DBB0F2-EF63-417D-96B5-49CF471B44E7}" type="sibTrans" cxnId="{D2C05100-0F0B-4378-9A86-A98B47421BA8}">
      <dgm:prSet/>
      <dgm:spPr/>
      <dgm:t>
        <a:bodyPr/>
        <a:lstStyle/>
        <a:p>
          <a:endParaRPr lang="en-US"/>
        </a:p>
      </dgm:t>
    </dgm:pt>
    <dgm:pt modelId="{560D509B-63CC-492F-A105-C822B4979243}">
      <dgm:prSet/>
      <dgm:spPr/>
      <dgm:t>
        <a:bodyPr/>
        <a:lstStyle/>
        <a:p>
          <a:r>
            <a:rPr lang="en-IN" dirty="0"/>
            <a:t>Technology – tools and </a:t>
          </a:r>
          <a:r>
            <a:rPr lang="en-IN" dirty="0" err="1"/>
            <a:t>equipments</a:t>
          </a:r>
          <a:r>
            <a:rPr lang="en-IN" dirty="0"/>
            <a:t> are Men-centric.  They have to be Women-centric also – but more importantly made available at village – block level.</a:t>
          </a:r>
          <a:endParaRPr lang="en-US" dirty="0"/>
        </a:p>
      </dgm:t>
    </dgm:pt>
    <dgm:pt modelId="{6AFA15DC-A28A-4152-B9B7-BA1FDA13C76F}" type="parTrans" cxnId="{D9CF4DA5-11D6-4620-A14E-B66A28D659F9}">
      <dgm:prSet/>
      <dgm:spPr/>
      <dgm:t>
        <a:bodyPr/>
        <a:lstStyle/>
        <a:p>
          <a:endParaRPr lang="en-US"/>
        </a:p>
      </dgm:t>
    </dgm:pt>
    <dgm:pt modelId="{84C02828-B0DE-4CBD-AF49-7377C033993F}" type="sibTrans" cxnId="{D9CF4DA5-11D6-4620-A14E-B66A28D659F9}">
      <dgm:prSet/>
      <dgm:spPr/>
      <dgm:t>
        <a:bodyPr/>
        <a:lstStyle/>
        <a:p>
          <a:endParaRPr lang="en-US"/>
        </a:p>
      </dgm:t>
    </dgm:pt>
    <dgm:pt modelId="{0329493D-368F-4F6C-93A0-5A2E9215E6A2}">
      <dgm:prSet/>
      <dgm:spPr/>
      <dgm:t>
        <a:bodyPr/>
        <a:lstStyle/>
        <a:p>
          <a:r>
            <a:rPr lang="en-IN" dirty="0"/>
            <a:t>Rotation system exists in Local bodies Gram Panchayat for chairperson – same need to be introduced in Cooperative and APMC by statutory amendments.</a:t>
          </a:r>
          <a:endParaRPr lang="en-US" dirty="0"/>
        </a:p>
      </dgm:t>
    </dgm:pt>
    <dgm:pt modelId="{50E891A3-D134-4906-8A7A-6A78DE3164F3}" type="parTrans" cxnId="{35BFAF22-129E-4363-9E3C-D961472E7FCF}">
      <dgm:prSet/>
      <dgm:spPr/>
      <dgm:t>
        <a:bodyPr/>
        <a:lstStyle/>
        <a:p>
          <a:endParaRPr lang="en-US"/>
        </a:p>
      </dgm:t>
    </dgm:pt>
    <dgm:pt modelId="{D838A7DC-827E-46DF-92D8-162C27E40C76}" type="sibTrans" cxnId="{35BFAF22-129E-4363-9E3C-D961472E7FCF}">
      <dgm:prSet/>
      <dgm:spPr/>
      <dgm:t>
        <a:bodyPr/>
        <a:lstStyle/>
        <a:p>
          <a:endParaRPr lang="en-US"/>
        </a:p>
      </dgm:t>
    </dgm:pt>
    <dgm:pt modelId="{2F0A33F1-FD49-4992-89A7-47C1DFFFC397}">
      <dgm:prSet/>
      <dgm:spPr/>
      <dgm:t>
        <a:bodyPr/>
        <a:lstStyle/>
        <a:p>
          <a:r>
            <a:rPr lang="en-IN" b="1"/>
            <a:t>6. Learning from Gujarat’s Experience</a:t>
          </a:r>
          <a:endParaRPr lang="en-US"/>
        </a:p>
      </dgm:t>
    </dgm:pt>
    <dgm:pt modelId="{CC6DC136-E58C-4D83-A972-92737E8F6186}" type="parTrans" cxnId="{8F08B43E-EADA-4BA3-9B14-123D85AD3B31}">
      <dgm:prSet/>
      <dgm:spPr/>
      <dgm:t>
        <a:bodyPr/>
        <a:lstStyle/>
        <a:p>
          <a:endParaRPr lang="en-US"/>
        </a:p>
      </dgm:t>
    </dgm:pt>
    <dgm:pt modelId="{239BD2EB-131F-44CA-BCFC-8F970990CE41}" type="sibTrans" cxnId="{8F08B43E-EADA-4BA3-9B14-123D85AD3B31}">
      <dgm:prSet/>
      <dgm:spPr/>
      <dgm:t>
        <a:bodyPr/>
        <a:lstStyle/>
        <a:p>
          <a:endParaRPr lang="en-US"/>
        </a:p>
      </dgm:t>
    </dgm:pt>
    <dgm:pt modelId="{8745F0D3-0F54-44F6-B936-19457303C74A}">
      <dgm:prSet/>
      <dgm:spPr/>
      <dgm:t>
        <a:bodyPr/>
        <a:lstStyle/>
        <a:p>
          <a:r>
            <a:rPr lang="en-IN" dirty="0"/>
            <a:t>Under the Krishi Mahotsav Approach, initiated by Hon’ble Prime Minister Shri Narendra Modi (then Chief Minister of Gujarat), the state successfully overcame the challenges of low productivity.</a:t>
          </a:r>
          <a:endParaRPr lang="en-US" dirty="0"/>
        </a:p>
      </dgm:t>
    </dgm:pt>
    <dgm:pt modelId="{B899AA1C-148E-415A-B276-F661FAA16548}" type="parTrans" cxnId="{8D90A772-7D6A-4D38-AFE5-C615D5545755}">
      <dgm:prSet/>
      <dgm:spPr/>
      <dgm:t>
        <a:bodyPr/>
        <a:lstStyle/>
        <a:p>
          <a:endParaRPr lang="en-US"/>
        </a:p>
      </dgm:t>
    </dgm:pt>
    <dgm:pt modelId="{6310C881-20B1-4344-A1F2-12B54A0566FC}" type="sibTrans" cxnId="{8D90A772-7D6A-4D38-AFE5-C615D5545755}">
      <dgm:prSet/>
      <dgm:spPr/>
      <dgm:t>
        <a:bodyPr/>
        <a:lstStyle/>
        <a:p>
          <a:endParaRPr lang="en-US"/>
        </a:p>
      </dgm:t>
    </dgm:pt>
    <dgm:pt modelId="{3186BA49-4E6A-4448-BF16-8C8E29EB3CC9}">
      <dgm:prSet/>
      <dgm:spPr/>
      <dgm:t>
        <a:bodyPr/>
        <a:lstStyle/>
        <a:p>
          <a:r>
            <a:rPr lang="en-IN" dirty="0"/>
            <a:t>Today, Gujarat stands as a leading Agricultural, Animal Husbandry &amp; Fisheries state, demonstrating how structured interventions can turn adversity into opportunity.</a:t>
          </a:r>
          <a:endParaRPr lang="en-US" dirty="0"/>
        </a:p>
      </dgm:t>
    </dgm:pt>
    <dgm:pt modelId="{0FD27758-6E00-46BE-83C8-7050E0D1664E}" type="parTrans" cxnId="{20EC0B83-5406-455D-9925-0DA735524572}">
      <dgm:prSet/>
      <dgm:spPr/>
      <dgm:t>
        <a:bodyPr/>
        <a:lstStyle/>
        <a:p>
          <a:endParaRPr lang="en-US"/>
        </a:p>
      </dgm:t>
    </dgm:pt>
    <dgm:pt modelId="{F4256DAA-8CBA-495C-AB7F-F7964EF9170C}" type="sibTrans" cxnId="{20EC0B83-5406-455D-9925-0DA735524572}">
      <dgm:prSet/>
      <dgm:spPr/>
      <dgm:t>
        <a:bodyPr/>
        <a:lstStyle/>
        <a:p>
          <a:endParaRPr lang="en-US"/>
        </a:p>
      </dgm:t>
    </dgm:pt>
    <dgm:pt modelId="{BBD04B3F-95BB-411D-9F16-C10FD39CD97C}">
      <dgm:prSet/>
      <dgm:spPr/>
      <dgm:t>
        <a:bodyPr/>
        <a:lstStyle/>
        <a:p>
          <a:r>
            <a:rPr lang="en-IN" dirty="0"/>
            <a:t>Gujarat Women have already made successful AMUL model.  They look after 100 per cent livestock management and are adaptable but need to be up-skilled and supported. </a:t>
          </a:r>
          <a:endParaRPr lang="en-US" dirty="0"/>
        </a:p>
      </dgm:t>
    </dgm:pt>
    <dgm:pt modelId="{671B069B-2E7E-47E2-BF28-12A116BC5FBE}" type="parTrans" cxnId="{D9186CF4-D2C6-4482-B1AE-CD882677C45B}">
      <dgm:prSet/>
      <dgm:spPr/>
      <dgm:t>
        <a:bodyPr/>
        <a:lstStyle/>
        <a:p>
          <a:endParaRPr lang="en-US"/>
        </a:p>
      </dgm:t>
    </dgm:pt>
    <dgm:pt modelId="{9F288A1C-5BCB-4459-BD91-4EFF3B7E15C6}" type="sibTrans" cxnId="{D9186CF4-D2C6-4482-B1AE-CD882677C45B}">
      <dgm:prSet/>
      <dgm:spPr/>
      <dgm:t>
        <a:bodyPr/>
        <a:lstStyle/>
        <a:p>
          <a:endParaRPr lang="en-US"/>
        </a:p>
      </dgm:t>
    </dgm:pt>
    <dgm:pt modelId="{3FCB8D16-5660-4D24-8264-A1EAB4C249F2}">
      <dgm:prSet/>
      <dgm:spPr/>
      <dgm:t>
        <a:bodyPr/>
        <a:lstStyle/>
        <a:p>
          <a:r>
            <a:rPr lang="en-US" dirty="0"/>
            <a:t>In Viksit Bharat approach is to have increasing income of rural family on par with their urban counterparts -This will need of male member to work in non-</a:t>
          </a:r>
          <a:r>
            <a:rPr lang="en-US" dirty="0" err="1"/>
            <a:t>agriculure</a:t>
          </a:r>
          <a:r>
            <a:rPr lang="en-US" dirty="0"/>
            <a:t> farm work - within or outside villages.</a:t>
          </a:r>
        </a:p>
      </dgm:t>
    </dgm:pt>
    <dgm:pt modelId="{76F08FD9-747E-418F-B5C6-15CBCE783317}" type="parTrans" cxnId="{20242E6A-6625-4BE2-A6FC-A35D5CDAB1DA}">
      <dgm:prSet/>
      <dgm:spPr/>
      <dgm:t>
        <a:bodyPr/>
        <a:lstStyle/>
        <a:p>
          <a:endParaRPr lang="en-IN"/>
        </a:p>
      </dgm:t>
    </dgm:pt>
    <dgm:pt modelId="{BB988482-28D3-4FBB-8E70-F75DD3E39C62}" type="sibTrans" cxnId="{20242E6A-6625-4BE2-A6FC-A35D5CDAB1DA}">
      <dgm:prSet/>
      <dgm:spPr/>
      <dgm:t>
        <a:bodyPr/>
        <a:lstStyle/>
        <a:p>
          <a:endParaRPr lang="en-IN"/>
        </a:p>
      </dgm:t>
    </dgm:pt>
    <dgm:pt modelId="{71A2C41C-BE1A-4D39-B88A-CD5AD4D3783C}" type="pres">
      <dgm:prSet presAssocID="{72E520CB-BC55-4A1F-A2D4-36FDE2076001}" presName="linear" presStyleCnt="0">
        <dgm:presLayoutVars>
          <dgm:dir/>
          <dgm:animLvl val="lvl"/>
          <dgm:resizeHandles val="exact"/>
        </dgm:presLayoutVars>
      </dgm:prSet>
      <dgm:spPr/>
    </dgm:pt>
    <dgm:pt modelId="{C778B408-4306-4E27-81DF-C90331614F6A}" type="pres">
      <dgm:prSet presAssocID="{5452850A-4511-413D-9727-BF16D49DFF3F}" presName="parentLin" presStyleCnt="0"/>
      <dgm:spPr/>
    </dgm:pt>
    <dgm:pt modelId="{4CF99465-985A-434E-8148-328D5476A982}" type="pres">
      <dgm:prSet presAssocID="{5452850A-4511-413D-9727-BF16D49DFF3F}" presName="parentLeftMargin" presStyleLbl="node1" presStyleIdx="0" presStyleCnt="2"/>
      <dgm:spPr/>
    </dgm:pt>
    <dgm:pt modelId="{C0B3746F-6266-4DAD-8D27-1BDB8B64BFB9}" type="pres">
      <dgm:prSet presAssocID="{5452850A-4511-413D-9727-BF16D49DFF3F}" presName="parentText" presStyleLbl="node1" presStyleIdx="0" presStyleCnt="2">
        <dgm:presLayoutVars>
          <dgm:chMax val="0"/>
          <dgm:bulletEnabled val="1"/>
        </dgm:presLayoutVars>
      </dgm:prSet>
      <dgm:spPr/>
    </dgm:pt>
    <dgm:pt modelId="{02CCE3A2-79E9-4B0F-80EA-F96B1DD06824}" type="pres">
      <dgm:prSet presAssocID="{5452850A-4511-413D-9727-BF16D49DFF3F}" presName="negativeSpace" presStyleCnt="0"/>
      <dgm:spPr/>
    </dgm:pt>
    <dgm:pt modelId="{FDF428A5-C4AB-4F62-A093-BF685147CDB3}" type="pres">
      <dgm:prSet presAssocID="{5452850A-4511-413D-9727-BF16D49DFF3F}" presName="childText" presStyleLbl="conFgAcc1" presStyleIdx="0" presStyleCnt="2">
        <dgm:presLayoutVars>
          <dgm:bulletEnabled val="1"/>
        </dgm:presLayoutVars>
      </dgm:prSet>
      <dgm:spPr/>
    </dgm:pt>
    <dgm:pt modelId="{08B32606-F1F4-4704-99D9-BF023F4B464B}" type="pres">
      <dgm:prSet presAssocID="{A172D47A-71B0-4B6F-A52A-EA2EEF60EFA3}" presName="spaceBetweenRectangles" presStyleCnt="0"/>
      <dgm:spPr/>
    </dgm:pt>
    <dgm:pt modelId="{740C0B40-2BE6-457B-AD85-0A6810735BEA}" type="pres">
      <dgm:prSet presAssocID="{2F0A33F1-FD49-4992-89A7-47C1DFFFC397}" presName="parentLin" presStyleCnt="0"/>
      <dgm:spPr/>
    </dgm:pt>
    <dgm:pt modelId="{AB71C08C-C18D-4132-91CD-AA811C7086F8}" type="pres">
      <dgm:prSet presAssocID="{2F0A33F1-FD49-4992-89A7-47C1DFFFC397}" presName="parentLeftMargin" presStyleLbl="node1" presStyleIdx="0" presStyleCnt="2"/>
      <dgm:spPr/>
    </dgm:pt>
    <dgm:pt modelId="{577AEF8A-1F2B-4FEC-994D-2A5CD23BD41A}" type="pres">
      <dgm:prSet presAssocID="{2F0A33F1-FD49-4992-89A7-47C1DFFFC397}" presName="parentText" presStyleLbl="node1" presStyleIdx="1" presStyleCnt="2">
        <dgm:presLayoutVars>
          <dgm:chMax val="0"/>
          <dgm:bulletEnabled val="1"/>
        </dgm:presLayoutVars>
      </dgm:prSet>
      <dgm:spPr/>
    </dgm:pt>
    <dgm:pt modelId="{4BCB9554-94B9-4567-8713-340AA8E35480}" type="pres">
      <dgm:prSet presAssocID="{2F0A33F1-FD49-4992-89A7-47C1DFFFC397}" presName="negativeSpace" presStyleCnt="0"/>
      <dgm:spPr/>
    </dgm:pt>
    <dgm:pt modelId="{C3FB7D36-4F57-4B74-8F55-B761263A5D75}" type="pres">
      <dgm:prSet presAssocID="{2F0A33F1-FD49-4992-89A7-47C1DFFFC397}" presName="childText" presStyleLbl="conFgAcc1" presStyleIdx="1" presStyleCnt="2">
        <dgm:presLayoutVars>
          <dgm:bulletEnabled val="1"/>
        </dgm:presLayoutVars>
      </dgm:prSet>
      <dgm:spPr/>
    </dgm:pt>
  </dgm:ptLst>
  <dgm:cxnLst>
    <dgm:cxn modelId="{D2C05100-0F0B-4378-9A86-A98B47421BA8}" srcId="{5452850A-4511-413D-9727-BF16D49DFF3F}" destId="{55D4639F-6BD0-4052-B56C-AC7B56D53BD0}" srcOrd="0" destOrd="0" parTransId="{0B6C9528-3158-47C9-BA98-986CFABA71EA}" sibTransId="{C3DBB0F2-EF63-417D-96B5-49CF471B44E7}"/>
    <dgm:cxn modelId="{47FDA80B-7290-4AEA-A8C0-34B8B6305761}" type="presOf" srcId="{3FCB8D16-5660-4D24-8264-A1EAB4C249F2}" destId="{FDF428A5-C4AB-4F62-A093-BF685147CDB3}" srcOrd="0" destOrd="3" presId="urn:microsoft.com/office/officeart/2005/8/layout/list1"/>
    <dgm:cxn modelId="{35BFAF22-129E-4363-9E3C-D961472E7FCF}" srcId="{5452850A-4511-413D-9727-BF16D49DFF3F}" destId="{0329493D-368F-4F6C-93A0-5A2E9215E6A2}" srcOrd="2" destOrd="0" parTransId="{50E891A3-D134-4906-8A7A-6A78DE3164F3}" sibTransId="{D838A7DC-827E-46DF-92D8-162C27E40C76}"/>
    <dgm:cxn modelId="{26C9062B-37C4-436B-8E8D-D177CEDC417F}" type="presOf" srcId="{0329493D-368F-4F6C-93A0-5A2E9215E6A2}" destId="{FDF428A5-C4AB-4F62-A093-BF685147CDB3}" srcOrd="0" destOrd="2" presId="urn:microsoft.com/office/officeart/2005/8/layout/list1"/>
    <dgm:cxn modelId="{8F08B43E-EADA-4BA3-9B14-123D85AD3B31}" srcId="{72E520CB-BC55-4A1F-A2D4-36FDE2076001}" destId="{2F0A33F1-FD49-4992-89A7-47C1DFFFC397}" srcOrd="1" destOrd="0" parTransId="{CC6DC136-E58C-4D83-A972-92737E8F6186}" sibTransId="{239BD2EB-131F-44CA-BCFC-8F970990CE41}"/>
    <dgm:cxn modelId="{413A7840-BD1B-408A-967A-AE9CC9E08F3F}" type="presOf" srcId="{3186BA49-4E6A-4448-BF16-8C8E29EB3CC9}" destId="{C3FB7D36-4F57-4B74-8F55-B761263A5D75}" srcOrd="0" destOrd="1" presId="urn:microsoft.com/office/officeart/2005/8/layout/list1"/>
    <dgm:cxn modelId="{20242E6A-6625-4BE2-A6FC-A35D5CDAB1DA}" srcId="{5452850A-4511-413D-9727-BF16D49DFF3F}" destId="{3FCB8D16-5660-4D24-8264-A1EAB4C249F2}" srcOrd="3" destOrd="0" parTransId="{76F08FD9-747E-418F-B5C6-15CBCE783317}" sibTransId="{BB988482-28D3-4FBB-8E70-F75DD3E39C62}"/>
    <dgm:cxn modelId="{C0B98950-5C1C-4DC7-A4B4-C8140C67082A}" type="presOf" srcId="{5452850A-4511-413D-9727-BF16D49DFF3F}" destId="{C0B3746F-6266-4DAD-8D27-1BDB8B64BFB9}" srcOrd="1" destOrd="0" presId="urn:microsoft.com/office/officeart/2005/8/layout/list1"/>
    <dgm:cxn modelId="{8D90A772-7D6A-4D38-AFE5-C615D5545755}" srcId="{2F0A33F1-FD49-4992-89A7-47C1DFFFC397}" destId="{8745F0D3-0F54-44F6-B936-19457303C74A}" srcOrd="0" destOrd="0" parTransId="{B899AA1C-148E-415A-B276-F661FAA16548}" sibTransId="{6310C881-20B1-4344-A1F2-12B54A0566FC}"/>
    <dgm:cxn modelId="{4FE4E557-091B-41D1-9AC3-21EBCA1D8424}" type="presOf" srcId="{2F0A33F1-FD49-4992-89A7-47C1DFFFC397}" destId="{AB71C08C-C18D-4132-91CD-AA811C7086F8}" srcOrd="0" destOrd="0" presId="urn:microsoft.com/office/officeart/2005/8/layout/list1"/>
    <dgm:cxn modelId="{20EC0B83-5406-455D-9925-0DA735524572}" srcId="{2F0A33F1-FD49-4992-89A7-47C1DFFFC397}" destId="{3186BA49-4E6A-4448-BF16-8C8E29EB3CC9}" srcOrd="1" destOrd="0" parTransId="{0FD27758-6E00-46BE-83C8-7050E0D1664E}" sibTransId="{F4256DAA-8CBA-495C-AB7F-F7964EF9170C}"/>
    <dgm:cxn modelId="{6E135483-9C65-43E8-85FF-5A6005A05A9C}" type="presOf" srcId="{72E520CB-BC55-4A1F-A2D4-36FDE2076001}" destId="{71A2C41C-BE1A-4D39-B88A-CD5AD4D3783C}" srcOrd="0" destOrd="0" presId="urn:microsoft.com/office/officeart/2005/8/layout/list1"/>
    <dgm:cxn modelId="{2936E988-F256-4980-8367-43E0CD260C80}" type="presOf" srcId="{2F0A33F1-FD49-4992-89A7-47C1DFFFC397}" destId="{577AEF8A-1F2B-4FEC-994D-2A5CD23BD41A}" srcOrd="1" destOrd="0" presId="urn:microsoft.com/office/officeart/2005/8/layout/list1"/>
    <dgm:cxn modelId="{3EA862A0-EFE2-4B6B-A1F9-E1BCB18668B7}" srcId="{72E520CB-BC55-4A1F-A2D4-36FDE2076001}" destId="{5452850A-4511-413D-9727-BF16D49DFF3F}" srcOrd="0" destOrd="0" parTransId="{068041F7-5425-4F9A-B433-9CEC18011F7A}" sibTransId="{A172D47A-71B0-4B6F-A52A-EA2EEF60EFA3}"/>
    <dgm:cxn modelId="{0A6AE0A4-3815-4DF1-9B35-3375A3405C55}" type="presOf" srcId="{55D4639F-6BD0-4052-B56C-AC7B56D53BD0}" destId="{FDF428A5-C4AB-4F62-A093-BF685147CDB3}" srcOrd="0" destOrd="0" presId="urn:microsoft.com/office/officeart/2005/8/layout/list1"/>
    <dgm:cxn modelId="{D9CF4DA5-11D6-4620-A14E-B66A28D659F9}" srcId="{5452850A-4511-413D-9727-BF16D49DFF3F}" destId="{560D509B-63CC-492F-A105-C822B4979243}" srcOrd="1" destOrd="0" parTransId="{6AFA15DC-A28A-4152-B9B7-BA1FDA13C76F}" sibTransId="{84C02828-B0DE-4CBD-AF49-7377C033993F}"/>
    <dgm:cxn modelId="{B49297C3-A3F8-4DAB-9C41-B7EB66BF9D32}" type="presOf" srcId="{8745F0D3-0F54-44F6-B936-19457303C74A}" destId="{C3FB7D36-4F57-4B74-8F55-B761263A5D75}" srcOrd="0" destOrd="0" presId="urn:microsoft.com/office/officeart/2005/8/layout/list1"/>
    <dgm:cxn modelId="{9DC792EE-D1E6-4F71-84B7-69A7ACF30D3D}" type="presOf" srcId="{5452850A-4511-413D-9727-BF16D49DFF3F}" destId="{4CF99465-985A-434E-8148-328D5476A982}" srcOrd="0" destOrd="0" presId="urn:microsoft.com/office/officeart/2005/8/layout/list1"/>
    <dgm:cxn modelId="{285E86EF-2680-4B0D-9956-A34F2A616660}" type="presOf" srcId="{560D509B-63CC-492F-A105-C822B4979243}" destId="{FDF428A5-C4AB-4F62-A093-BF685147CDB3}" srcOrd="0" destOrd="1" presId="urn:microsoft.com/office/officeart/2005/8/layout/list1"/>
    <dgm:cxn modelId="{7F00D9F3-F35C-4BBC-B993-0F16F9108B25}" type="presOf" srcId="{BBD04B3F-95BB-411D-9F16-C10FD39CD97C}" destId="{C3FB7D36-4F57-4B74-8F55-B761263A5D75}" srcOrd="0" destOrd="2" presId="urn:microsoft.com/office/officeart/2005/8/layout/list1"/>
    <dgm:cxn modelId="{D9186CF4-D2C6-4482-B1AE-CD882677C45B}" srcId="{2F0A33F1-FD49-4992-89A7-47C1DFFFC397}" destId="{BBD04B3F-95BB-411D-9F16-C10FD39CD97C}" srcOrd="2" destOrd="0" parTransId="{671B069B-2E7E-47E2-BF28-12A116BC5FBE}" sibTransId="{9F288A1C-5BCB-4459-BD91-4EFF3B7E15C6}"/>
    <dgm:cxn modelId="{FB73052C-331C-48F6-ADE2-1362ECF02D27}" type="presParOf" srcId="{71A2C41C-BE1A-4D39-B88A-CD5AD4D3783C}" destId="{C778B408-4306-4E27-81DF-C90331614F6A}" srcOrd="0" destOrd="0" presId="urn:microsoft.com/office/officeart/2005/8/layout/list1"/>
    <dgm:cxn modelId="{659DEF44-B591-4DDF-98FA-4D9DD85BC170}" type="presParOf" srcId="{C778B408-4306-4E27-81DF-C90331614F6A}" destId="{4CF99465-985A-434E-8148-328D5476A982}" srcOrd="0" destOrd="0" presId="urn:microsoft.com/office/officeart/2005/8/layout/list1"/>
    <dgm:cxn modelId="{75B69035-4679-4447-BFC2-197A8ABD3E02}" type="presParOf" srcId="{C778B408-4306-4E27-81DF-C90331614F6A}" destId="{C0B3746F-6266-4DAD-8D27-1BDB8B64BFB9}" srcOrd="1" destOrd="0" presId="urn:microsoft.com/office/officeart/2005/8/layout/list1"/>
    <dgm:cxn modelId="{14F42CCB-D0C3-4984-A4CA-91EC0C11E659}" type="presParOf" srcId="{71A2C41C-BE1A-4D39-B88A-CD5AD4D3783C}" destId="{02CCE3A2-79E9-4B0F-80EA-F96B1DD06824}" srcOrd="1" destOrd="0" presId="urn:microsoft.com/office/officeart/2005/8/layout/list1"/>
    <dgm:cxn modelId="{9AE1E957-E75B-45C1-BDA8-67593B18B221}" type="presParOf" srcId="{71A2C41C-BE1A-4D39-B88A-CD5AD4D3783C}" destId="{FDF428A5-C4AB-4F62-A093-BF685147CDB3}" srcOrd="2" destOrd="0" presId="urn:microsoft.com/office/officeart/2005/8/layout/list1"/>
    <dgm:cxn modelId="{CE864079-3085-4F9E-92BF-5EE95561B1E4}" type="presParOf" srcId="{71A2C41C-BE1A-4D39-B88A-CD5AD4D3783C}" destId="{08B32606-F1F4-4704-99D9-BF023F4B464B}" srcOrd="3" destOrd="0" presId="urn:microsoft.com/office/officeart/2005/8/layout/list1"/>
    <dgm:cxn modelId="{AB812899-82D6-4B88-AF0A-7629F1C5F49E}" type="presParOf" srcId="{71A2C41C-BE1A-4D39-B88A-CD5AD4D3783C}" destId="{740C0B40-2BE6-457B-AD85-0A6810735BEA}" srcOrd="4" destOrd="0" presId="urn:microsoft.com/office/officeart/2005/8/layout/list1"/>
    <dgm:cxn modelId="{EB455703-8D53-463E-9FA7-25259F2EB207}" type="presParOf" srcId="{740C0B40-2BE6-457B-AD85-0A6810735BEA}" destId="{AB71C08C-C18D-4132-91CD-AA811C7086F8}" srcOrd="0" destOrd="0" presId="urn:microsoft.com/office/officeart/2005/8/layout/list1"/>
    <dgm:cxn modelId="{61F1720B-75C4-40D0-9D8C-58DDE6BB64E5}" type="presParOf" srcId="{740C0B40-2BE6-457B-AD85-0A6810735BEA}" destId="{577AEF8A-1F2B-4FEC-994D-2A5CD23BD41A}" srcOrd="1" destOrd="0" presId="urn:microsoft.com/office/officeart/2005/8/layout/list1"/>
    <dgm:cxn modelId="{951E16B4-71F9-4DFD-820E-17FE5311097E}" type="presParOf" srcId="{71A2C41C-BE1A-4D39-B88A-CD5AD4D3783C}" destId="{4BCB9554-94B9-4567-8713-340AA8E35480}" srcOrd="5" destOrd="0" presId="urn:microsoft.com/office/officeart/2005/8/layout/list1"/>
    <dgm:cxn modelId="{43431930-0DD6-43AE-9F7C-9191E23D7F82}" type="presParOf" srcId="{71A2C41C-BE1A-4D39-B88A-CD5AD4D3783C}" destId="{C3FB7D36-4F57-4B74-8F55-B761263A5D7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E4FD66-0ED3-48DD-92B9-4CEBCD285BAF}"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E8FE40F3-09AD-48BB-9A7E-D90D145996F7}">
      <dgm:prSet/>
      <dgm:spPr/>
      <dgm:t>
        <a:bodyPr/>
        <a:lstStyle/>
        <a:p>
          <a:r>
            <a:rPr lang="en-IN" dirty="0"/>
            <a:t>Hon’ble Prime Minister has laid a roadmap for agriculture in his Independence Day address as part of Viksit Bharat.</a:t>
          </a:r>
          <a:endParaRPr lang="en-US" dirty="0"/>
        </a:p>
      </dgm:t>
    </dgm:pt>
    <dgm:pt modelId="{0E0C102F-6DEB-4530-84A2-0A198918A455}" type="parTrans" cxnId="{3BEF0EBF-6EDB-42B4-BB30-EC0E74FEBDA8}">
      <dgm:prSet/>
      <dgm:spPr/>
      <dgm:t>
        <a:bodyPr/>
        <a:lstStyle/>
        <a:p>
          <a:endParaRPr lang="en-US"/>
        </a:p>
      </dgm:t>
    </dgm:pt>
    <dgm:pt modelId="{12505BD8-0DCB-4464-B245-441F08BC423A}" type="sibTrans" cxnId="{3BEF0EBF-6EDB-42B4-BB30-EC0E74FEBDA8}">
      <dgm:prSet/>
      <dgm:spPr/>
      <dgm:t>
        <a:bodyPr/>
        <a:lstStyle/>
        <a:p>
          <a:endParaRPr lang="en-US"/>
        </a:p>
      </dgm:t>
    </dgm:pt>
    <dgm:pt modelId="{A7059C84-BFD1-4549-8BFE-757277AF7762}">
      <dgm:prSet/>
      <dgm:spPr/>
      <dgm:t>
        <a:bodyPr/>
        <a:lstStyle/>
        <a:p>
          <a:r>
            <a:rPr lang="en-IN" dirty="0"/>
            <a:t>With women farmers at the centre, a comprehensive national program is needed to address emerging challenges.</a:t>
          </a:r>
          <a:endParaRPr lang="en-US" dirty="0"/>
        </a:p>
      </dgm:t>
    </dgm:pt>
    <dgm:pt modelId="{872DD9EC-BFCC-4AF1-994D-A83B4C294090}" type="parTrans" cxnId="{863E65D0-AAB2-4A72-A558-31C2C1D70A07}">
      <dgm:prSet/>
      <dgm:spPr/>
      <dgm:t>
        <a:bodyPr/>
        <a:lstStyle/>
        <a:p>
          <a:endParaRPr lang="en-US"/>
        </a:p>
      </dgm:t>
    </dgm:pt>
    <dgm:pt modelId="{C1B78B18-4B56-493E-BC37-BD9B654AFA8A}" type="sibTrans" cxnId="{863E65D0-AAB2-4A72-A558-31C2C1D70A07}">
      <dgm:prSet/>
      <dgm:spPr/>
      <dgm:t>
        <a:bodyPr/>
        <a:lstStyle/>
        <a:p>
          <a:endParaRPr lang="en-US"/>
        </a:p>
      </dgm:t>
    </dgm:pt>
    <dgm:pt modelId="{0196CCF4-67BF-4441-B55A-25BF625D73E4}">
      <dgm:prSet/>
      <dgm:spPr/>
      <dgm:t>
        <a:bodyPr/>
        <a:lstStyle/>
        <a:p>
          <a:r>
            <a:rPr lang="en-IN" dirty="0"/>
            <a:t>The Krishi Mahotsav model can be adapted for mass communication, awareness creation, and implementation.</a:t>
          </a:r>
          <a:endParaRPr lang="en-US" dirty="0"/>
        </a:p>
      </dgm:t>
    </dgm:pt>
    <dgm:pt modelId="{679AD1AB-9B3D-4B25-91B9-4FC79799A90F}" type="parTrans" cxnId="{B4C4090C-8D10-4B8B-80FD-D3650FCB9833}">
      <dgm:prSet/>
      <dgm:spPr/>
      <dgm:t>
        <a:bodyPr/>
        <a:lstStyle/>
        <a:p>
          <a:endParaRPr lang="en-US"/>
        </a:p>
      </dgm:t>
    </dgm:pt>
    <dgm:pt modelId="{D1CF0620-DE52-4791-B32B-C92DBB47D155}" type="sibTrans" cxnId="{B4C4090C-8D10-4B8B-80FD-D3650FCB9833}">
      <dgm:prSet/>
      <dgm:spPr/>
      <dgm:t>
        <a:bodyPr/>
        <a:lstStyle/>
        <a:p>
          <a:endParaRPr lang="en-US"/>
        </a:p>
      </dgm:t>
    </dgm:pt>
    <dgm:pt modelId="{B4B1D0B7-5721-40D2-AEC3-E4E610AB8AFF}">
      <dgm:prSet/>
      <dgm:spPr/>
      <dgm:t>
        <a:bodyPr/>
        <a:lstStyle/>
        <a:p>
          <a:r>
            <a:rPr lang="en-IN"/>
            <a:t>Request to ONGC – to support Second phase of this program.</a:t>
          </a:r>
          <a:endParaRPr lang="en-US"/>
        </a:p>
      </dgm:t>
    </dgm:pt>
    <dgm:pt modelId="{40579EBD-37B1-4722-AE89-D89772B6148A}" type="parTrans" cxnId="{190783A6-9B4F-4B4C-AED6-CE36093BFA3F}">
      <dgm:prSet/>
      <dgm:spPr/>
      <dgm:t>
        <a:bodyPr/>
        <a:lstStyle/>
        <a:p>
          <a:endParaRPr lang="en-US"/>
        </a:p>
      </dgm:t>
    </dgm:pt>
    <dgm:pt modelId="{B876D6C4-3687-447D-8E97-886F97C457C8}" type="sibTrans" cxnId="{190783A6-9B4F-4B4C-AED6-CE36093BFA3F}">
      <dgm:prSet/>
      <dgm:spPr/>
      <dgm:t>
        <a:bodyPr/>
        <a:lstStyle/>
        <a:p>
          <a:endParaRPr lang="en-US"/>
        </a:p>
      </dgm:t>
    </dgm:pt>
    <dgm:pt modelId="{676A4BCD-F936-444D-863C-C910DF6DC1C8}">
      <dgm:prSet/>
      <dgm:spPr/>
      <dgm:t>
        <a:bodyPr/>
        <a:lstStyle/>
        <a:p>
          <a:r>
            <a:rPr lang="en-IN" dirty="0"/>
            <a:t>Request to NITI Aayog: Take this idea forward and design a framework for nationwide adoption.</a:t>
          </a:r>
          <a:endParaRPr lang="en-US" dirty="0"/>
        </a:p>
      </dgm:t>
    </dgm:pt>
    <dgm:pt modelId="{A6E7B66D-4810-4040-B209-AA7E19CD557C}" type="parTrans" cxnId="{D2844E8A-8345-4396-B591-055307B5DC8B}">
      <dgm:prSet/>
      <dgm:spPr/>
      <dgm:t>
        <a:bodyPr/>
        <a:lstStyle/>
        <a:p>
          <a:endParaRPr lang="en-US"/>
        </a:p>
      </dgm:t>
    </dgm:pt>
    <dgm:pt modelId="{8631E7F7-3665-4409-86AE-90D3E051A086}" type="sibTrans" cxnId="{D2844E8A-8345-4396-B591-055307B5DC8B}">
      <dgm:prSet/>
      <dgm:spPr/>
      <dgm:t>
        <a:bodyPr/>
        <a:lstStyle/>
        <a:p>
          <a:endParaRPr lang="en-US"/>
        </a:p>
      </dgm:t>
    </dgm:pt>
    <dgm:pt modelId="{6E8FB282-2E1B-4A87-97FE-1B2BDAD09E38}" type="pres">
      <dgm:prSet presAssocID="{FBE4FD66-0ED3-48DD-92B9-4CEBCD285BAF}" presName="outerComposite" presStyleCnt="0">
        <dgm:presLayoutVars>
          <dgm:chMax val="5"/>
          <dgm:dir/>
          <dgm:resizeHandles val="exact"/>
        </dgm:presLayoutVars>
      </dgm:prSet>
      <dgm:spPr/>
    </dgm:pt>
    <dgm:pt modelId="{E177DC41-3B5E-4C61-9AA7-8F21BBC1028C}" type="pres">
      <dgm:prSet presAssocID="{FBE4FD66-0ED3-48DD-92B9-4CEBCD285BAF}" presName="dummyMaxCanvas" presStyleCnt="0">
        <dgm:presLayoutVars/>
      </dgm:prSet>
      <dgm:spPr/>
    </dgm:pt>
    <dgm:pt modelId="{EDA3FAB0-892C-4ABF-A02C-3F1218B7F7DC}" type="pres">
      <dgm:prSet presAssocID="{FBE4FD66-0ED3-48DD-92B9-4CEBCD285BAF}" presName="FiveNodes_1" presStyleLbl="node1" presStyleIdx="0" presStyleCnt="5">
        <dgm:presLayoutVars>
          <dgm:bulletEnabled val="1"/>
        </dgm:presLayoutVars>
      </dgm:prSet>
      <dgm:spPr/>
    </dgm:pt>
    <dgm:pt modelId="{608C1087-8BFD-4434-86FD-B7E657F34072}" type="pres">
      <dgm:prSet presAssocID="{FBE4FD66-0ED3-48DD-92B9-4CEBCD285BAF}" presName="FiveNodes_2" presStyleLbl="node1" presStyleIdx="1" presStyleCnt="5">
        <dgm:presLayoutVars>
          <dgm:bulletEnabled val="1"/>
        </dgm:presLayoutVars>
      </dgm:prSet>
      <dgm:spPr/>
    </dgm:pt>
    <dgm:pt modelId="{5C467CAC-0549-45B3-B5FF-3B36C3240A55}" type="pres">
      <dgm:prSet presAssocID="{FBE4FD66-0ED3-48DD-92B9-4CEBCD285BAF}" presName="FiveNodes_3" presStyleLbl="node1" presStyleIdx="2" presStyleCnt="5">
        <dgm:presLayoutVars>
          <dgm:bulletEnabled val="1"/>
        </dgm:presLayoutVars>
      </dgm:prSet>
      <dgm:spPr/>
    </dgm:pt>
    <dgm:pt modelId="{722E7EE8-E003-4657-A6BD-BE9FFAD57140}" type="pres">
      <dgm:prSet presAssocID="{FBE4FD66-0ED3-48DD-92B9-4CEBCD285BAF}" presName="FiveNodes_4" presStyleLbl="node1" presStyleIdx="3" presStyleCnt="5">
        <dgm:presLayoutVars>
          <dgm:bulletEnabled val="1"/>
        </dgm:presLayoutVars>
      </dgm:prSet>
      <dgm:spPr/>
    </dgm:pt>
    <dgm:pt modelId="{64F308A8-BFB7-4C97-B4BD-32669CCE9778}" type="pres">
      <dgm:prSet presAssocID="{FBE4FD66-0ED3-48DD-92B9-4CEBCD285BAF}" presName="FiveNodes_5" presStyleLbl="node1" presStyleIdx="4" presStyleCnt="5">
        <dgm:presLayoutVars>
          <dgm:bulletEnabled val="1"/>
        </dgm:presLayoutVars>
      </dgm:prSet>
      <dgm:spPr/>
    </dgm:pt>
    <dgm:pt modelId="{4E4FC763-A5BB-4EFE-B680-751372F616B7}" type="pres">
      <dgm:prSet presAssocID="{FBE4FD66-0ED3-48DD-92B9-4CEBCD285BAF}" presName="FiveConn_1-2" presStyleLbl="fgAccFollowNode1" presStyleIdx="0" presStyleCnt="4">
        <dgm:presLayoutVars>
          <dgm:bulletEnabled val="1"/>
        </dgm:presLayoutVars>
      </dgm:prSet>
      <dgm:spPr/>
    </dgm:pt>
    <dgm:pt modelId="{E5EC4DCA-B034-4692-93C5-7BE684362F36}" type="pres">
      <dgm:prSet presAssocID="{FBE4FD66-0ED3-48DD-92B9-4CEBCD285BAF}" presName="FiveConn_2-3" presStyleLbl="fgAccFollowNode1" presStyleIdx="1" presStyleCnt="4">
        <dgm:presLayoutVars>
          <dgm:bulletEnabled val="1"/>
        </dgm:presLayoutVars>
      </dgm:prSet>
      <dgm:spPr/>
    </dgm:pt>
    <dgm:pt modelId="{03661B6D-95A8-4A13-A213-724A72D18AD8}" type="pres">
      <dgm:prSet presAssocID="{FBE4FD66-0ED3-48DD-92B9-4CEBCD285BAF}" presName="FiveConn_3-4" presStyleLbl="fgAccFollowNode1" presStyleIdx="2" presStyleCnt="4">
        <dgm:presLayoutVars>
          <dgm:bulletEnabled val="1"/>
        </dgm:presLayoutVars>
      </dgm:prSet>
      <dgm:spPr/>
    </dgm:pt>
    <dgm:pt modelId="{924F42D4-AAD9-4420-8544-9D7A528C7D82}" type="pres">
      <dgm:prSet presAssocID="{FBE4FD66-0ED3-48DD-92B9-4CEBCD285BAF}" presName="FiveConn_4-5" presStyleLbl="fgAccFollowNode1" presStyleIdx="3" presStyleCnt="4">
        <dgm:presLayoutVars>
          <dgm:bulletEnabled val="1"/>
        </dgm:presLayoutVars>
      </dgm:prSet>
      <dgm:spPr/>
    </dgm:pt>
    <dgm:pt modelId="{F390ED8A-B94E-45BB-8303-2041A48711FB}" type="pres">
      <dgm:prSet presAssocID="{FBE4FD66-0ED3-48DD-92B9-4CEBCD285BAF}" presName="FiveNodes_1_text" presStyleLbl="node1" presStyleIdx="4" presStyleCnt="5">
        <dgm:presLayoutVars>
          <dgm:bulletEnabled val="1"/>
        </dgm:presLayoutVars>
      </dgm:prSet>
      <dgm:spPr/>
    </dgm:pt>
    <dgm:pt modelId="{AE4F11EF-CA2B-4412-9FBE-204A8F60341D}" type="pres">
      <dgm:prSet presAssocID="{FBE4FD66-0ED3-48DD-92B9-4CEBCD285BAF}" presName="FiveNodes_2_text" presStyleLbl="node1" presStyleIdx="4" presStyleCnt="5">
        <dgm:presLayoutVars>
          <dgm:bulletEnabled val="1"/>
        </dgm:presLayoutVars>
      </dgm:prSet>
      <dgm:spPr/>
    </dgm:pt>
    <dgm:pt modelId="{6EA04F7E-7FF2-4C42-B751-A218CC53958C}" type="pres">
      <dgm:prSet presAssocID="{FBE4FD66-0ED3-48DD-92B9-4CEBCD285BAF}" presName="FiveNodes_3_text" presStyleLbl="node1" presStyleIdx="4" presStyleCnt="5">
        <dgm:presLayoutVars>
          <dgm:bulletEnabled val="1"/>
        </dgm:presLayoutVars>
      </dgm:prSet>
      <dgm:spPr/>
    </dgm:pt>
    <dgm:pt modelId="{F090DBCC-8D95-4A4F-B856-3E45C9513B9D}" type="pres">
      <dgm:prSet presAssocID="{FBE4FD66-0ED3-48DD-92B9-4CEBCD285BAF}" presName="FiveNodes_4_text" presStyleLbl="node1" presStyleIdx="4" presStyleCnt="5">
        <dgm:presLayoutVars>
          <dgm:bulletEnabled val="1"/>
        </dgm:presLayoutVars>
      </dgm:prSet>
      <dgm:spPr/>
    </dgm:pt>
    <dgm:pt modelId="{5BF9D831-8349-4D80-81C2-DD61223F558C}" type="pres">
      <dgm:prSet presAssocID="{FBE4FD66-0ED3-48DD-92B9-4CEBCD285BAF}" presName="FiveNodes_5_text" presStyleLbl="node1" presStyleIdx="4" presStyleCnt="5">
        <dgm:presLayoutVars>
          <dgm:bulletEnabled val="1"/>
        </dgm:presLayoutVars>
      </dgm:prSet>
      <dgm:spPr/>
    </dgm:pt>
  </dgm:ptLst>
  <dgm:cxnLst>
    <dgm:cxn modelId="{B4C4090C-8D10-4B8B-80FD-D3650FCB9833}" srcId="{FBE4FD66-0ED3-48DD-92B9-4CEBCD285BAF}" destId="{0196CCF4-67BF-4441-B55A-25BF625D73E4}" srcOrd="2" destOrd="0" parTransId="{679AD1AB-9B3D-4B25-91B9-4FC79799A90F}" sibTransId="{D1CF0620-DE52-4791-B32B-C92DBB47D155}"/>
    <dgm:cxn modelId="{2E47630D-70EF-4B4E-B35A-780C660DB5FE}" type="presOf" srcId="{676A4BCD-F936-444D-863C-C910DF6DC1C8}" destId="{5BF9D831-8349-4D80-81C2-DD61223F558C}" srcOrd="1" destOrd="0" presId="urn:microsoft.com/office/officeart/2005/8/layout/vProcess5"/>
    <dgm:cxn modelId="{C2C5E10E-AF79-465F-B518-B93D71E9474C}" type="presOf" srcId="{B4B1D0B7-5721-40D2-AEC3-E4E610AB8AFF}" destId="{722E7EE8-E003-4657-A6BD-BE9FFAD57140}" srcOrd="0" destOrd="0" presId="urn:microsoft.com/office/officeart/2005/8/layout/vProcess5"/>
    <dgm:cxn modelId="{958AEE39-A3CB-47AB-BA94-6478A23A69D7}" type="presOf" srcId="{A7059C84-BFD1-4549-8BFE-757277AF7762}" destId="{608C1087-8BFD-4434-86FD-B7E657F34072}" srcOrd="0" destOrd="0" presId="urn:microsoft.com/office/officeart/2005/8/layout/vProcess5"/>
    <dgm:cxn modelId="{9C36313E-EBE2-418F-9F83-B4DE3F2F5AB2}" type="presOf" srcId="{B876D6C4-3687-447D-8E97-886F97C457C8}" destId="{924F42D4-AAD9-4420-8544-9D7A528C7D82}" srcOrd="0" destOrd="0" presId="urn:microsoft.com/office/officeart/2005/8/layout/vProcess5"/>
    <dgm:cxn modelId="{67C1BC5E-0F47-4955-B106-89D0E7D25840}" type="presOf" srcId="{0196CCF4-67BF-4441-B55A-25BF625D73E4}" destId="{5C467CAC-0549-45B3-B5FF-3B36C3240A55}" srcOrd="0" destOrd="0" presId="urn:microsoft.com/office/officeart/2005/8/layout/vProcess5"/>
    <dgm:cxn modelId="{1E12A84A-C14F-413F-AD04-59B29235531F}" type="presOf" srcId="{676A4BCD-F936-444D-863C-C910DF6DC1C8}" destId="{64F308A8-BFB7-4C97-B4BD-32669CCE9778}" srcOrd="0" destOrd="0" presId="urn:microsoft.com/office/officeart/2005/8/layout/vProcess5"/>
    <dgm:cxn modelId="{D403494D-D5BE-44D7-B7BB-148BEED6200E}" type="presOf" srcId="{12505BD8-0DCB-4464-B245-441F08BC423A}" destId="{4E4FC763-A5BB-4EFE-B680-751372F616B7}" srcOrd="0" destOrd="0" presId="urn:microsoft.com/office/officeart/2005/8/layout/vProcess5"/>
    <dgm:cxn modelId="{985D9774-7746-48C9-9709-4D6B6773CE0A}" type="presOf" srcId="{B4B1D0B7-5721-40D2-AEC3-E4E610AB8AFF}" destId="{F090DBCC-8D95-4A4F-B856-3E45C9513B9D}" srcOrd="1" destOrd="0" presId="urn:microsoft.com/office/officeart/2005/8/layout/vProcess5"/>
    <dgm:cxn modelId="{6C26E688-E246-4CE1-9483-382ABF6F4F5A}" type="presOf" srcId="{C1B78B18-4B56-493E-BC37-BD9B654AFA8A}" destId="{E5EC4DCA-B034-4692-93C5-7BE684362F36}" srcOrd="0" destOrd="0" presId="urn:microsoft.com/office/officeart/2005/8/layout/vProcess5"/>
    <dgm:cxn modelId="{D2844E8A-8345-4396-B591-055307B5DC8B}" srcId="{FBE4FD66-0ED3-48DD-92B9-4CEBCD285BAF}" destId="{676A4BCD-F936-444D-863C-C910DF6DC1C8}" srcOrd="4" destOrd="0" parTransId="{A6E7B66D-4810-4040-B209-AA7E19CD557C}" sibTransId="{8631E7F7-3665-4409-86AE-90D3E051A086}"/>
    <dgm:cxn modelId="{95E8C291-E345-481B-9C26-434DC55580EC}" type="presOf" srcId="{E8FE40F3-09AD-48BB-9A7E-D90D145996F7}" destId="{F390ED8A-B94E-45BB-8303-2041A48711FB}" srcOrd="1" destOrd="0" presId="urn:microsoft.com/office/officeart/2005/8/layout/vProcess5"/>
    <dgm:cxn modelId="{190783A6-9B4F-4B4C-AED6-CE36093BFA3F}" srcId="{FBE4FD66-0ED3-48DD-92B9-4CEBCD285BAF}" destId="{B4B1D0B7-5721-40D2-AEC3-E4E610AB8AFF}" srcOrd="3" destOrd="0" parTransId="{40579EBD-37B1-4722-AE89-D89772B6148A}" sibTransId="{B876D6C4-3687-447D-8E97-886F97C457C8}"/>
    <dgm:cxn modelId="{BD2E28B0-FC5B-41C1-A1CF-7A208BB2217A}" type="presOf" srcId="{0196CCF4-67BF-4441-B55A-25BF625D73E4}" destId="{6EA04F7E-7FF2-4C42-B751-A218CC53958C}" srcOrd="1" destOrd="0" presId="urn:microsoft.com/office/officeart/2005/8/layout/vProcess5"/>
    <dgm:cxn modelId="{6D8ABABB-C0B9-4016-89EF-0E6A9C1A658F}" type="presOf" srcId="{A7059C84-BFD1-4549-8BFE-757277AF7762}" destId="{AE4F11EF-CA2B-4412-9FBE-204A8F60341D}" srcOrd="1" destOrd="0" presId="urn:microsoft.com/office/officeart/2005/8/layout/vProcess5"/>
    <dgm:cxn modelId="{3BEF0EBF-6EDB-42B4-BB30-EC0E74FEBDA8}" srcId="{FBE4FD66-0ED3-48DD-92B9-4CEBCD285BAF}" destId="{E8FE40F3-09AD-48BB-9A7E-D90D145996F7}" srcOrd="0" destOrd="0" parTransId="{0E0C102F-6DEB-4530-84A2-0A198918A455}" sibTransId="{12505BD8-0DCB-4464-B245-441F08BC423A}"/>
    <dgm:cxn modelId="{863E65D0-AAB2-4A72-A558-31C2C1D70A07}" srcId="{FBE4FD66-0ED3-48DD-92B9-4CEBCD285BAF}" destId="{A7059C84-BFD1-4549-8BFE-757277AF7762}" srcOrd="1" destOrd="0" parTransId="{872DD9EC-BFCC-4AF1-994D-A83B4C294090}" sibTransId="{C1B78B18-4B56-493E-BC37-BD9B654AFA8A}"/>
    <dgm:cxn modelId="{4EDD14E8-A001-48A9-A8E6-C5B1D97FBB1B}" type="presOf" srcId="{E8FE40F3-09AD-48BB-9A7E-D90D145996F7}" destId="{EDA3FAB0-892C-4ABF-A02C-3F1218B7F7DC}" srcOrd="0" destOrd="0" presId="urn:microsoft.com/office/officeart/2005/8/layout/vProcess5"/>
    <dgm:cxn modelId="{76A4DFEE-F2C2-4616-89B7-8B0113399447}" type="presOf" srcId="{FBE4FD66-0ED3-48DD-92B9-4CEBCD285BAF}" destId="{6E8FB282-2E1B-4A87-97FE-1B2BDAD09E38}" srcOrd="0" destOrd="0" presId="urn:microsoft.com/office/officeart/2005/8/layout/vProcess5"/>
    <dgm:cxn modelId="{124B6FFE-6E43-4514-A98F-665F3265BD6B}" type="presOf" srcId="{D1CF0620-DE52-4791-B32B-C92DBB47D155}" destId="{03661B6D-95A8-4A13-A213-724A72D18AD8}" srcOrd="0" destOrd="0" presId="urn:microsoft.com/office/officeart/2005/8/layout/vProcess5"/>
    <dgm:cxn modelId="{ACB17060-33D6-4090-8450-4D4611C60CCC}" type="presParOf" srcId="{6E8FB282-2E1B-4A87-97FE-1B2BDAD09E38}" destId="{E177DC41-3B5E-4C61-9AA7-8F21BBC1028C}" srcOrd="0" destOrd="0" presId="urn:microsoft.com/office/officeart/2005/8/layout/vProcess5"/>
    <dgm:cxn modelId="{E1CEB15E-5288-46F7-950D-8DB2ECD162AE}" type="presParOf" srcId="{6E8FB282-2E1B-4A87-97FE-1B2BDAD09E38}" destId="{EDA3FAB0-892C-4ABF-A02C-3F1218B7F7DC}" srcOrd="1" destOrd="0" presId="urn:microsoft.com/office/officeart/2005/8/layout/vProcess5"/>
    <dgm:cxn modelId="{5B986D91-CEB3-4E37-AFC5-5A671292B963}" type="presParOf" srcId="{6E8FB282-2E1B-4A87-97FE-1B2BDAD09E38}" destId="{608C1087-8BFD-4434-86FD-B7E657F34072}" srcOrd="2" destOrd="0" presId="urn:microsoft.com/office/officeart/2005/8/layout/vProcess5"/>
    <dgm:cxn modelId="{20159388-175F-4E85-BA0F-3ECFD2559E82}" type="presParOf" srcId="{6E8FB282-2E1B-4A87-97FE-1B2BDAD09E38}" destId="{5C467CAC-0549-45B3-B5FF-3B36C3240A55}" srcOrd="3" destOrd="0" presId="urn:microsoft.com/office/officeart/2005/8/layout/vProcess5"/>
    <dgm:cxn modelId="{62C31685-9E1E-412E-AC2E-A771B2ED520D}" type="presParOf" srcId="{6E8FB282-2E1B-4A87-97FE-1B2BDAD09E38}" destId="{722E7EE8-E003-4657-A6BD-BE9FFAD57140}" srcOrd="4" destOrd="0" presId="urn:microsoft.com/office/officeart/2005/8/layout/vProcess5"/>
    <dgm:cxn modelId="{9FF6470E-4B32-4367-BE35-4D3C98667F18}" type="presParOf" srcId="{6E8FB282-2E1B-4A87-97FE-1B2BDAD09E38}" destId="{64F308A8-BFB7-4C97-B4BD-32669CCE9778}" srcOrd="5" destOrd="0" presId="urn:microsoft.com/office/officeart/2005/8/layout/vProcess5"/>
    <dgm:cxn modelId="{96E96512-771F-48D3-B72C-3A06FA392441}" type="presParOf" srcId="{6E8FB282-2E1B-4A87-97FE-1B2BDAD09E38}" destId="{4E4FC763-A5BB-4EFE-B680-751372F616B7}" srcOrd="6" destOrd="0" presId="urn:microsoft.com/office/officeart/2005/8/layout/vProcess5"/>
    <dgm:cxn modelId="{D014E63E-449A-4074-883A-A8966927F49F}" type="presParOf" srcId="{6E8FB282-2E1B-4A87-97FE-1B2BDAD09E38}" destId="{E5EC4DCA-B034-4692-93C5-7BE684362F36}" srcOrd="7" destOrd="0" presId="urn:microsoft.com/office/officeart/2005/8/layout/vProcess5"/>
    <dgm:cxn modelId="{771E2FCF-6D96-49EA-B282-F904C19B4631}" type="presParOf" srcId="{6E8FB282-2E1B-4A87-97FE-1B2BDAD09E38}" destId="{03661B6D-95A8-4A13-A213-724A72D18AD8}" srcOrd="8" destOrd="0" presId="urn:microsoft.com/office/officeart/2005/8/layout/vProcess5"/>
    <dgm:cxn modelId="{473E5438-0DAA-47CD-9544-CEE71AC4E72C}" type="presParOf" srcId="{6E8FB282-2E1B-4A87-97FE-1B2BDAD09E38}" destId="{924F42D4-AAD9-4420-8544-9D7A528C7D82}" srcOrd="9" destOrd="0" presId="urn:microsoft.com/office/officeart/2005/8/layout/vProcess5"/>
    <dgm:cxn modelId="{028D0EE8-003D-4763-88D9-8462ABF1B874}" type="presParOf" srcId="{6E8FB282-2E1B-4A87-97FE-1B2BDAD09E38}" destId="{F390ED8A-B94E-45BB-8303-2041A48711FB}" srcOrd="10" destOrd="0" presId="urn:microsoft.com/office/officeart/2005/8/layout/vProcess5"/>
    <dgm:cxn modelId="{7843D611-45CA-437C-B44F-A2E8CD866A4E}" type="presParOf" srcId="{6E8FB282-2E1B-4A87-97FE-1B2BDAD09E38}" destId="{AE4F11EF-CA2B-4412-9FBE-204A8F60341D}" srcOrd="11" destOrd="0" presId="urn:microsoft.com/office/officeart/2005/8/layout/vProcess5"/>
    <dgm:cxn modelId="{0822763F-21F0-4194-BDCC-CD541B48F895}" type="presParOf" srcId="{6E8FB282-2E1B-4A87-97FE-1B2BDAD09E38}" destId="{6EA04F7E-7FF2-4C42-B751-A218CC53958C}" srcOrd="12" destOrd="0" presId="urn:microsoft.com/office/officeart/2005/8/layout/vProcess5"/>
    <dgm:cxn modelId="{144F0E46-52B5-4E75-B0DA-A645349CF346}" type="presParOf" srcId="{6E8FB282-2E1B-4A87-97FE-1B2BDAD09E38}" destId="{F090DBCC-8D95-4A4F-B856-3E45C9513B9D}" srcOrd="13" destOrd="0" presId="urn:microsoft.com/office/officeart/2005/8/layout/vProcess5"/>
    <dgm:cxn modelId="{06A07DDE-8A1B-4895-8118-213A13100A5D}" type="presParOf" srcId="{6E8FB282-2E1B-4A87-97FE-1B2BDAD09E38}" destId="{5BF9D831-8349-4D80-81C2-DD61223F558C}"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116C3D-FEC9-459D-9959-FC3B79D74B4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D9C4B43-01CE-4C64-AE39-DE95B5DF82C5}">
      <dgm:prSet/>
      <dgm:spPr/>
      <dgm:t>
        <a:bodyPr/>
        <a:lstStyle/>
        <a:p>
          <a:r>
            <a:rPr lang="en-US" b="1" dirty="0"/>
            <a:t>Drone Scheme: </a:t>
          </a:r>
          <a:br>
            <a:rPr lang="en-US" b="1" dirty="0"/>
          </a:br>
          <a:endParaRPr lang="en-US" b="1" dirty="0"/>
        </a:p>
        <a:p>
          <a:r>
            <a:rPr lang="en-US" b="1" dirty="0"/>
            <a:t> </a:t>
          </a:r>
          <a:r>
            <a:rPr lang="en-US" dirty="0"/>
            <a:t>However, this scheme is very useful. Farmers save input cost. Drone has limited battery life and need a transport to carry them.  Drone application is limited to one or two forms - thereafter, have to be taken back for charging.  Transport is expensive.  Hence scheme is structurally defective.  Perhaps can work if State </a:t>
          </a:r>
          <a:r>
            <a:rPr lang="en-US" dirty="0" err="1"/>
            <a:t>Agro</a:t>
          </a:r>
          <a:r>
            <a:rPr lang="en-US" dirty="0"/>
            <a:t> Industries Corporations can take this up under Tool Room Scheme and make available al local level – inclusive of transport and charger. </a:t>
          </a:r>
        </a:p>
      </dgm:t>
    </dgm:pt>
    <dgm:pt modelId="{9726C9B8-EE9C-4F51-9032-3EAA4D1EE65B}" type="parTrans" cxnId="{2615AC6B-ED1D-4D3A-A1CE-19953DD89827}">
      <dgm:prSet/>
      <dgm:spPr/>
      <dgm:t>
        <a:bodyPr/>
        <a:lstStyle/>
        <a:p>
          <a:endParaRPr lang="en-US"/>
        </a:p>
      </dgm:t>
    </dgm:pt>
    <dgm:pt modelId="{E62B2DEB-906B-4196-8CE6-D581E2E3F74F}" type="sibTrans" cxnId="{2615AC6B-ED1D-4D3A-A1CE-19953DD89827}">
      <dgm:prSet/>
      <dgm:spPr/>
      <dgm:t>
        <a:bodyPr/>
        <a:lstStyle/>
        <a:p>
          <a:endParaRPr lang="en-US"/>
        </a:p>
      </dgm:t>
    </dgm:pt>
    <dgm:pt modelId="{CBA676D7-444E-4F79-BFA7-22F601D44DF6}">
      <dgm:prSet/>
      <dgm:spPr/>
      <dgm:t>
        <a:bodyPr/>
        <a:lstStyle/>
        <a:p>
          <a:r>
            <a:rPr lang="en-US" b="1" dirty="0"/>
            <a:t>APMC - Cooperatives: </a:t>
          </a:r>
          <a:br>
            <a:rPr lang="en-US" b="1" dirty="0"/>
          </a:br>
          <a:br>
            <a:rPr lang="en-US" b="1" dirty="0"/>
          </a:br>
          <a:r>
            <a:rPr lang="en-US" b="1" dirty="0"/>
            <a:t> </a:t>
          </a:r>
          <a:r>
            <a:rPr lang="en-US" dirty="0"/>
            <a:t>One relates to sale of produce – second, Milk Producers Societies.  Women have no representative in the Management Committee Board.  They need to be made part of Governance System on par with local bodies where by rotation women are becoming Sarpanch, District Panchayat President.</a:t>
          </a:r>
        </a:p>
      </dgm:t>
    </dgm:pt>
    <dgm:pt modelId="{5D7915A9-0A8C-44F8-9FD7-ED0E67C865C7}" type="parTrans" cxnId="{2C78D7A0-E03A-40D6-95B6-A8BD6FE117EA}">
      <dgm:prSet/>
      <dgm:spPr/>
      <dgm:t>
        <a:bodyPr/>
        <a:lstStyle/>
        <a:p>
          <a:endParaRPr lang="en-US"/>
        </a:p>
      </dgm:t>
    </dgm:pt>
    <dgm:pt modelId="{F0B46D59-09F7-4A85-8188-D5F42916B877}" type="sibTrans" cxnId="{2C78D7A0-E03A-40D6-95B6-A8BD6FE117EA}">
      <dgm:prSet/>
      <dgm:spPr/>
      <dgm:t>
        <a:bodyPr/>
        <a:lstStyle/>
        <a:p>
          <a:endParaRPr lang="en-US"/>
        </a:p>
      </dgm:t>
    </dgm:pt>
    <dgm:pt modelId="{CBEF9B34-B6B1-493C-9A11-2E10E31D7E14}">
      <dgm:prSet/>
      <dgm:spPr/>
      <dgm:t>
        <a:bodyPr/>
        <a:lstStyle/>
        <a:p>
          <a:r>
            <a:rPr lang="en-US" b="1" dirty="0"/>
            <a:t>Solar Scheme: </a:t>
          </a:r>
          <a:br>
            <a:rPr lang="en-US" b="1" dirty="0"/>
          </a:br>
          <a:br>
            <a:rPr lang="en-US" b="1" dirty="0"/>
          </a:br>
          <a:r>
            <a:rPr lang="en-US" dirty="0"/>
            <a:t>The scheme for sale of surplus electricity, generated in farms, is most viable and provide assured income but it is not possible for all villages to connect to grid – and therefore, no sale takes place unless there is a local Sub-station – hence it is not feasible to sell electricity to Electricity Companies.  Hence scheme has very limited impact although it is most useful and most environment friendly.</a:t>
          </a:r>
        </a:p>
      </dgm:t>
    </dgm:pt>
    <dgm:pt modelId="{5B3F7B75-5C30-4FCC-898B-5BCB396B8B65}" type="parTrans" cxnId="{2882878A-B426-44DE-A673-2BBD970A7D58}">
      <dgm:prSet/>
      <dgm:spPr/>
      <dgm:t>
        <a:bodyPr/>
        <a:lstStyle/>
        <a:p>
          <a:endParaRPr lang="en-US"/>
        </a:p>
      </dgm:t>
    </dgm:pt>
    <dgm:pt modelId="{60E4FA86-F931-44C8-BDF4-E8C261E5A411}" type="sibTrans" cxnId="{2882878A-B426-44DE-A673-2BBD970A7D58}">
      <dgm:prSet/>
      <dgm:spPr/>
      <dgm:t>
        <a:bodyPr/>
        <a:lstStyle/>
        <a:p>
          <a:endParaRPr lang="en-US"/>
        </a:p>
      </dgm:t>
    </dgm:pt>
    <dgm:pt modelId="{889F5CFD-9FBD-40C8-9E57-1F9739B1DF62}">
      <dgm:prSet/>
      <dgm:spPr/>
      <dgm:t>
        <a:bodyPr/>
        <a:lstStyle/>
        <a:p>
          <a:r>
            <a:rPr lang="en-US" b="1" dirty="0"/>
            <a:t>Kisan Credit Card: </a:t>
          </a:r>
          <a:br>
            <a:rPr lang="en-US" b="1" dirty="0"/>
          </a:br>
          <a:br>
            <a:rPr lang="en-US" b="1" dirty="0"/>
          </a:br>
          <a:r>
            <a:rPr lang="en-US" b="1" dirty="0"/>
            <a:t> </a:t>
          </a:r>
          <a:r>
            <a:rPr lang="en-US" dirty="0"/>
            <a:t>Women are not given this – despite there is provision to give them without being a land owner.</a:t>
          </a:r>
        </a:p>
      </dgm:t>
    </dgm:pt>
    <dgm:pt modelId="{806A09AD-E358-4399-90DE-8B5A3651FEF9}" type="parTrans" cxnId="{3C2FD75F-1CC5-4FF6-B02D-6A8917C5F82C}">
      <dgm:prSet/>
      <dgm:spPr/>
      <dgm:t>
        <a:bodyPr/>
        <a:lstStyle/>
        <a:p>
          <a:endParaRPr lang="en-US"/>
        </a:p>
      </dgm:t>
    </dgm:pt>
    <dgm:pt modelId="{E291D26D-3E0C-4F7E-BD64-A9120C15C7E6}" type="sibTrans" cxnId="{3C2FD75F-1CC5-4FF6-B02D-6A8917C5F82C}">
      <dgm:prSet/>
      <dgm:spPr/>
      <dgm:t>
        <a:bodyPr/>
        <a:lstStyle/>
        <a:p>
          <a:endParaRPr lang="en-US"/>
        </a:p>
      </dgm:t>
    </dgm:pt>
    <dgm:pt modelId="{01A6F0A1-9637-4520-AA09-A4ACACAED706}">
      <dgm:prSet/>
      <dgm:spPr/>
      <dgm:t>
        <a:bodyPr/>
        <a:lstStyle/>
        <a:p>
          <a:r>
            <a:rPr lang="en-US" b="1" dirty="0"/>
            <a:t>FPO Scheme:  </a:t>
          </a:r>
          <a:br>
            <a:rPr lang="en-US" b="1" dirty="0"/>
          </a:br>
          <a:br>
            <a:rPr lang="en-US" b="1" dirty="0"/>
          </a:br>
          <a:r>
            <a:rPr lang="en-US" dirty="0"/>
            <a:t>This is again structurally defective scheme.  MD – Chairman runs the organization – but has no higher stake in investment as it is in Limited Companies where promoter has a high stake and investment.  Again, once promoter becomes MD, rest of members have no say in Management and there is no rotation system.</a:t>
          </a:r>
        </a:p>
      </dgm:t>
    </dgm:pt>
    <dgm:pt modelId="{D5949660-A106-44DB-986F-2B774E77F555}" type="parTrans" cxnId="{7B4EEBCD-9816-4DD8-A025-D9E64E246C7E}">
      <dgm:prSet/>
      <dgm:spPr/>
      <dgm:t>
        <a:bodyPr/>
        <a:lstStyle/>
        <a:p>
          <a:endParaRPr lang="en-US"/>
        </a:p>
      </dgm:t>
    </dgm:pt>
    <dgm:pt modelId="{8CBD8E45-534C-4D6D-9637-C37F40F91929}" type="sibTrans" cxnId="{7B4EEBCD-9816-4DD8-A025-D9E64E246C7E}">
      <dgm:prSet/>
      <dgm:spPr/>
      <dgm:t>
        <a:bodyPr/>
        <a:lstStyle/>
        <a:p>
          <a:endParaRPr lang="en-US"/>
        </a:p>
      </dgm:t>
    </dgm:pt>
    <dgm:pt modelId="{56BAE5AD-6762-4D19-9129-06EB320FDC05}" type="pres">
      <dgm:prSet presAssocID="{DE116C3D-FEC9-459D-9959-FC3B79D74B40}" presName="diagram" presStyleCnt="0">
        <dgm:presLayoutVars>
          <dgm:dir/>
          <dgm:resizeHandles val="exact"/>
        </dgm:presLayoutVars>
      </dgm:prSet>
      <dgm:spPr/>
    </dgm:pt>
    <dgm:pt modelId="{185F3FD3-B7A0-4E1F-9803-D588EDEFBB5A}" type="pres">
      <dgm:prSet presAssocID="{7D9C4B43-01CE-4C64-AE39-DE95B5DF82C5}" presName="node" presStyleLbl="node1" presStyleIdx="0" presStyleCnt="5">
        <dgm:presLayoutVars>
          <dgm:bulletEnabled val="1"/>
        </dgm:presLayoutVars>
      </dgm:prSet>
      <dgm:spPr/>
    </dgm:pt>
    <dgm:pt modelId="{8481CA41-0C4B-4390-B206-AF2FCD112BB8}" type="pres">
      <dgm:prSet presAssocID="{E62B2DEB-906B-4196-8CE6-D581E2E3F74F}" presName="sibTrans" presStyleCnt="0"/>
      <dgm:spPr/>
    </dgm:pt>
    <dgm:pt modelId="{71C5EB49-02E4-41FB-A7E4-26C4F10F6ECE}" type="pres">
      <dgm:prSet presAssocID="{CBA676D7-444E-4F79-BFA7-22F601D44DF6}" presName="node" presStyleLbl="node1" presStyleIdx="1" presStyleCnt="5">
        <dgm:presLayoutVars>
          <dgm:bulletEnabled val="1"/>
        </dgm:presLayoutVars>
      </dgm:prSet>
      <dgm:spPr/>
    </dgm:pt>
    <dgm:pt modelId="{698D304C-1244-43D9-A6B1-4DD635DA5C3A}" type="pres">
      <dgm:prSet presAssocID="{F0B46D59-09F7-4A85-8188-D5F42916B877}" presName="sibTrans" presStyleCnt="0"/>
      <dgm:spPr/>
    </dgm:pt>
    <dgm:pt modelId="{D32E535A-D8DF-4C15-B439-C71DD982E4CB}" type="pres">
      <dgm:prSet presAssocID="{CBEF9B34-B6B1-493C-9A11-2E10E31D7E14}" presName="node" presStyleLbl="node1" presStyleIdx="2" presStyleCnt="5">
        <dgm:presLayoutVars>
          <dgm:bulletEnabled val="1"/>
        </dgm:presLayoutVars>
      </dgm:prSet>
      <dgm:spPr/>
    </dgm:pt>
    <dgm:pt modelId="{FCDFC4DB-02AF-4CAE-8EAF-1461E710402F}" type="pres">
      <dgm:prSet presAssocID="{60E4FA86-F931-44C8-BDF4-E8C261E5A411}" presName="sibTrans" presStyleCnt="0"/>
      <dgm:spPr/>
    </dgm:pt>
    <dgm:pt modelId="{0E931BDE-77A2-4314-89EA-2AB62A3110F7}" type="pres">
      <dgm:prSet presAssocID="{889F5CFD-9FBD-40C8-9E57-1F9739B1DF62}" presName="node" presStyleLbl="node1" presStyleIdx="3" presStyleCnt="5">
        <dgm:presLayoutVars>
          <dgm:bulletEnabled val="1"/>
        </dgm:presLayoutVars>
      </dgm:prSet>
      <dgm:spPr/>
    </dgm:pt>
    <dgm:pt modelId="{2D5AC24F-16DE-4D51-BAFB-A1DC3CA87C79}" type="pres">
      <dgm:prSet presAssocID="{E291D26D-3E0C-4F7E-BD64-A9120C15C7E6}" presName="sibTrans" presStyleCnt="0"/>
      <dgm:spPr/>
    </dgm:pt>
    <dgm:pt modelId="{D6990F0E-CC8A-4726-84B5-9D85F636D9CE}" type="pres">
      <dgm:prSet presAssocID="{01A6F0A1-9637-4520-AA09-A4ACACAED706}" presName="node" presStyleLbl="node1" presStyleIdx="4" presStyleCnt="5">
        <dgm:presLayoutVars>
          <dgm:bulletEnabled val="1"/>
        </dgm:presLayoutVars>
      </dgm:prSet>
      <dgm:spPr/>
    </dgm:pt>
  </dgm:ptLst>
  <dgm:cxnLst>
    <dgm:cxn modelId="{68C06D26-4BA6-44EA-BF20-5BF50C1F4C58}" type="presOf" srcId="{889F5CFD-9FBD-40C8-9E57-1F9739B1DF62}" destId="{0E931BDE-77A2-4314-89EA-2AB62A3110F7}" srcOrd="0" destOrd="0" presId="urn:microsoft.com/office/officeart/2005/8/layout/default"/>
    <dgm:cxn modelId="{1F9FE73A-7012-4039-AD1C-E1AC45990E5E}" type="presOf" srcId="{01A6F0A1-9637-4520-AA09-A4ACACAED706}" destId="{D6990F0E-CC8A-4726-84B5-9D85F636D9CE}" srcOrd="0" destOrd="0" presId="urn:microsoft.com/office/officeart/2005/8/layout/default"/>
    <dgm:cxn modelId="{3C2FD75F-1CC5-4FF6-B02D-6A8917C5F82C}" srcId="{DE116C3D-FEC9-459D-9959-FC3B79D74B40}" destId="{889F5CFD-9FBD-40C8-9E57-1F9739B1DF62}" srcOrd="3" destOrd="0" parTransId="{806A09AD-E358-4399-90DE-8B5A3651FEF9}" sibTransId="{E291D26D-3E0C-4F7E-BD64-A9120C15C7E6}"/>
    <dgm:cxn modelId="{2615AC6B-ED1D-4D3A-A1CE-19953DD89827}" srcId="{DE116C3D-FEC9-459D-9959-FC3B79D74B40}" destId="{7D9C4B43-01CE-4C64-AE39-DE95B5DF82C5}" srcOrd="0" destOrd="0" parTransId="{9726C9B8-EE9C-4F51-9032-3EAA4D1EE65B}" sibTransId="{E62B2DEB-906B-4196-8CE6-D581E2E3F74F}"/>
    <dgm:cxn modelId="{635A407F-A270-4C34-875F-25F390C976B0}" type="presOf" srcId="{CBEF9B34-B6B1-493C-9A11-2E10E31D7E14}" destId="{D32E535A-D8DF-4C15-B439-C71DD982E4CB}" srcOrd="0" destOrd="0" presId="urn:microsoft.com/office/officeart/2005/8/layout/default"/>
    <dgm:cxn modelId="{9CE2BB80-4F98-4767-BA08-3D223F5166BD}" type="presOf" srcId="{DE116C3D-FEC9-459D-9959-FC3B79D74B40}" destId="{56BAE5AD-6762-4D19-9129-06EB320FDC05}" srcOrd="0" destOrd="0" presId="urn:microsoft.com/office/officeart/2005/8/layout/default"/>
    <dgm:cxn modelId="{F2FF1B89-5482-4F7A-9276-8B83D515ACC9}" type="presOf" srcId="{CBA676D7-444E-4F79-BFA7-22F601D44DF6}" destId="{71C5EB49-02E4-41FB-A7E4-26C4F10F6ECE}" srcOrd="0" destOrd="0" presId="urn:microsoft.com/office/officeart/2005/8/layout/default"/>
    <dgm:cxn modelId="{2882878A-B426-44DE-A673-2BBD970A7D58}" srcId="{DE116C3D-FEC9-459D-9959-FC3B79D74B40}" destId="{CBEF9B34-B6B1-493C-9A11-2E10E31D7E14}" srcOrd="2" destOrd="0" parTransId="{5B3F7B75-5C30-4FCC-898B-5BCB396B8B65}" sibTransId="{60E4FA86-F931-44C8-BDF4-E8C261E5A411}"/>
    <dgm:cxn modelId="{2C78D7A0-E03A-40D6-95B6-A8BD6FE117EA}" srcId="{DE116C3D-FEC9-459D-9959-FC3B79D74B40}" destId="{CBA676D7-444E-4F79-BFA7-22F601D44DF6}" srcOrd="1" destOrd="0" parTransId="{5D7915A9-0A8C-44F8-9FD7-ED0E67C865C7}" sibTransId="{F0B46D59-09F7-4A85-8188-D5F42916B877}"/>
    <dgm:cxn modelId="{7B4EEBCD-9816-4DD8-A025-D9E64E246C7E}" srcId="{DE116C3D-FEC9-459D-9959-FC3B79D74B40}" destId="{01A6F0A1-9637-4520-AA09-A4ACACAED706}" srcOrd="4" destOrd="0" parTransId="{D5949660-A106-44DB-986F-2B774E77F555}" sibTransId="{8CBD8E45-534C-4D6D-9637-C37F40F91929}"/>
    <dgm:cxn modelId="{5EB359F9-39B6-45C2-9002-D9B6526483F9}" type="presOf" srcId="{7D9C4B43-01CE-4C64-AE39-DE95B5DF82C5}" destId="{185F3FD3-B7A0-4E1F-9803-D588EDEFBB5A}" srcOrd="0" destOrd="0" presId="urn:microsoft.com/office/officeart/2005/8/layout/default"/>
    <dgm:cxn modelId="{6E6EAFE2-859F-4A6F-9A1B-17FD7A6ACC53}" type="presParOf" srcId="{56BAE5AD-6762-4D19-9129-06EB320FDC05}" destId="{185F3FD3-B7A0-4E1F-9803-D588EDEFBB5A}" srcOrd="0" destOrd="0" presId="urn:microsoft.com/office/officeart/2005/8/layout/default"/>
    <dgm:cxn modelId="{98C50C4D-0D0A-4A7E-8CF5-88A2B91CA852}" type="presParOf" srcId="{56BAE5AD-6762-4D19-9129-06EB320FDC05}" destId="{8481CA41-0C4B-4390-B206-AF2FCD112BB8}" srcOrd="1" destOrd="0" presId="urn:microsoft.com/office/officeart/2005/8/layout/default"/>
    <dgm:cxn modelId="{006799A0-EF05-4819-9054-153EF7469228}" type="presParOf" srcId="{56BAE5AD-6762-4D19-9129-06EB320FDC05}" destId="{71C5EB49-02E4-41FB-A7E4-26C4F10F6ECE}" srcOrd="2" destOrd="0" presId="urn:microsoft.com/office/officeart/2005/8/layout/default"/>
    <dgm:cxn modelId="{EBBB5D5D-D3BC-4946-BCB7-B459D4072703}" type="presParOf" srcId="{56BAE5AD-6762-4D19-9129-06EB320FDC05}" destId="{698D304C-1244-43D9-A6B1-4DD635DA5C3A}" srcOrd="3" destOrd="0" presId="urn:microsoft.com/office/officeart/2005/8/layout/default"/>
    <dgm:cxn modelId="{2E076153-7102-4338-9815-AE7DF701A307}" type="presParOf" srcId="{56BAE5AD-6762-4D19-9129-06EB320FDC05}" destId="{D32E535A-D8DF-4C15-B439-C71DD982E4CB}" srcOrd="4" destOrd="0" presId="urn:microsoft.com/office/officeart/2005/8/layout/default"/>
    <dgm:cxn modelId="{AE4EF95F-9F64-405F-A8DF-805374233D0B}" type="presParOf" srcId="{56BAE5AD-6762-4D19-9129-06EB320FDC05}" destId="{FCDFC4DB-02AF-4CAE-8EAF-1461E710402F}" srcOrd="5" destOrd="0" presId="urn:microsoft.com/office/officeart/2005/8/layout/default"/>
    <dgm:cxn modelId="{BBC245F8-62DB-40A4-B626-E005FB10657E}" type="presParOf" srcId="{56BAE5AD-6762-4D19-9129-06EB320FDC05}" destId="{0E931BDE-77A2-4314-89EA-2AB62A3110F7}" srcOrd="6" destOrd="0" presId="urn:microsoft.com/office/officeart/2005/8/layout/default"/>
    <dgm:cxn modelId="{95969003-15D2-41A9-A581-8D0B16A4C422}" type="presParOf" srcId="{56BAE5AD-6762-4D19-9129-06EB320FDC05}" destId="{2D5AC24F-16DE-4D51-BAFB-A1DC3CA87C79}" srcOrd="7" destOrd="0" presId="urn:microsoft.com/office/officeart/2005/8/layout/default"/>
    <dgm:cxn modelId="{E02F01EC-426B-4CAB-AF02-FA765BEE02B0}" type="presParOf" srcId="{56BAE5AD-6762-4D19-9129-06EB320FDC05}" destId="{D6990F0E-CC8A-4726-84B5-9D85F636D9C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F22C00-0818-4BEC-8053-39356030FF0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C730490D-D309-4BFE-946C-6B15ECF6CE69}">
      <dgm:prSet/>
      <dgm:spPr/>
      <dgm:t>
        <a:bodyPr/>
        <a:lstStyle/>
        <a:p>
          <a:r>
            <a:rPr lang="en-US" dirty="0">
              <a:latin typeface="Cambria" panose="02040503050406030204" pitchFamily="18" charset="0"/>
              <a:ea typeface="Cambria" panose="02040503050406030204" pitchFamily="18" charset="0"/>
            </a:rPr>
            <a:t>Further there is no Apex body as it exists in AMUL model.  It is good scheme but - has not taken off.</a:t>
          </a:r>
        </a:p>
      </dgm:t>
    </dgm:pt>
    <dgm:pt modelId="{97E4DC4F-5410-474E-830E-2CF2C77A01F3}" type="parTrans" cxnId="{A5BEB62E-2127-46F9-AADF-1C2AB9864A59}">
      <dgm:prSet/>
      <dgm:spPr/>
      <dgm:t>
        <a:bodyPr/>
        <a:lstStyle/>
        <a:p>
          <a:endParaRPr lang="en-US"/>
        </a:p>
      </dgm:t>
    </dgm:pt>
    <dgm:pt modelId="{66BB4D66-C3AE-4CAD-8BD0-2929D09028F4}" type="sibTrans" cxnId="{A5BEB62E-2127-46F9-AADF-1C2AB9864A59}">
      <dgm:prSet/>
      <dgm:spPr/>
      <dgm:t>
        <a:bodyPr/>
        <a:lstStyle/>
        <a:p>
          <a:endParaRPr lang="en-US"/>
        </a:p>
      </dgm:t>
    </dgm:pt>
    <dgm:pt modelId="{201CA6AF-9BAB-4AC5-989C-EB2B7A4FCC3D}">
      <dgm:prSet/>
      <dgm:spPr/>
      <dgm:t>
        <a:bodyPr/>
        <a:lstStyle/>
        <a:p>
          <a:r>
            <a:rPr lang="en-US" dirty="0">
              <a:latin typeface="Cambria" panose="02040503050406030204" pitchFamily="18" charset="0"/>
              <a:ea typeface="Cambria" panose="02040503050406030204" pitchFamily="18" charset="0"/>
            </a:rPr>
            <a:t>Agriculture Research </a:t>
          </a:r>
          <a:r>
            <a:rPr lang="en-US" dirty="0" err="1">
              <a:latin typeface="Cambria" panose="02040503050406030204" pitchFamily="18" charset="0"/>
              <a:ea typeface="Cambria" panose="02040503050406030204" pitchFamily="18" charset="0"/>
            </a:rPr>
            <a:t>Centres</a:t>
          </a:r>
          <a:r>
            <a:rPr lang="en-US" dirty="0">
              <a:latin typeface="Cambria" panose="02040503050406030204" pitchFamily="18" charset="0"/>
              <a:ea typeface="Cambria" panose="02040503050406030204" pitchFamily="18" charset="0"/>
            </a:rPr>
            <a:t> both of ICAR and State Agricultural Universities are doing well.  But major issue is that they do not follow guidelines of Climate Resilient Agriculture, there is no smart use of water by drip nor solar energized </a:t>
          </a:r>
          <a:r>
            <a:rPr lang="en-US" dirty="0" err="1">
              <a:latin typeface="Cambria" panose="02040503050406030204" pitchFamily="18" charset="0"/>
              <a:ea typeface="Cambria" panose="02040503050406030204" pitchFamily="18" charset="0"/>
            </a:rPr>
            <a:t>equipments</a:t>
          </a:r>
          <a:r>
            <a:rPr lang="en-US" dirty="0">
              <a:latin typeface="Cambria" panose="02040503050406030204" pitchFamily="18" charset="0"/>
              <a:ea typeface="Cambria" panose="02040503050406030204" pitchFamily="18" charset="0"/>
            </a:rPr>
            <a:t>.  Farmers voice this when we ask them to follow climate smart agriculture practices.  Many </a:t>
          </a:r>
          <a:r>
            <a:rPr lang="en-US" dirty="0" err="1">
              <a:latin typeface="Cambria" panose="02040503050406030204" pitchFamily="18" charset="0"/>
              <a:ea typeface="Cambria" panose="02040503050406030204" pitchFamily="18" charset="0"/>
            </a:rPr>
            <a:t>centres</a:t>
          </a:r>
          <a:r>
            <a:rPr lang="en-US" dirty="0">
              <a:latin typeface="Cambria" panose="02040503050406030204" pitchFamily="18" charset="0"/>
              <a:ea typeface="Cambria" panose="02040503050406030204" pitchFamily="18" charset="0"/>
            </a:rPr>
            <a:t> even do not test soil and water</a:t>
          </a:r>
        </a:p>
      </dgm:t>
    </dgm:pt>
    <dgm:pt modelId="{A508BC8F-B528-42E3-9816-C90F19AE3A85}" type="parTrans" cxnId="{D73DF9CB-CDA7-4DDF-963B-F99205CCC0A8}">
      <dgm:prSet/>
      <dgm:spPr/>
      <dgm:t>
        <a:bodyPr/>
        <a:lstStyle/>
        <a:p>
          <a:endParaRPr lang="en-US"/>
        </a:p>
      </dgm:t>
    </dgm:pt>
    <dgm:pt modelId="{A7DA9C08-1C30-4CA9-9B22-DE973D75449A}" type="sibTrans" cxnId="{D73DF9CB-CDA7-4DDF-963B-F99205CCC0A8}">
      <dgm:prSet/>
      <dgm:spPr/>
      <dgm:t>
        <a:bodyPr/>
        <a:lstStyle/>
        <a:p>
          <a:endParaRPr lang="en-US"/>
        </a:p>
      </dgm:t>
    </dgm:pt>
    <dgm:pt modelId="{70616565-E715-47E3-828E-FF1430F4A3B5}" type="pres">
      <dgm:prSet presAssocID="{94F22C00-0818-4BEC-8053-39356030FF0B}" presName="diagram" presStyleCnt="0">
        <dgm:presLayoutVars>
          <dgm:dir/>
          <dgm:resizeHandles val="exact"/>
        </dgm:presLayoutVars>
      </dgm:prSet>
      <dgm:spPr/>
    </dgm:pt>
    <dgm:pt modelId="{A84C28C5-CB16-4708-BF67-4AD8451A2175}" type="pres">
      <dgm:prSet presAssocID="{C730490D-D309-4BFE-946C-6B15ECF6CE69}" presName="node" presStyleLbl="node1" presStyleIdx="0" presStyleCnt="2">
        <dgm:presLayoutVars>
          <dgm:bulletEnabled val="1"/>
        </dgm:presLayoutVars>
      </dgm:prSet>
      <dgm:spPr/>
    </dgm:pt>
    <dgm:pt modelId="{A67DD059-6588-4899-8A2C-D72797721535}" type="pres">
      <dgm:prSet presAssocID="{66BB4D66-C3AE-4CAD-8BD0-2929D09028F4}" presName="sibTrans" presStyleCnt="0"/>
      <dgm:spPr/>
    </dgm:pt>
    <dgm:pt modelId="{1A9980F1-A119-4071-AC7E-9EA40C020B7D}" type="pres">
      <dgm:prSet presAssocID="{201CA6AF-9BAB-4AC5-989C-EB2B7A4FCC3D}" presName="node" presStyleLbl="node1" presStyleIdx="1" presStyleCnt="2">
        <dgm:presLayoutVars>
          <dgm:bulletEnabled val="1"/>
        </dgm:presLayoutVars>
      </dgm:prSet>
      <dgm:spPr/>
    </dgm:pt>
  </dgm:ptLst>
  <dgm:cxnLst>
    <dgm:cxn modelId="{246ED71B-6BCD-40D8-9C9C-47652A351FC5}" type="presOf" srcId="{94F22C00-0818-4BEC-8053-39356030FF0B}" destId="{70616565-E715-47E3-828E-FF1430F4A3B5}" srcOrd="0" destOrd="0" presId="urn:microsoft.com/office/officeart/2005/8/layout/default"/>
    <dgm:cxn modelId="{A5BEB62E-2127-46F9-AADF-1C2AB9864A59}" srcId="{94F22C00-0818-4BEC-8053-39356030FF0B}" destId="{C730490D-D309-4BFE-946C-6B15ECF6CE69}" srcOrd="0" destOrd="0" parTransId="{97E4DC4F-5410-474E-830E-2CF2C77A01F3}" sibTransId="{66BB4D66-C3AE-4CAD-8BD0-2929D09028F4}"/>
    <dgm:cxn modelId="{AA32943A-0105-40F7-BCD7-BBBC5B128E67}" type="presOf" srcId="{C730490D-D309-4BFE-946C-6B15ECF6CE69}" destId="{A84C28C5-CB16-4708-BF67-4AD8451A2175}" srcOrd="0" destOrd="0" presId="urn:microsoft.com/office/officeart/2005/8/layout/default"/>
    <dgm:cxn modelId="{EB4EE450-9EE5-49A9-A166-300A2391D8E2}" type="presOf" srcId="{201CA6AF-9BAB-4AC5-989C-EB2B7A4FCC3D}" destId="{1A9980F1-A119-4071-AC7E-9EA40C020B7D}" srcOrd="0" destOrd="0" presId="urn:microsoft.com/office/officeart/2005/8/layout/default"/>
    <dgm:cxn modelId="{D73DF9CB-CDA7-4DDF-963B-F99205CCC0A8}" srcId="{94F22C00-0818-4BEC-8053-39356030FF0B}" destId="{201CA6AF-9BAB-4AC5-989C-EB2B7A4FCC3D}" srcOrd="1" destOrd="0" parTransId="{A508BC8F-B528-42E3-9816-C90F19AE3A85}" sibTransId="{A7DA9C08-1C30-4CA9-9B22-DE973D75449A}"/>
    <dgm:cxn modelId="{AF17D7E5-078F-421E-A285-C8C595206EF4}" type="presParOf" srcId="{70616565-E715-47E3-828E-FF1430F4A3B5}" destId="{A84C28C5-CB16-4708-BF67-4AD8451A2175}" srcOrd="0" destOrd="0" presId="urn:microsoft.com/office/officeart/2005/8/layout/default"/>
    <dgm:cxn modelId="{AD0B0C14-D6F9-4101-8190-28BC0F7A6FB0}" type="presParOf" srcId="{70616565-E715-47E3-828E-FF1430F4A3B5}" destId="{A67DD059-6588-4899-8A2C-D72797721535}" srcOrd="1" destOrd="0" presId="urn:microsoft.com/office/officeart/2005/8/layout/default"/>
    <dgm:cxn modelId="{65198E0D-A34B-4760-93BC-F04A4E867E0E}" type="presParOf" srcId="{70616565-E715-47E3-828E-FF1430F4A3B5}" destId="{1A9980F1-A119-4071-AC7E-9EA40C020B7D}"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64BCEC-8C87-4262-8CD0-719F35088C7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06B30E9-490A-4561-9A1B-3626E85B3B7B}">
      <dgm:prSet/>
      <dgm:spPr/>
      <dgm:t>
        <a:bodyPr/>
        <a:lstStyle/>
        <a:p>
          <a:r>
            <a:rPr lang="en-US" b="0" i="0" baseline="0" dirty="0"/>
            <a:t>Agriculture contributes </a:t>
          </a:r>
          <a:r>
            <a:rPr lang="en-US" b="1" i="0" baseline="0" dirty="0"/>
            <a:t>16% to India’s GDP</a:t>
          </a:r>
          <a:r>
            <a:rPr lang="en-US" b="0" i="0" baseline="0" dirty="0"/>
            <a:t> and is increasingly a </a:t>
          </a:r>
          <a:r>
            <a:rPr lang="en-US" b="1" i="0" baseline="0" dirty="0"/>
            <a:t>women-centric activity</a:t>
          </a:r>
          <a:r>
            <a:rPr lang="en-US" b="0" i="0" baseline="0" dirty="0"/>
            <a:t>.</a:t>
          </a:r>
          <a:endParaRPr lang="en-US" dirty="0"/>
        </a:p>
      </dgm:t>
    </dgm:pt>
    <dgm:pt modelId="{C5A37267-E7EE-4436-82B4-029106622D14}" type="parTrans" cxnId="{4EA82421-F5D8-46EC-85E7-8ED69C6625B4}">
      <dgm:prSet/>
      <dgm:spPr/>
      <dgm:t>
        <a:bodyPr/>
        <a:lstStyle/>
        <a:p>
          <a:endParaRPr lang="en-US"/>
        </a:p>
      </dgm:t>
    </dgm:pt>
    <dgm:pt modelId="{CECCC426-17EB-41D7-B1ED-DFAB2C807F51}" type="sibTrans" cxnId="{4EA82421-F5D8-46EC-85E7-8ED69C6625B4}">
      <dgm:prSet/>
      <dgm:spPr/>
      <dgm:t>
        <a:bodyPr/>
        <a:lstStyle/>
        <a:p>
          <a:endParaRPr lang="en-US"/>
        </a:p>
      </dgm:t>
    </dgm:pt>
    <dgm:pt modelId="{2DC2FB56-C67E-4E65-BF31-F0F3FF878317}">
      <dgm:prSet/>
      <dgm:spPr/>
      <dgm:t>
        <a:bodyPr/>
        <a:lstStyle/>
        <a:p>
          <a:r>
            <a:rPr lang="en-US" b="1" i="0" baseline="0" dirty="0"/>
            <a:t>70–80% of rural women workers</a:t>
          </a:r>
          <a:r>
            <a:rPr lang="en-US" b="0" i="0" baseline="0" dirty="0"/>
            <a:t> are engaged in farming or allied agricultural activities.</a:t>
          </a:r>
          <a:endParaRPr lang="en-US" dirty="0"/>
        </a:p>
      </dgm:t>
    </dgm:pt>
    <dgm:pt modelId="{818C0178-057A-42EB-BC64-C3D75EE31220}" type="parTrans" cxnId="{F17C7553-8062-4208-8D06-16B20C66421D}">
      <dgm:prSet/>
      <dgm:spPr/>
      <dgm:t>
        <a:bodyPr/>
        <a:lstStyle/>
        <a:p>
          <a:endParaRPr lang="en-US"/>
        </a:p>
      </dgm:t>
    </dgm:pt>
    <dgm:pt modelId="{1091FC1E-15BC-4762-9F71-8ACAD5EA7760}" type="sibTrans" cxnId="{F17C7553-8062-4208-8D06-16B20C66421D}">
      <dgm:prSet/>
      <dgm:spPr/>
      <dgm:t>
        <a:bodyPr/>
        <a:lstStyle/>
        <a:p>
          <a:endParaRPr lang="en-US"/>
        </a:p>
      </dgm:t>
    </dgm:pt>
    <dgm:pt modelId="{E109E5CA-CF0A-4F0F-99CC-496CB3D98AC9}">
      <dgm:prSet/>
      <dgm:spPr/>
      <dgm:t>
        <a:bodyPr/>
        <a:lstStyle/>
        <a:p>
          <a:r>
            <a:rPr lang="en-US" b="0" i="0" baseline="0" dirty="0"/>
            <a:t>Women play a key role in </a:t>
          </a:r>
          <a:r>
            <a:rPr lang="en-US" b="1" i="0" baseline="0" dirty="0"/>
            <a:t>sowing, weeding, harvesting, threshing, grain storage, fisheries, animal husbandry</a:t>
          </a:r>
          <a:r>
            <a:rPr lang="en-US" b="0" i="0" baseline="0" dirty="0"/>
            <a:t>, and sometimes marketing.</a:t>
          </a:r>
          <a:endParaRPr lang="en-US" dirty="0"/>
        </a:p>
      </dgm:t>
    </dgm:pt>
    <dgm:pt modelId="{7C923BA7-8FA6-4ECC-A288-A4B2E81B4A86}" type="parTrans" cxnId="{5FE94739-3663-42EB-B110-B1D9A8E6A558}">
      <dgm:prSet/>
      <dgm:spPr/>
      <dgm:t>
        <a:bodyPr/>
        <a:lstStyle/>
        <a:p>
          <a:endParaRPr lang="en-US"/>
        </a:p>
      </dgm:t>
    </dgm:pt>
    <dgm:pt modelId="{E2B4370E-5F86-4545-B0A7-9D4B656281CE}" type="sibTrans" cxnId="{5FE94739-3663-42EB-B110-B1D9A8E6A558}">
      <dgm:prSet/>
      <dgm:spPr/>
      <dgm:t>
        <a:bodyPr/>
        <a:lstStyle/>
        <a:p>
          <a:endParaRPr lang="en-US"/>
        </a:p>
      </dgm:t>
    </dgm:pt>
    <dgm:pt modelId="{49408049-F352-4DFC-8CCD-467982EB5F19}">
      <dgm:prSet/>
      <dgm:spPr/>
      <dgm:t>
        <a:bodyPr/>
        <a:lstStyle/>
        <a:p>
          <a:r>
            <a:rPr lang="en-US" b="0" i="0" baseline="0" dirty="0"/>
            <a:t>In rural India, women form the </a:t>
          </a:r>
          <a:r>
            <a:rPr lang="en-US" b="1" i="0" baseline="0" dirty="0"/>
            <a:t>most productive workforce</a:t>
          </a:r>
          <a:r>
            <a:rPr lang="en-US" b="0" i="0" baseline="0" dirty="0"/>
            <a:t>, especially in developing regions.</a:t>
          </a:r>
          <a:endParaRPr lang="en-US" dirty="0"/>
        </a:p>
      </dgm:t>
    </dgm:pt>
    <dgm:pt modelId="{C49D6C01-A72E-4537-B3D8-0652DCE2C136}" type="parTrans" cxnId="{4684E8A5-89FF-4D70-9C1E-DB408A4493D5}">
      <dgm:prSet/>
      <dgm:spPr/>
      <dgm:t>
        <a:bodyPr/>
        <a:lstStyle/>
        <a:p>
          <a:endParaRPr lang="en-US"/>
        </a:p>
      </dgm:t>
    </dgm:pt>
    <dgm:pt modelId="{5F7F26F5-0BD2-4A37-8847-97F0206B8E66}" type="sibTrans" cxnId="{4684E8A5-89FF-4D70-9C1E-DB408A4493D5}">
      <dgm:prSet/>
      <dgm:spPr/>
      <dgm:t>
        <a:bodyPr/>
        <a:lstStyle/>
        <a:p>
          <a:endParaRPr lang="en-US"/>
        </a:p>
      </dgm:t>
    </dgm:pt>
    <dgm:pt modelId="{26DE0F84-C661-42F0-B1E0-24827FE5C677}">
      <dgm:prSet/>
      <dgm:spPr/>
      <dgm:t>
        <a:bodyPr/>
        <a:lstStyle/>
        <a:p>
          <a:r>
            <a:rPr lang="en-US" b="1" i="0" baseline="0" dirty="0"/>
            <a:t>Male outmigration</a:t>
          </a:r>
          <a:r>
            <a:rPr lang="en-US" b="0" i="0" baseline="0" dirty="0"/>
            <a:t> for jobs and youth leaving villages for education → farming responsibility shifting entirely to women.</a:t>
          </a:r>
          <a:endParaRPr lang="en-US" dirty="0"/>
        </a:p>
      </dgm:t>
    </dgm:pt>
    <dgm:pt modelId="{3C804904-2A1D-440A-B0F9-FCCB7B423EB8}" type="parTrans" cxnId="{C8712F36-16A6-4EFD-BEBE-BD65326E735A}">
      <dgm:prSet/>
      <dgm:spPr/>
      <dgm:t>
        <a:bodyPr/>
        <a:lstStyle/>
        <a:p>
          <a:endParaRPr lang="en-US"/>
        </a:p>
      </dgm:t>
    </dgm:pt>
    <dgm:pt modelId="{1D99E4E2-AEF8-45AF-AE46-F8C81DE72D36}" type="sibTrans" cxnId="{C8712F36-16A6-4EFD-BEBE-BD65326E735A}">
      <dgm:prSet/>
      <dgm:spPr/>
      <dgm:t>
        <a:bodyPr/>
        <a:lstStyle/>
        <a:p>
          <a:endParaRPr lang="en-US"/>
        </a:p>
      </dgm:t>
    </dgm:pt>
    <dgm:pt modelId="{96BE5494-1CF6-4E8D-884F-263FEA226A6F}">
      <dgm:prSet/>
      <dgm:spPr/>
      <dgm:t>
        <a:bodyPr/>
        <a:lstStyle/>
        <a:p>
          <a:r>
            <a:rPr lang="en-US" b="0" i="0" baseline="0" dirty="0"/>
            <a:t>Women are now </a:t>
          </a:r>
          <a:r>
            <a:rPr lang="en-US" b="1" i="0" baseline="0" dirty="0"/>
            <a:t>decision-makers</a:t>
          </a:r>
          <a:r>
            <a:rPr lang="en-US" b="0" i="0" baseline="0" dirty="0"/>
            <a:t>, not just helpers → must be recognized as “New Farmers.”</a:t>
          </a:r>
          <a:endParaRPr lang="en-US" dirty="0"/>
        </a:p>
      </dgm:t>
    </dgm:pt>
    <dgm:pt modelId="{49EAF9A5-2C0E-42D2-914E-343F9572E037}" type="parTrans" cxnId="{20D93A8E-8033-4030-AD79-A727B0A6D853}">
      <dgm:prSet/>
      <dgm:spPr/>
      <dgm:t>
        <a:bodyPr/>
        <a:lstStyle/>
        <a:p>
          <a:endParaRPr lang="en-US"/>
        </a:p>
      </dgm:t>
    </dgm:pt>
    <dgm:pt modelId="{3DD507F1-7D70-42D2-BC51-6EF43A10AD40}" type="sibTrans" cxnId="{20D93A8E-8033-4030-AD79-A727B0A6D853}">
      <dgm:prSet/>
      <dgm:spPr/>
      <dgm:t>
        <a:bodyPr/>
        <a:lstStyle/>
        <a:p>
          <a:endParaRPr lang="en-US"/>
        </a:p>
      </dgm:t>
    </dgm:pt>
    <dgm:pt modelId="{8C604B9F-763A-4FA2-9B5D-917D6E57349B}">
      <dgm:prSet/>
      <dgm:spPr/>
      <dgm:t>
        <a:bodyPr/>
        <a:lstStyle/>
        <a:p>
          <a:r>
            <a:rPr lang="en-US" b="0" i="0" baseline="0" dirty="0"/>
            <a:t>Yet, most are </a:t>
          </a:r>
          <a:r>
            <a:rPr lang="en-US" b="1" i="0" baseline="0" dirty="0"/>
            <a:t>officially identified as “</a:t>
          </a:r>
          <a:r>
            <a:rPr lang="en-IN" b="1" i="0" baseline="0" dirty="0"/>
            <a:t>Workers </a:t>
          </a:r>
          <a:r>
            <a:rPr lang="en-US" b="1" i="0" baseline="0" dirty="0"/>
            <a:t>” (</a:t>
          </a:r>
          <a:r>
            <a:rPr lang="en-IN" b="1" i="0" baseline="0" dirty="0"/>
            <a:t>in census report) </a:t>
          </a:r>
          <a:r>
            <a:rPr lang="en-US" b="1" i="0" baseline="0" dirty="0"/>
            <a:t>not as “farmer.”</a:t>
          </a:r>
          <a:endParaRPr lang="en-US" dirty="0"/>
        </a:p>
      </dgm:t>
    </dgm:pt>
    <dgm:pt modelId="{5FBB3203-B464-44CB-B70B-83E6B961E93E}" type="parTrans" cxnId="{29C0406B-C2CE-40AE-A63B-A4D90B95FEC4}">
      <dgm:prSet/>
      <dgm:spPr/>
      <dgm:t>
        <a:bodyPr/>
        <a:lstStyle/>
        <a:p>
          <a:endParaRPr lang="en-US"/>
        </a:p>
      </dgm:t>
    </dgm:pt>
    <dgm:pt modelId="{25996ADC-1E5E-49AE-B792-1D18EB0EED4B}" type="sibTrans" cxnId="{29C0406B-C2CE-40AE-A63B-A4D90B95FEC4}">
      <dgm:prSet/>
      <dgm:spPr/>
      <dgm:t>
        <a:bodyPr/>
        <a:lstStyle/>
        <a:p>
          <a:endParaRPr lang="en-US"/>
        </a:p>
      </dgm:t>
    </dgm:pt>
    <dgm:pt modelId="{BD5B54C3-B0E8-46B1-9AB5-5C685A61E661}" type="pres">
      <dgm:prSet presAssocID="{7864BCEC-8C87-4262-8CD0-719F35088C7C}" presName="diagram" presStyleCnt="0">
        <dgm:presLayoutVars>
          <dgm:dir/>
          <dgm:resizeHandles val="exact"/>
        </dgm:presLayoutVars>
      </dgm:prSet>
      <dgm:spPr/>
    </dgm:pt>
    <dgm:pt modelId="{F54697F1-7FF4-4225-9CDC-270EC88EA7DF}" type="pres">
      <dgm:prSet presAssocID="{206B30E9-490A-4561-9A1B-3626E85B3B7B}" presName="node" presStyleLbl="node1" presStyleIdx="0" presStyleCnt="7">
        <dgm:presLayoutVars>
          <dgm:bulletEnabled val="1"/>
        </dgm:presLayoutVars>
      </dgm:prSet>
      <dgm:spPr/>
    </dgm:pt>
    <dgm:pt modelId="{8EF8B08E-6DBB-4BF2-AB19-7076CC3F17F7}" type="pres">
      <dgm:prSet presAssocID="{CECCC426-17EB-41D7-B1ED-DFAB2C807F51}" presName="sibTrans" presStyleCnt="0"/>
      <dgm:spPr/>
    </dgm:pt>
    <dgm:pt modelId="{293D10A9-5797-482D-AD01-2D9A62408A3A}" type="pres">
      <dgm:prSet presAssocID="{2DC2FB56-C67E-4E65-BF31-F0F3FF878317}" presName="node" presStyleLbl="node1" presStyleIdx="1" presStyleCnt="7">
        <dgm:presLayoutVars>
          <dgm:bulletEnabled val="1"/>
        </dgm:presLayoutVars>
      </dgm:prSet>
      <dgm:spPr/>
    </dgm:pt>
    <dgm:pt modelId="{97A1EC9D-F1AD-4AA0-94D8-E73087E0B74C}" type="pres">
      <dgm:prSet presAssocID="{1091FC1E-15BC-4762-9F71-8ACAD5EA7760}" presName="sibTrans" presStyleCnt="0"/>
      <dgm:spPr/>
    </dgm:pt>
    <dgm:pt modelId="{4A924FF0-5263-4126-8590-E996661B9D86}" type="pres">
      <dgm:prSet presAssocID="{E109E5CA-CF0A-4F0F-99CC-496CB3D98AC9}" presName="node" presStyleLbl="node1" presStyleIdx="2" presStyleCnt="7">
        <dgm:presLayoutVars>
          <dgm:bulletEnabled val="1"/>
        </dgm:presLayoutVars>
      </dgm:prSet>
      <dgm:spPr/>
    </dgm:pt>
    <dgm:pt modelId="{94198056-0769-4349-BAD0-649BD01514ED}" type="pres">
      <dgm:prSet presAssocID="{E2B4370E-5F86-4545-B0A7-9D4B656281CE}" presName="sibTrans" presStyleCnt="0"/>
      <dgm:spPr/>
    </dgm:pt>
    <dgm:pt modelId="{A8F6E45B-C7A4-4F59-B1D8-ADAD1C9542DF}" type="pres">
      <dgm:prSet presAssocID="{49408049-F352-4DFC-8CCD-467982EB5F19}" presName="node" presStyleLbl="node1" presStyleIdx="3" presStyleCnt="7">
        <dgm:presLayoutVars>
          <dgm:bulletEnabled val="1"/>
        </dgm:presLayoutVars>
      </dgm:prSet>
      <dgm:spPr/>
    </dgm:pt>
    <dgm:pt modelId="{BDE4EF06-E17A-421B-8E5E-4AA299725997}" type="pres">
      <dgm:prSet presAssocID="{5F7F26F5-0BD2-4A37-8847-97F0206B8E66}" presName="sibTrans" presStyleCnt="0"/>
      <dgm:spPr/>
    </dgm:pt>
    <dgm:pt modelId="{4CE8C81F-0DAB-4AF5-A534-E00F7E7DD23D}" type="pres">
      <dgm:prSet presAssocID="{26DE0F84-C661-42F0-B1E0-24827FE5C677}" presName="node" presStyleLbl="node1" presStyleIdx="4" presStyleCnt="7">
        <dgm:presLayoutVars>
          <dgm:bulletEnabled val="1"/>
        </dgm:presLayoutVars>
      </dgm:prSet>
      <dgm:spPr/>
    </dgm:pt>
    <dgm:pt modelId="{642413FB-C092-4379-8041-4C16C2DA82FB}" type="pres">
      <dgm:prSet presAssocID="{1D99E4E2-AEF8-45AF-AE46-F8C81DE72D36}" presName="sibTrans" presStyleCnt="0"/>
      <dgm:spPr/>
    </dgm:pt>
    <dgm:pt modelId="{A6AF6BA1-492A-4E4F-AE0D-339A5F7AB9F1}" type="pres">
      <dgm:prSet presAssocID="{96BE5494-1CF6-4E8D-884F-263FEA226A6F}" presName="node" presStyleLbl="node1" presStyleIdx="5" presStyleCnt="7">
        <dgm:presLayoutVars>
          <dgm:bulletEnabled val="1"/>
        </dgm:presLayoutVars>
      </dgm:prSet>
      <dgm:spPr/>
    </dgm:pt>
    <dgm:pt modelId="{10BA00C6-9D36-42DF-89A9-27C18B8A4764}" type="pres">
      <dgm:prSet presAssocID="{3DD507F1-7D70-42D2-BC51-6EF43A10AD40}" presName="sibTrans" presStyleCnt="0"/>
      <dgm:spPr/>
    </dgm:pt>
    <dgm:pt modelId="{13A7ED8D-68D1-42E4-B6C4-EB2C2B7A7F29}" type="pres">
      <dgm:prSet presAssocID="{8C604B9F-763A-4FA2-9B5D-917D6E57349B}" presName="node" presStyleLbl="node1" presStyleIdx="6" presStyleCnt="7">
        <dgm:presLayoutVars>
          <dgm:bulletEnabled val="1"/>
        </dgm:presLayoutVars>
      </dgm:prSet>
      <dgm:spPr/>
    </dgm:pt>
  </dgm:ptLst>
  <dgm:cxnLst>
    <dgm:cxn modelId="{4EA82421-F5D8-46EC-85E7-8ED69C6625B4}" srcId="{7864BCEC-8C87-4262-8CD0-719F35088C7C}" destId="{206B30E9-490A-4561-9A1B-3626E85B3B7B}" srcOrd="0" destOrd="0" parTransId="{C5A37267-E7EE-4436-82B4-029106622D14}" sibTransId="{CECCC426-17EB-41D7-B1ED-DFAB2C807F51}"/>
    <dgm:cxn modelId="{8976A021-BA04-45F5-9974-70D9D5309725}" type="presOf" srcId="{96BE5494-1CF6-4E8D-884F-263FEA226A6F}" destId="{A6AF6BA1-492A-4E4F-AE0D-339A5F7AB9F1}" srcOrd="0" destOrd="0" presId="urn:microsoft.com/office/officeart/2005/8/layout/default"/>
    <dgm:cxn modelId="{86542B22-59C0-460B-B2B8-65797FD8B530}" type="presOf" srcId="{8C604B9F-763A-4FA2-9B5D-917D6E57349B}" destId="{13A7ED8D-68D1-42E4-B6C4-EB2C2B7A7F29}" srcOrd="0" destOrd="0" presId="urn:microsoft.com/office/officeart/2005/8/layout/default"/>
    <dgm:cxn modelId="{C8712F36-16A6-4EFD-BEBE-BD65326E735A}" srcId="{7864BCEC-8C87-4262-8CD0-719F35088C7C}" destId="{26DE0F84-C661-42F0-B1E0-24827FE5C677}" srcOrd="4" destOrd="0" parTransId="{3C804904-2A1D-440A-B0F9-FCCB7B423EB8}" sibTransId="{1D99E4E2-AEF8-45AF-AE46-F8C81DE72D36}"/>
    <dgm:cxn modelId="{5FE94739-3663-42EB-B110-B1D9A8E6A558}" srcId="{7864BCEC-8C87-4262-8CD0-719F35088C7C}" destId="{E109E5CA-CF0A-4F0F-99CC-496CB3D98AC9}" srcOrd="2" destOrd="0" parTransId="{7C923BA7-8FA6-4ECC-A288-A4B2E81B4A86}" sibTransId="{E2B4370E-5F86-4545-B0A7-9D4B656281CE}"/>
    <dgm:cxn modelId="{9DFE3347-2632-41F8-BE80-BB2CF9F61EE6}" type="presOf" srcId="{7864BCEC-8C87-4262-8CD0-719F35088C7C}" destId="{BD5B54C3-B0E8-46B1-9AB5-5C685A61E661}" srcOrd="0" destOrd="0" presId="urn:microsoft.com/office/officeart/2005/8/layout/default"/>
    <dgm:cxn modelId="{29C0406B-C2CE-40AE-A63B-A4D90B95FEC4}" srcId="{7864BCEC-8C87-4262-8CD0-719F35088C7C}" destId="{8C604B9F-763A-4FA2-9B5D-917D6E57349B}" srcOrd="6" destOrd="0" parTransId="{5FBB3203-B464-44CB-B70B-83E6B961E93E}" sibTransId="{25996ADC-1E5E-49AE-B792-1D18EB0EED4B}"/>
    <dgm:cxn modelId="{3F1DA851-9A25-48AF-AD1E-8E8D6951820E}" type="presOf" srcId="{E109E5CA-CF0A-4F0F-99CC-496CB3D98AC9}" destId="{4A924FF0-5263-4126-8590-E996661B9D86}" srcOrd="0" destOrd="0" presId="urn:microsoft.com/office/officeart/2005/8/layout/default"/>
    <dgm:cxn modelId="{F17C7553-8062-4208-8D06-16B20C66421D}" srcId="{7864BCEC-8C87-4262-8CD0-719F35088C7C}" destId="{2DC2FB56-C67E-4E65-BF31-F0F3FF878317}" srcOrd="1" destOrd="0" parTransId="{818C0178-057A-42EB-BC64-C3D75EE31220}" sibTransId="{1091FC1E-15BC-4762-9F71-8ACAD5EA7760}"/>
    <dgm:cxn modelId="{D50FBE83-8F48-486C-961F-C9A125046472}" type="presOf" srcId="{206B30E9-490A-4561-9A1B-3626E85B3B7B}" destId="{F54697F1-7FF4-4225-9CDC-270EC88EA7DF}" srcOrd="0" destOrd="0" presId="urn:microsoft.com/office/officeart/2005/8/layout/default"/>
    <dgm:cxn modelId="{20D93A8E-8033-4030-AD79-A727B0A6D853}" srcId="{7864BCEC-8C87-4262-8CD0-719F35088C7C}" destId="{96BE5494-1CF6-4E8D-884F-263FEA226A6F}" srcOrd="5" destOrd="0" parTransId="{49EAF9A5-2C0E-42D2-914E-343F9572E037}" sibTransId="{3DD507F1-7D70-42D2-BC51-6EF43A10AD40}"/>
    <dgm:cxn modelId="{176504A4-5C7D-4117-9ACA-12A564C77A02}" type="presOf" srcId="{2DC2FB56-C67E-4E65-BF31-F0F3FF878317}" destId="{293D10A9-5797-482D-AD01-2D9A62408A3A}" srcOrd="0" destOrd="0" presId="urn:microsoft.com/office/officeart/2005/8/layout/default"/>
    <dgm:cxn modelId="{4684E8A5-89FF-4D70-9C1E-DB408A4493D5}" srcId="{7864BCEC-8C87-4262-8CD0-719F35088C7C}" destId="{49408049-F352-4DFC-8CCD-467982EB5F19}" srcOrd="3" destOrd="0" parTransId="{C49D6C01-A72E-4537-B3D8-0652DCE2C136}" sibTransId="{5F7F26F5-0BD2-4A37-8847-97F0206B8E66}"/>
    <dgm:cxn modelId="{0CDC53D4-F0AA-4FBB-870B-E6106E9FF8EB}" type="presOf" srcId="{26DE0F84-C661-42F0-B1E0-24827FE5C677}" destId="{4CE8C81F-0DAB-4AF5-A534-E00F7E7DD23D}" srcOrd="0" destOrd="0" presId="urn:microsoft.com/office/officeart/2005/8/layout/default"/>
    <dgm:cxn modelId="{594B02FB-7FD6-4C64-886E-799DB9664CDF}" type="presOf" srcId="{49408049-F352-4DFC-8CCD-467982EB5F19}" destId="{A8F6E45B-C7A4-4F59-B1D8-ADAD1C9542DF}" srcOrd="0" destOrd="0" presId="urn:microsoft.com/office/officeart/2005/8/layout/default"/>
    <dgm:cxn modelId="{602D5C2C-611F-4F5A-BC91-5848E572601E}" type="presParOf" srcId="{BD5B54C3-B0E8-46B1-9AB5-5C685A61E661}" destId="{F54697F1-7FF4-4225-9CDC-270EC88EA7DF}" srcOrd="0" destOrd="0" presId="urn:microsoft.com/office/officeart/2005/8/layout/default"/>
    <dgm:cxn modelId="{A642745B-A403-49AB-9032-62DA11D8CB20}" type="presParOf" srcId="{BD5B54C3-B0E8-46B1-9AB5-5C685A61E661}" destId="{8EF8B08E-6DBB-4BF2-AB19-7076CC3F17F7}" srcOrd="1" destOrd="0" presId="urn:microsoft.com/office/officeart/2005/8/layout/default"/>
    <dgm:cxn modelId="{6E4C4B28-F2E0-4156-BE01-97CD16F4C1EA}" type="presParOf" srcId="{BD5B54C3-B0E8-46B1-9AB5-5C685A61E661}" destId="{293D10A9-5797-482D-AD01-2D9A62408A3A}" srcOrd="2" destOrd="0" presId="urn:microsoft.com/office/officeart/2005/8/layout/default"/>
    <dgm:cxn modelId="{08326FE9-2580-4779-B37C-F1C9F6DD4BB0}" type="presParOf" srcId="{BD5B54C3-B0E8-46B1-9AB5-5C685A61E661}" destId="{97A1EC9D-F1AD-4AA0-94D8-E73087E0B74C}" srcOrd="3" destOrd="0" presId="urn:microsoft.com/office/officeart/2005/8/layout/default"/>
    <dgm:cxn modelId="{9D27C636-AB6B-4AE1-BD75-814F103F5151}" type="presParOf" srcId="{BD5B54C3-B0E8-46B1-9AB5-5C685A61E661}" destId="{4A924FF0-5263-4126-8590-E996661B9D86}" srcOrd="4" destOrd="0" presId="urn:microsoft.com/office/officeart/2005/8/layout/default"/>
    <dgm:cxn modelId="{587C5266-5520-435E-BC79-FC02C684378E}" type="presParOf" srcId="{BD5B54C3-B0E8-46B1-9AB5-5C685A61E661}" destId="{94198056-0769-4349-BAD0-649BD01514ED}" srcOrd="5" destOrd="0" presId="urn:microsoft.com/office/officeart/2005/8/layout/default"/>
    <dgm:cxn modelId="{FC62BEF8-0645-49BC-810B-A6E5AA67A319}" type="presParOf" srcId="{BD5B54C3-B0E8-46B1-9AB5-5C685A61E661}" destId="{A8F6E45B-C7A4-4F59-B1D8-ADAD1C9542DF}" srcOrd="6" destOrd="0" presId="urn:microsoft.com/office/officeart/2005/8/layout/default"/>
    <dgm:cxn modelId="{C410A31B-72FB-4665-A60E-311630703A1D}" type="presParOf" srcId="{BD5B54C3-B0E8-46B1-9AB5-5C685A61E661}" destId="{BDE4EF06-E17A-421B-8E5E-4AA299725997}" srcOrd="7" destOrd="0" presId="urn:microsoft.com/office/officeart/2005/8/layout/default"/>
    <dgm:cxn modelId="{85A92663-906A-4E87-BB88-D40F903CF23A}" type="presParOf" srcId="{BD5B54C3-B0E8-46B1-9AB5-5C685A61E661}" destId="{4CE8C81F-0DAB-4AF5-A534-E00F7E7DD23D}" srcOrd="8" destOrd="0" presId="urn:microsoft.com/office/officeart/2005/8/layout/default"/>
    <dgm:cxn modelId="{9A2A6BFC-5DB3-4F53-B717-AF69D8FEE733}" type="presParOf" srcId="{BD5B54C3-B0E8-46B1-9AB5-5C685A61E661}" destId="{642413FB-C092-4379-8041-4C16C2DA82FB}" srcOrd="9" destOrd="0" presId="urn:microsoft.com/office/officeart/2005/8/layout/default"/>
    <dgm:cxn modelId="{EA6BCE16-0037-48E2-A4CA-9766CCDE2684}" type="presParOf" srcId="{BD5B54C3-B0E8-46B1-9AB5-5C685A61E661}" destId="{A6AF6BA1-492A-4E4F-AE0D-339A5F7AB9F1}" srcOrd="10" destOrd="0" presId="urn:microsoft.com/office/officeart/2005/8/layout/default"/>
    <dgm:cxn modelId="{713CA45E-5DF2-4D4D-BD5A-672F89821BF5}" type="presParOf" srcId="{BD5B54C3-B0E8-46B1-9AB5-5C685A61E661}" destId="{10BA00C6-9D36-42DF-89A9-27C18B8A4764}" srcOrd="11" destOrd="0" presId="urn:microsoft.com/office/officeart/2005/8/layout/default"/>
    <dgm:cxn modelId="{21B23A00-CB66-41FB-ABFA-C9C97D315080}" type="presParOf" srcId="{BD5B54C3-B0E8-46B1-9AB5-5C685A61E661}" destId="{13A7ED8D-68D1-42E4-B6C4-EB2C2B7A7F29}"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6E36DF-6A1A-4F88-8127-28ED8715E0CA}"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F5B8D9BA-DA91-43E3-8F2B-78FE72644A66}">
      <dgm:prSet/>
      <dgm:spPr/>
      <dgm:t>
        <a:bodyPr/>
        <a:lstStyle/>
        <a:p>
          <a:r>
            <a:rPr lang="en-US" b="1" dirty="0"/>
            <a:t>Lack of awareness </a:t>
          </a:r>
          <a:r>
            <a:rPr lang="en-US" dirty="0"/>
            <a:t>of sustainable farming practices and market opportunities.</a:t>
          </a:r>
        </a:p>
      </dgm:t>
    </dgm:pt>
    <dgm:pt modelId="{450E8D7D-82E8-4707-94FB-CE37A23859FF}" type="parTrans" cxnId="{C5CCC784-26BC-4376-BC05-74659ADF37A9}">
      <dgm:prSet/>
      <dgm:spPr/>
      <dgm:t>
        <a:bodyPr/>
        <a:lstStyle/>
        <a:p>
          <a:endParaRPr lang="en-US"/>
        </a:p>
      </dgm:t>
    </dgm:pt>
    <dgm:pt modelId="{6D091FFE-3D9D-40F6-84D6-33A246BA8174}" type="sibTrans" cxnId="{C5CCC784-26BC-4376-BC05-74659ADF37A9}">
      <dgm:prSet/>
      <dgm:spPr/>
      <dgm:t>
        <a:bodyPr/>
        <a:lstStyle/>
        <a:p>
          <a:endParaRPr lang="en-US"/>
        </a:p>
      </dgm:t>
    </dgm:pt>
    <dgm:pt modelId="{41413A53-001F-43A9-A4E1-5520FE95F065}">
      <dgm:prSet/>
      <dgm:spPr/>
      <dgm:t>
        <a:bodyPr/>
        <a:lstStyle/>
        <a:p>
          <a:r>
            <a:rPr lang="en-US" b="1" dirty="0"/>
            <a:t>Minimal contact with agricultural extension administrations</a:t>
          </a:r>
          <a:r>
            <a:rPr lang="en-US" dirty="0"/>
            <a:t>, limiting access to knowledge and schemes.</a:t>
          </a:r>
        </a:p>
      </dgm:t>
    </dgm:pt>
    <dgm:pt modelId="{A72C71D7-985D-48B3-B6FF-8312025767EB}" type="parTrans" cxnId="{D30229FF-37D8-4AD9-BB10-EAC724F6565E}">
      <dgm:prSet/>
      <dgm:spPr/>
      <dgm:t>
        <a:bodyPr/>
        <a:lstStyle/>
        <a:p>
          <a:endParaRPr lang="en-US"/>
        </a:p>
      </dgm:t>
    </dgm:pt>
    <dgm:pt modelId="{9A7ACED0-1755-49A3-B231-2E81F8882F83}" type="sibTrans" cxnId="{D30229FF-37D8-4AD9-BB10-EAC724F6565E}">
      <dgm:prSet/>
      <dgm:spPr/>
      <dgm:t>
        <a:bodyPr/>
        <a:lstStyle/>
        <a:p>
          <a:endParaRPr lang="en-US"/>
        </a:p>
      </dgm:t>
    </dgm:pt>
    <dgm:pt modelId="{4E8074EF-4900-4504-B645-79CB19ED8D77}">
      <dgm:prSet/>
      <dgm:spPr/>
      <dgm:t>
        <a:bodyPr/>
        <a:lstStyle/>
        <a:p>
          <a:r>
            <a:rPr lang="en-US" b="1" dirty="0"/>
            <a:t>Limited family support</a:t>
          </a:r>
          <a:r>
            <a:rPr lang="en-US" dirty="0"/>
            <a:t>, restricting their participation in decision-making.</a:t>
          </a:r>
        </a:p>
      </dgm:t>
    </dgm:pt>
    <dgm:pt modelId="{5EA7706B-45E5-4860-B317-A9EE21694ABF}" type="parTrans" cxnId="{10C3303D-D567-4394-BA0B-004FB7687AC8}">
      <dgm:prSet/>
      <dgm:spPr/>
      <dgm:t>
        <a:bodyPr/>
        <a:lstStyle/>
        <a:p>
          <a:endParaRPr lang="en-US"/>
        </a:p>
      </dgm:t>
    </dgm:pt>
    <dgm:pt modelId="{C9B61388-4247-434D-A013-F36D7EA6F7A0}" type="sibTrans" cxnId="{10C3303D-D567-4394-BA0B-004FB7687AC8}">
      <dgm:prSet/>
      <dgm:spPr/>
      <dgm:t>
        <a:bodyPr/>
        <a:lstStyle/>
        <a:p>
          <a:endParaRPr lang="en-US"/>
        </a:p>
      </dgm:t>
    </dgm:pt>
    <dgm:pt modelId="{CE482737-6253-4DA4-AAAA-345E6DDF57E7}">
      <dgm:prSet/>
      <dgm:spPr/>
      <dgm:t>
        <a:bodyPr/>
        <a:lstStyle/>
        <a:p>
          <a:r>
            <a:rPr lang="en-US" b="1" dirty="0"/>
            <a:t>Additional responsibilities</a:t>
          </a:r>
          <a:r>
            <a:rPr lang="en-US" dirty="0"/>
            <a:t> such as animal husbandry, family care, and household chores, leaving little time for skill development.</a:t>
          </a:r>
        </a:p>
      </dgm:t>
    </dgm:pt>
    <dgm:pt modelId="{3C72159D-1032-4A00-891D-8BCE6221F633}" type="parTrans" cxnId="{116642ED-8980-4754-B649-B829C97885EE}">
      <dgm:prSet/>
      <dgm:spPr/>
      <dgm:t>
        <a:bodyPr/>
        <a:lstStyle/>
        <a:p>
          <a:endParaRPr lang="en-US"/>
        </a:p>
      </dgm:t>
    </dgm:pt>
    <dgm:pt modelId="{594DF26E-9381-4AD6-A9E1-CAB430543F68}" type="sibTrans" cxnId="{116642ED-8980-4754-B649-B829C97885EE}">
      <dgm:prSet/>
      <dgm:spPr/>
      <dgm:t>
        <a:bodyPr/>
        <a:lstStyle/>
        <a:p>
          <a:endParaRPr lang="en-US"/>
        </a:p>
      </dgm:t>
    </dgm:pt>
    <dgm:pt modelId="{981EABEB-D92A-4B1A-966E-0104D2D52F0D}">
      <dgm:prSet/>
      <dgm:spPr/>
      <dgm:t>
        <a:bodyPr/>
        <a:lstStyle/>
        <a:p>
          <a:r>
            <a:rPr lang="en-US" b="1" dirty="0"/>
            <a:t>Exclusion from agricultural decision-making</a:t>
          </a:r>
          <a:r>
            <a:rPr lang="en-US" dirty="0"/>
            <a:t>, despite active involvement in farming activities.</a:t>
          </a:r>
        </a:p>
      </dgm:t>
    </dgm:pt>
    <dgm:pt modelId="{909F9586-AB8E-4D8C-AF88-509600BDC5C4}" type="parTrans" cxnId="{8EE9BD9F-CE8A-4661-8C21-B105718C01C1}">
      <dgm:prSet/>
      <dgm:spPr/>
      <dgm:t>
        <a:bodyPr/>
        <a:lstStyle/>
        <a:p>
          <a:endParaRPr lang="en-US"/>
        </a:p>
      </dgm:t>
    </dgm:pt>
    <dgm:pt modelId="{FDD56474-FF52-4D04-829F-64B6FAC053B7}" type="sibTrans" cxnId="{8EE9BD9F-CE8A-4661-8C21-B105718C01C1}">
      <dgm:prSet/>
      <dgm:spPr/>
      <dgm:t>
        <a:bodyPr/>
        <a:lstStyle/>
        <a:p>
          <a:endParaRPr lang="en-US"/>
        </a:p>
      </dgm:t>
    </dgm:pt>
    <dgm:pt modelId="{DEB94513-5073-4EB1-BD58-8E8C14B9B078}" type="pres">
      <dgm:prSet presAssocID="{CC6E36DF-6A1A-4F88-8127-28ED8715E0CA}" presName="diagram" presStyleCnt="0">
        <dgm:presLayoutVars>
          <dgm:dir/>
          <dgm:resizeHandles val="exact"/>
        </dgm:presLayoutVars>
      </dgm:prSet>
      <dgm:spPr/>
    </dgm:pt>
    <dgm:pt modelId="{B62DEDDF-95C8-434A-8C06-950154F17484}" type="pres">
      <dgm:prSet presAssocID="{F5B8D9BA-DA91-43E3-8F2B-78FE72644A66}" presName="node" presStyleLbl="node1" presStyleIdx="0" presStyleCnt="5">
        <dgm:presLayoutVars>
          <dgm:bulletEnabled val="1"/>
        </dgm:presLayoutVars>
      </dgm:prSet>
      <dgm:spPr/>
    </dgm:pt>
    <dgm:pt modelId="{28E7B94D-AE6F-4C7A-964E-F6A9CDB15FEC}" type="pres">
      <dgm:prSet presAssocID="{6D091FFE-3D9D-40F6-84D6-33A246BA8174}" presName="sibTrans" presStyleCnt="0"/>
      <dgm:spPr/>
    </dgm:pt>
    <dgm:pt modelId="{DFDCB432-8C03-4687-843A-DCDAC6B58BA3}" type="pres">
      <dgm:prSet presAssocID="{41413A53-001F-43A9-A4E1-5520FE95F065}" presName="node" presStyleLbl="node1" presStyleIdx="1" presStyleCnt="5">
        <dgm:presLayoutVars>
          <dgm:bulletEnabled val="1"/>
        </dgm:presLayoutVars>
      </dgm:prSet>
      <dgm:spPr/>
    </dgm:pt>
    <dgm:pt modelId="{EC2CB512-2931-48E0-BE87-B3C6BB60EE4F}" type="pres">
      <dgm:prSet presAssocID="{9A7ACED0-1755-49A3-B231-2E81F8882F83}" presName="sibTrans" presStyleCnt="0"/>
      <dgm:spPr/>
    </dgm:pt>
    <dgm:pt modelId="{4AED599D-8DC2-4D64-AC18-63E2E076CB3A}" type="pres">
      <dgm:prSet presAssocID="{4E8074EF-4900-4504-B645-79CB19ED8D77}" presName="node" presStyleLbl="node1" presStyleIdx="2" presStyleCnt="5">
        <dgm:presLayoutVars>
          <dgm:bulletEnabled val="1"/>
        </dgm:presLayoutVars>
      </dgm:prSet>
      <dgm:spPr/>
    </dgm:pt>
    <dgm:pt modelId="{F54FD8FA-1ACA-4AB0-BFB1-793FC8097146}" type="pres">
      <dgm:prSet presAssocID="{C9B61388-4247-434D-A013-F36D7EA6F7A0}" presName="sibTrans" presStyleCnt="0"/>
      <dgm:spPr/>
    </dgm:pt>
    <dgm:pt modelId="{61281E61-05BE-4298-BA15-8AD4A302801D}" type="pres">
      <dgm:prSet presAssocID="{CE482737-6253-4DA4-AAAA-345E6DDF57E7}" presName="node" presStyleLbl="node1" presStyleIdx="3" presStyleCnt="5">
        <dgm:presLayoutVars>
          <dgm:bulletEnabled val="1"/>
        </dgm:presLayoutVars>
      </dgm:prSet>
      <dgm:spPr/>
    </dgm:pt>
    <dgm:pt modelId="{C764FEAF-5F34-4A1E-A53A-AF9DF23CBDE7}" type="pres">
      <dgm:prSet presAssocID="{594DF26E-9381-4AD6-A9E1-CAB430543F68}" presName="sibTrans" presStyleCnt="0"/>
      <dgm:spPr/>
    </dgm:pt>
    <dgm:pt modelId="{C258A718-B617-498D-91A5-B3C43EB1B75C}" type="pres">
      <dgm:prSet presAssocID="{981EABEB-D92A-4B1A-966E-0104D2D52F0D}" presName="node" presStyleLbl="node1" presStyleIdx="4" presStyleCnt="5">
        <dgm:presLayoutVars>
          <dgm:bulletEnabled val="1"/>
        </dgm:presLayoutVars>
      </dgm:prSet>
      <dgm:spPr/>
    </dgm:pt>
  </dgm:ptLst>
  <dgm:cxnLst>
    <dgm:cxn modelId="{6128760E-0348-4809-A50A-035E6060E5EC}" type="presOf" srcId="{CC6E36DF-6A1A-4F88-8127-28ED8715E0CA}" destId="{DEB94513-5073-4EB1-BD58-8E8C14B9B078}" srcOrd="0" destOrd="0" presId="urn:microsoft.com/office/officeart/2005/8/layout/default"/>
    <dgm:cxn modelId="{6DC73429-2CB9-4E18-8790-BC108A4EE9F7}" type="presOf" srcId="{F5B8D9BA-DA91-43E3-8F2B-78FE72644A66}" destId="{B62DEDDF-95C8-434A-8C06-950154F17484}" srcOrd="0" destOrd="0" presId="urn:microsoft.com/office/officeart/2005/8/layout/default"/>
    <dgm:cxn modelId="{10C3303D-D567-4394-BA0B-004FB7687AC8}" srcId="{CC6E36DF-6A1A-4F88-8127-28ED8715E0CA}" destId="{4E8074EF-4900-4504-B645-79CB19ED8D77}" srcOrd="2" destOrd="0" parTransId="{5EA7706B-45E5-4860-B317-A9EE21694ABF}" sibTransId="{C9B61388-4247-434D-A013-F36D7EA6F7A0}"/>
    <dgm:cxn modelId="{C5CCC784-26BC-4376-BC05-74659ADF37A9}" srcId="{CC6E36DF-6A1A-4F88-8127-28ED8715E0CA}" destId="{F5B8D9BA-DA91-43E3-8F2B-78FE72644A66}" srcOrd="0" destOrd="0" parTransId="{450E8D7D-82E8-4707-94FB-CE37A23859FF}" sibTransId="{6D091FFE-3D9D-40F6-84D6-33A246BA8174}"/>
    <dgm:cxn modelId="{8EE9BD9F-CE8A-4661-8C21-B105718C01C1}" srcId="{CC6E36DF-6A1A-4F88-8127-28ED8715E0CA}" destId="{981EABEB-D92A-4B1A-966E-0104D2D52F0D}" srcOrd="4" destOrd="0" parTransId="{909F9586-AB8E-4D8C-AF88-509600BDC5C4}" sibTransId="{FDD56474-FF52-4D04-829F-64B6FAC053B7}"/>
    <dgm:cxn modelId="{747D35A8-CB88-4088-BACA-371216133FE3}" type="presOf" srcId="{CE482737-6253-4DA4-AAAA-345E6DDF57E7}" destId="{61281E61-05BE-4298-BA15-8AD4A302801D}" srcOrd="0" destOrd="0" presId="urn:microsoft.com/office/officeart/2005/8/layout/default"/>
    <dgm:cxn modelId="{EB7B61D0-0B39-44CC-A674-85F3FEA7D9EC}" type="presOf" srcId="{41413A53-001F-43A9-A4E1-5520FE95F065}" destId="{DFDCB432-8C03-4687-843A-DCDAC6B58BA3}" srcOrd="0" destOrd="0" presId="urn:microsoft.com/office/officeart/2005/8/layout/default"/>
    <dgm:cxn modelId="{116642ED-8980-4754-B649-B829C97885EE}" srcId="{CC6E36DF-6A1A-4F88-8127-28ED8715E0CA}" destId="{CE482737-6253-4DA4-AAAA-345E6DDF57E7}" srcOrd="3" destOrd="0" parTransId="{3C72159D-1032-4A00-891D-8BCE6221F633}" sibTransId="{594DF26E-9381-4AD6-A9E1-CAB430543F68}"/>
    <dgm:cxn modelId="{7FF640EF-0351-43DC-97E2-20E05471F5DF}" type="presOf" srcId="{4E8074EF-4900-4504-B645-79CB19ED8D77}" destId="{4AED599D-8DC2-4D64-AC18-63E2E076CB3A}" srcOrd="0" destOrd="0" presId="urn:microsoft.com/office/officeart/2005/8/layout/default"/>
    <dgm:cxn modelId="{D30229FF-37D8-4AD9-BB10-EAC724F6565E}" srcId="{CC6E36DF-6A1A-4F88-8127-28ED8715E0CA}" destId="{41413A53-001F-43A9-A4E1-5520FE95F065}" srcOrd="1" destOrd="0" parTransId="{A72C71D7-985D-48B3-B6FF-8312025767EB}" sibTransId="{9A7ACED0-1755-49A3-B231-2E81F8882F83}"/>
    <dgm:cxn modelId="{5E20D1FF-2DA3-4925-94F2-A6AD55D975AF}" type="presOf" srcId="{981EABEB-D92A-4B1A-966E-0104D2D52F0D}" destId="{C258A718-B617-498D-91A5-B3C43EB1B75C}" srcOrd="0" destOrd="0" presId="urn:microsoft.com/office/officeart/2005/8/layout/default"/>
    <dgm:cxn modelId="{A68E3F80-7BFE-46EA-B198-A4BCEF8827C2}" type="presParOf" srcId="{DEB94513-5073-4EB1-BD58-8E8C14B9B078}" destId="{B62DEDDF-95C8-434A-8C06-950154F17484}" srcOrd="0" destOrd="0" presId="urn:microsoft.com/office/officeart/2005/8/layout/default"/>
    <dgm:cxn modelId="{F0CF88FC-3B0F-4A8F-A7A4-77BBBCE1EDE2}" type="presParOf" srcId="{DEB94513-5073-4EB1-BD58-8E8C14B9B078}" destId="{28E7B94D-AE6F-4C7A-964E-F6A9CDB15FEC}" srcOrd="1" destOrd="0" presId="urn:microsoft.com/office/officeart/2005/8/layout/default"/>
    <dgm:cxn modelId="{95C8816E-AE6F-4E0C-9880-4DC04B65EFFA}" type="presParOf" srcId="{DEB94513-5073-4EB1-BD58-8E8C14B9B078}" destId="{DFDCB432-8C03-4687-843A-DCDAC6B58BA3}" srcOrd="2" destOrd="0" presId="urn:microsoft.com/office/officeart/2005/8/layout/default"/>
    <dgm:cxn modelId="{F11D4DF0-7949-4DBA-B1C6-0087573BFCD7}" type="presParOf" srcId="{DEB94513-5073-4EB1-BD58-8E8C14B9B078}" destId="{EC2CB512-2931-48E0-BE87-B3C6BB60EE4F}" srcOrd="3" destOrd="0" presId="urn:microsoft.com/office/officeart/2005/8/layout/default"/>
    <dgm:cxn modelId="{96919A1E-8D7C-48C2-88DE-4DB2FC6B45A4}" type="presParOf" srcId="{DEB94513-5073-4EB1-BD58-8E8C14B9B078}" destId="{4AED599D-8DC2-4D64-AC18-63E2E076CB3A}" srcOrd="4" destOrd="0" presId="urn:microsoft.com/office/officeart/2005/8/layout/default"/>
    <dgm:cxn modelId="{D7F337B0-D404-4912-9F98-63A310FD19C6}" type="presParOf" srcId="{DEB94513-5073-4EB1-BD58-8E8C14B9B078}" destId="{F54FD8FA-1ACA-4AB0-BFB1-793FC8097146}" srcOrd="5" destOrd="0" presId="urn:microsoft.com/office/officeart/2005/8/layout/default"/>
    <dgm:cxn modelId="{A0F481F7-1E67-4AC5-97C6-F49256A011FF}" type="presParOf" srcId="{DEB94513-5073-4EB1-BD58-8E8C14B9B078}" destId="{61281E61-05BE-4298-BA15-8AD4A302801D}" srcOrd="6" destOrd="0" presId="urn:microsoft.com/office/officeart/2005/8/layout/default"/>
    <dgm:cxn modelId="{127730FD-5D54-40DB-A80D-BC5435868650}" type="presParOf" srcId="{DEB94513-5073-4EB1-BD58-8E8C14B9B078}" destId="{C764FEAF-5F34-4A1E-A53A-AF9DF23CBDE7}" srcOrd="7" destOrd="0" presId="urn:microsoft.com/office/officeart/2005/8/layout/default"/>
    <dgm:cxn modelId="{9FA8789A-D680-4619-909D-CB8E93D59883}" type="presParOf" srcId="{DEB94513-5073-4EB1-BD58-8E8C14B9B078}" destId="{C258A718-B617-498D-91A5-B3C43EB1B75C}"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3FBB25-DA89-4658-8F5B-BE735AB225B3}"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409E3427-1AA6-4F8D-A72A-3FCC0254F5E3}">
      <dgm:prSet/>
      <dgm:spPr/>
      <dgm:t>
        <a:bodyPr/>
        <a:lstStyle/>
        <a:p>
          <a:r>
            <a:rPr lang="en-IN" b="1" dirty="0"/>
            <a:t>5 districts, 10 villages each, 50 women per village</a:t>
          </a:r>
          <a:r>
            <a:rPr lang="en-IN" dirty="0"/>
            <a:t> – 2,500 beneficiaries.</a:t>
          </a:r>
          <a:endParaRPr lang="en-US" dirty="0"/>
        </a:p>
      </dgm:t>
    </dgm:pt>
    <dgm:pt modelId="{D77FF564-55E7-4674-8FBB-C19E56C31A53}" type="parTrans" cxnId="{B09C25B5-A7E9-44A5-9CAD-1D04C10E2583}">
      <dgm:prSet/>
      <dgm:spPr/>
      <dgm:t>
        <a:bodyPr/>
        <a:lstStyle/>
        <a:p>
          <a:endParaRPr lang="en-US"/>
        </a:p>
      </dgm:t>
    </dgm:pt>
    <dgm:pt modelId="{2113C0DD-81A3-4244-958F-22D262D8447E}" type="sibTrans" cxnId="{B09C25B5-A7E9-44A5-9CAD-1D04C10E2583}">
      <dgm:prSet/>
      <dgm:spPr/>
      <dgm:t>
        <a:bodyPr/>
        <a:lstStyle/>
        <a:p>
          <a:endParaRPr lang="en-US"/>
        </a:p>
      </dgm:t>
    </dgm:pt>
    <dgm:pt modelId="{30B60CEB-9EEF-4B41-8E8E-34A6FA8A41E5}">
      <dgm:prSet/>
      <dgm:spPr/>
      <dgm:t>
        <a:bodyPr/>
        <a:lstStyle/>
        <a:p>
          <a:r>
            <a:rPr lang="en-IN" b="1" dirty="0"/>
            <a:t>Three-stage training + guidebooks + follow-up visits</a:t>
          </a:r>
          <a:r>
            <a:rPr lang="en-IN" dirty="0"/>
            <a:t>.</a:t>
          </a:r>
          <a:endParaRPr lang="en-US" dirty="0"/>
        </a:p>
      </dgm:t>
    </dgm:pt>
    <dgm:pt modelId="{E18DFC0D-575A-4A49-B09D-EB04ED67FFCE}" type="parTrans" cxnId="{6225A829-B521-4288-977F-E9D4B0EF8F0F}">
      <dgm:prSet/>
      <dgm:spPr/>
      <dgm:t>
        <a:bodyPr/>
        <a:lstStyle/>
        <a:p>
          <a:endParaRPr lang="en-US"/>
        </a:p>
      </dgm:t>
    </dgm:pt>
    <dgm:pt modelId="{959B58A6-203C-4538-B8D7-E089FD2F47AF}" type="sibTrans" cxnId="{6225A829-B521-4288-977F-E9D4B0EF8F0F}">
      <dgm:prSet/>
      <dgm:spPr/>
      <dgm:t>
        <a:bodyPr/>
        <a:lstStyle/>
        <a:p>
          <a:endParaRPr lang="en-US"/>
        </a:p>
      </dgm:t>
    </dgm:pt>
    <dgm:pt modelId="{E5F691FE-EFE7-47A4-93D3-173B26CAF21E}">
      <dgm:prSet/>
      <dgm:spPr/>
      <dgm:t>
        <a:bodyPr/>
        <a:lstStyle/>
        <a:p>
          <a:r>
            <a:rPr lang="en-IN" dirty="0"/>
            <a:t>Partner with local NGOs/SHGs for implementation.</a:t>
          </a:r>
          <a:endParaRPr lang="en-US" dirty="0"/>
        </a:p>
      </dgm:t>
    </dgm:pt>
    <dgm:pt modelId="{29263390-552D-4C65-A829-80E298C78448}" type="parTrans" cxnId="{D561F157-E8EC-4DAE-A971-0DE32F1D2EA0}">
      <dgm:prSet/>
      <dgm:spPr/>
      <dgm:t>
        <a:bodyPr/>
        <a:lstStyle/>
        <a:p>
          <a:endParaRPr lang="en-US"/>
        </a:p>
      </dgm:t>
    </dgm:pt>
    <dgm:pt modelId="{3B40750D-CC4C-4CF0-823C-A212899021F3}" type="sibTrans" cxnId="{D561F157-E8EC-4DAE-A971-0DE32F1D2EA0}">
      <dgm:prSet/>
      <dgm:spPr/>
      <dgm:t>
        <a:bodyPr/>
        <a:lstStyle/>
        <a:p>
          <a:endParaRPr lang="en-US"/>
        </a:p>
      </dgm:t>
    </dgm:pt>
    <dgm:pt modelId="{631CFC65-28F1-4257-8654-FE306157D058}">
      <dgm:prSet/>
      <dgm:spPr/>
      <dgm:t>
        <a:bodyPr/>
        <a:lstStyle/>
        <a:p>
          <a:r>
            <a:rPr lang="en-US" b="1" dirty="0"/>
            <a:t>Feedback &amp; field visits</a:t>
          </a:r>
          <a:r>
            <a:rPr lang="en-IN" dirty="0"/>
            <a:t>.</a:t>
          </a:r>
          <a:endParaRPr lang="en-US" dirty="0"/>
        </a:p>
      </dgm:t>
    </dgm:pt>
    <dgm:pt modelId="{40B10060-D888-4DEA-BD65-AEC23575ADAE}" type="parTrans" cxnId="{4B22A709-ADAA-4166-88A1-1F1F007D1313}">
      <dgm:prSet/>
      <dgm:spPr/>
      <dgm:t>
        <a:bodyPr/>
        <a:lstStyle/>
        <a:p>
          <a:endParaRPr lang="en-US"/>
        </a:p>
      </dgm:t>
    </dgm:pt>
    <dgm:pt modelId="{293F7104-E3BD-4427-84B5-0FE0AC97B486}" type="sibTrans" cxnId="{4B22A709-ADAA-4166-88A1-1F1F007D1313}">
      <dgm:prSet/>
      <dgm:spPr/>
      <dgm:t>
        <a:bodyPr/>
        <a:lstStyle/>
        <a:p>
          <a:endParaRPr lang="en-US"/>
        </a:p>
      </dgm:t>
    </dgm:pt>
    <dgm:pt modelId="{6663B4C4-9F94-43C0-86E1-DD0956C41193}">
      <dgm:prSet/>
      <dgm:spPr/>
      <dgm:t>
        <a:bodyPr/>
        <a:lstStyle/>
        <a:p>
          <a:r>
            <a:rPr lang="en-IN" dirty="0"/>
            <a:t>Progress tracking through structured reporting.</a:t>
          </a:r>
          <a:endParaRPr lang="en-US" dirty="0"/>
        </a:p>
      </dgm:t>
    </dgm:pt>
    <dgm:pt modelId="{6CDA42F5-C7B3-440D-BAC1-10DD5EE334BF}" type="parTrans" cxnId="{FC5E6A79-2EF8-41E7-9D40-593964221114}">
      <dgm:prSet/>
      <dgm:spPr/>
      <dgm:t>
        <a:bodyPr/>
        <a:lstStyle/>
        <a:p>
          <a:endParaRPr lang="en-US"/>
        </a:p>
      </dgm:t>
    </dgm:pt>
    <dgm:pt modelId="{B9C2C112-DEBB-4AC3-9B6C-DA91CBEE3988}" type="sibTrans" cxnId="{FC5E6A79-2EF8-41E7-9D40-593964221114}">
      <dgm:prSet/>
      <dgm:spPr/>
      <dgm:t>
        <a:bodyPr/>
        <a:lstStyle/>
        <a:p>
          <a:endParaRPr lang="en-US"/>
        </a:p>
      </dgm:t>
    </dgm:pt>
    <dgm:pt modelId="{C71273D2-88AC-41B1-AD4F-C9AC6561EA27}" type="pres">
      <dgm:prSet presAssocID="{F93FBB25-DA89-4658-8F5B-BE735AB225B3}" presName="diagram" presStyleCnt="0">
        <dgm:presLayoutVars>
          <dgm:dir/>
          <dgm:resizeHandles val="exact"/>
        </dgm:presLayoutVars>
      </dgm:prSet>
      <dgm:spPr/>
    </dgm:pt>
    <dgm:pt modelId="{99061D0C-A2C3-46A8-918A-60AED5AF505A}" type="pres">
      <dgm:prSet presAssocID="{409E3427-1AA6-4F8D-A72A-3FCC0254F5E3}" presName="node" presStyleLbl="node1" presStyleIdx="0" presStyleCnt="5">
        <dgm:presLayoutVars>
          <dgm:bulletEnabled val="1"/>
        </dgm:presLayoutVars>
      </dgm:prSet>
      <dgm:spPr/>
    </dgm:pt>
    <dgm:pt modelId="{FA80FF60-3510-4D01-AB5A-FD114AD2EA52}" type="pres">
      <dgm:prSet presAssocID="{2113C0DD-81A3-4244-958F-22D262D8447E}" presName="sibTrans" presStyleCnt="0"/>
      <dgm:spPr/>
    </dgm:pt>
    <dgm:pt modelId="{C15D0ABF-5845-4AB2-B143-5167CC878071}" type="pres">
      <dgm:prSet presAssocID="{30B60CEB-9EEF-4B41-8E8E-34A6FA8A41E5}" presName="node" presStyleLbl="node1" presStyleIdx="1" presStyleCnt="5">
        <dgm:presLayoutVars>
          <dgm:bulletEnabled val="1"/>
        </dgm:presLayoutVars>
      </dgm:prSet>
      <dgm:spPr/>
    </dgm:pt>
    <dgm:pt modelId="{BF348212-7B4A-47C9-B037-61DE8729E15E}" type="pres">
      <dgm:prSet presAssocID="{959B58A6-203C-4538-B8D7-E089FD2F47AF}" presName="sibTrans" presStyleCnt="0"/>
      <dgm:spPr/>
    </dgm:pt>
    <dgm:pt modelId="{D604B478-C7EA-41E5-AA9D-70D9B5CF7FE9}" type="pres">
      <dgm:prSet presAssocID="{E5F691FE-EFE7-47A4-93D3-173B26CAF21E}" presName="node" presStyleLbl="node1" presStyleIdx="2" presStyleCnt="5">
        <dgm:presLayoutVars>
          <dgm:bulletEnabled val="1"/>
        </dgm:presLayoutVars>
      </dgm:prSet>
      <dgm:spPr/>
    </dgm:pt>
    <dgm:pt modelId="{B8B24EAF-8ED4-433F-A500-B9BAE256CD5A}" type="pres">
      <dgm:prSet presAssocID="{3B40750D-CC4C-4CF0-823C-A212899021F3}" presName="sibTrans" presStyleCnt="0"/>
      <dgm:spPr/>
    </dgm:pt>
    <dgm:pt modelId="{CB69DB3E-43AC-4CF6-8633-D25D16AE6AAB}" type="pres">
      <dgm:prSet presAssocID="{631CFC65-28F1-4257-8654-FE306157D058}" presName="node" presStyleLbl="node1" presStyleIdx="3" presStyleCnt="5">
        <dgm:presLayoutVars>
          <dgm:bulletEnabled val="1"/>
        </dgm:presLayoutVars>
      </dgm:prSet>
      <dgm:spPr/>
    </dgm:pt>
    <dgm:pt modelId="{97975412-8405-4431-B68E-6F494A163123}" type="pres">
      <dgm:prSet presAssocID="{293F7104-E3BD-4427-84B5-0FE0AC97B486}" presName="sibTrans" presStyleCnt="0"/>
      <dgm:spPr/>
    </dgm:pt>
    <dgm:pt modelId="{5B35F545-A5A9-4F6F-98C9-30E8FD023A6E}" type="pres">
      <dgm:prSet presAssocID="{6663B4C4-9F94-43C0-86E1-DD0956C41193}" presName="node" presStyleLbl="node1" presStyleIdx="4" presStyleCnt="5">
        <dgm:presLayoutVars>
          <dgm:bulletEnabled val="1"/>
        </dgm:presLayoutVars>
      </dgm:prSet>
      <dgm:spPr/>
    </dgm:pt>
  </dgm:ptLst>
  <dgm:cxnLst>
    <dgm:cxn modelId="{4B22A709-ADAA-4166-88A1-1F1F007D1313}" srcId="{F93FBB25-DA89-4658-8F5B-BE735AB225B3}" destId="{631CFC65-28F1-4257-8654-FE306157D058}" srcOrd="3" destOrd="0" parTransId="{40B10060-D888-4DEA-BD65-AEC23575ADAE}" sibTransId="{293F7104-E3BD-4427-84B5-0FE0AC97B486}"/>
    <dgm:cxn modelId="{6225A829-B521-4288-977F-E9D4B0EF8F0F}" srcId="{F93FBB25-DA89-4658-8F5B-BE735AB225B3}" destId="{30B60CEB-9EEF-4B41-8E8E-34A6FA8A41E5}" srcOrd="1" destOrd="0" parTransId="{E18DFC0D-575A-4A49-B09D-EB04ED67FFCE}" sibTransId="{959B58A6-203C-4538-B8D7-E089FD2F47AF}"/>
    <dgm:cxn modelId="{954A492A-24DB-44F0-A087-D7AFD160F6E8}" type="presOf" srcId="{631CFC65-28F1-4257-8654-FE306157D058}" destId="{CB69DB3E-43AC-4CF6-8633-D25D16AE6AAB}" srcOrd="0" destOrd="0" presId="urn:microsoft.com/office/officeart/2005/8/layout/default"/>
    <dgm:cxn modelId="{401CD936-2474-4FFB-9DAD-E867E4161256}" type="presOf" srcId="{30B60CEB-9EEF-4B41-8E8E-34A6FA8A41E5}" destId="{C15D0ABF-5845-4AB2-B143-5167CC878071}" srcOrd="0" destOrd="0" presId="urn:microsoft.com/office/officeart/2005/8/layout/default"/>
    <dgm:cxn modelId="{722B0F37-11BF-4ED2-9BC8-CEC1926524F1}" type="presOf" srcId="{409E3427-1AA6-4F8D-A72A-3FCC0254F5E3}" destId="{99061D0C-A2C3-46A8-918A-60AED5AF505A}" srcOrd="0" destOrd="0" presId="urn:microsoft.com/office/officeart/2005/8/layout/default"/>
    <dgm:cxn modelId="{AC09D950-4393-4EF5-A333-170A2E713084}" type="presOf" srcId="{6663B4C4-9F94-43C0-86E1-DD0956C41193}" destId="{5B35F545-A5A9-4F6F-98C9-30E8FD023A6E}" srcOrd="0" destOrd="0" presId="urn:microsoft.com/office/officeart/2005/8/layout/default"/>
    <dgm:cxn modelId="{D561F157-E8EC-4DAE-A971-0DE32F1D2EA0}" srcId="{F93FBB25-DA89-4658-8F5B-BE735AB225B3}" destId="{E5F691FE-EFE7-47A4-93D3-173B26CAF21E}" srcOrd="2" destOrd="0" parTransId="{29263390-552D-4C65-A829-80E298C78448}" sibTransId="{3B40750D-CC4C-4CF0-823C-A212899021F3}"/>
    <dgm:cxn modelId="{FC5E6A79-2EF8-41E7-9D40-593964221114}" srcId="{F93FBB25-DA89-4658-8F5B-BE735AB225B3}" destId="{6663B4C4-9F94-43C0-86E1-DD0956C41193}" srcOrd="4" destOrd="0" parTransId="{6CDA42F5-C7B3-440D-BAC1-10DD5EE334BF}" sibTransId="{B9C2C112-DEBB-4AC3-9B6C-DA91CBEE3988}"/>
    <dgm:cxn modelId="{17F72A91-7A53-4260-B0C0-1A50F17FF4C8}" type="presOf" srcId="{E5F691FE-EFE7-47A4-93D3-173B26CAF21E}" destId="{D604B478-C7EA-41E5-AA9D-70D9B5CF7FE9}" srcOrd="0" destOrd="0" presId="urn:microsoft.com/office/officeart/2005/8/layout/default"/>
    <dgm:cxn modelId="{B09C25B5-A7E9-44A5-9CAD-1D04C10E2583}" srcId="{F93FBB25-DA89-4658-8F5B-BE735AB225B3}" destId="{409E3427-1AA6-4F8D-A72A-3FCC0254F5E3}" srcOrd="0" destOrd="0" parTransId="{D77FF564-55E7-4674-8FBB-C19E56C31A53}" sibTransId="{2113C0DD-81A3-4244-958F-22D262D8447E}"/>
    <dgm:cxn modelId="{3FEE32F9-0940-46D8-80DE-CC543AA437B8}" type="presOf" srcId="{F93FBB25-DA89-4658-8F5B-BE735AB225B3}" destId="{C71273D2-88AC-41B1-AD4F-C9AC6561EA27}" srcOrd="0" destOrd="0" presId="urn:microsoft.com/office/officeart/2005/8/layout/default"/>
    <dgm:cxn modelId="{5DECEE1D-DD24-4BFA-84B7-F9C7267800D3}" type="presParOf" srcId="{C71273D2-88AC-41B1-AD4F-C9AC6561EA27}" destId="{99061D0C-A2C3-46A8-918A-60AED5AF505A}" srcOrd="0" destOrd="0" presId="urn:microsoft.com/office/officeart/2005/8/layout/default"/>
    <dgm:cxn modelId="{0C27F011-2D1E-4E34-B418-A6F15C5FD8F0}" type="presParOf" srcId="{C71273D2-88AC-41B1-AD4F-C9AC6561EA27}" destId="{FA80FF60-3510-4D01-AB5A-FD114AD2EA52}" srcOrd="1" destOrd="0" presId="urn:microsoft.com/office/officeart/2005/8/layout/default"/>
    <dgm:cxn modelId="{278A806D-724D-4E73-88C1-E479AD7DA079}" type="presParOf" srcId="{C71273D2-88AC-41B1-AD4F-C9AC6561EA27}" destId="{C15D0ABF-5845-4AB2-B143-5167CC878071}" srcOrd="2" destOrd="0" presId="urn:microsoft.com/office/officeart/2005/8/layout/default"/>
    <dgm:cxn modelId="{51D05640-D976-4227-B6F6-93D9B21FC263}" type="presParOf" srcId="{C71273D2-88AC-41B1-AD4F-C9AC6561EA27}" destId="{BF348212-7B4A-47C9-B037-61DE8729E15E}" srcOrd="3" destOrd="0" presId="urn:microsoft.com/office/officeart/2005/8/layout/default"/>
    <dgm:cxn modelId="{6303166F-47C9-4390-B484-974963BBE8EA}" type="presParOf" srcId="{C71273D2-88AC-41B1-AD4F-C9AC6561EA27}" destId="{D604B478-C7EA-41E5-AA9D-70D9B5CF7FE9}" srcOrd="4" destOrd="0" presId="urn:microsoft.com/office/officeart/2005/8/layout/default"/>
    <dgm:cxn modelId="{B90D92BA-83A9-4D2E-BA5D-958E04372747}" type="presParOf" srcId="{C71273D2-88AC-41B1-AD4F-C9AC6561EA27}" destId="{B8B24EAF-8ED4-433F-A500-B9BAE256CD5A}" srcOrd="5" destOrd="0" presId="urn:microsoft.com/office/officeart/2005/8/layout/default"/>
    <dgm:cxn modelId="{69F865D1-D1A0-4995-902D-90B72F24ADA9}" type="presParOf" srcId="{C71273D2-88AC-41B1-AD4F-C9AC6561EA27}" destId="{CB69DB3E-43AC-4CF6-8633-D25D16AE6AAB}" srcOrd="6" destOrd="0" presId="urn:microsoft.com/office/officeart/2005/8/layout/default"/>
    <dgm:cxn modelId="{03B3A1A1-9488-4DE4-8A01-E71E934EC366}" type="presParOf" srcId="{C71273D2-88AC-41B1-AD4F-C9AC6561EA27}" destId="{97975412-8405-4431-B68E-6F494A163123}" srcOrd="7" destOrd="0" presId="urn:microsoft.com/office/officeart/2005/8/layout/default"/>
    <dgm:cxn modelId="{6417754D-BBEF-46BC-B7E6-BA754EAC3A90}" type="presParOf" srcId="{C71273D2-88AC-41B1-AD4F-C9AC6561EA27}" destId="{5B35F545-A5A9-4F6F-98C9-30E8FD023A6E}"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B5D53-6889-4EB6-AC98-6C801D119A0C}">
      <dsp:nvSpPr>
        <dsp:cNvPr id="0" name=""/>
        <dsp:cNvSpPr/>
      </dsp:nvSpPr>
      <dsp:spPr>
        <a:xfrm>
          <a:off x="0" y="241570"/>
          <a:ext cx="11430000" cy="444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b="1" kern="1200" dirty="0"/>
            <a:t>1. Structural Change at the Family Level in Rural Areas</a:t>
          </a:r>
          <a:endParaRPr lang="en-US" sz="1900" kern="1200" dirty="0"/>
        </a:p>
      </dsp:txBody>
      <dsp:txXfrm>
        <a:off x="21704" y="263274"/>
        <a:ext cx="11386592" cy="401192"/>
      </dsp:txXfrm>
    </dsp:sp>
    <dsp:sp modelId="{3AA5C7A6-9E35-447F-BA19-78DD52E7FB0A}">
      <dsp:nvSpPr>
        <dsp:cNvPr id="0" name=""/>
        <dsp:cNvSpPr/>
      </dsp:nvSpPr>
      <dsp:spPr>
        <a:xfrm>
          <a:off x="0" y="686170"/>
          <a:ext cx="11430000" cy="169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9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IN" sz="1500" kern="1200" dirty="0"/>
            <a:t>Traditionally, men take all farming decisions while women contribute labour – treated as workers.</a:t>
          </a:r>
          <a:endParaRPr lang="en-US" sz="1500" kern="1200" dirty="0"/>
        </a:p>
        <a:p>
          <a:pPr marL="114300" lvl="1" indent="-114300" algn="l" defTabSz="666750">
            <a:lnSpc>
              <a:spcPct val="90000"/>
            </a:lnSpc>
            <a:spcBef>
              <a:spcPct val="0"/>
            </a:spcBef>
            <a:spcAft>
              <a:spcPct val="20000"/>
            </a:spcAft>
            <a:buChar char="•"/>
          </a:pPr>
          <a:r>
            <a:rPr lang="en-IN" sz="1500" kern="1200" dirty="0"/>
            <a:t>With men increasingly migrating to semi-urban and urban areas for work and youth for studies, in many areas, women are now emerging as the ‘New Farmers’ and have to become responsible for day-to-day agricultural decisions. </a:t>
          </a:r>
          <a:endParaRPr lang="en-US" sz="1500" kern="1200" dirty="0"/>
        </a:p>
        <a:p>
          <a:pPr marL="114300" lvl="1" indent="-114300" algn="l" defTabSz="666750">
            <a:lnSpc>
              <a:spcPct val="90000"/>
            </a:lnSpc>
            <a:spcBef>
              <a:spcPct val="0"/>
            </a:spcBef>
            <a:spcAft>
              <a:spcPct val="20000"/>
            </a:spcAft>
            <a:buChar char="•"/>
          </a:pPr>
          <a:r>
            <a:rPr lang="en-IN" sz="1500" kern="1200" dirty="0"/>
            <a:t>Women are not well-informed about current agricultural practices – technology and assistance available. </a:t>
          </a:r>
          <a:endParaRPr lang="en-US" sz="1500" kern="1200" dirty="0"/>
        </a:p>
        <a:p>
          <a:pPr marL="114300" lvl="1" indent="-114300" algn="l" defTabSz="666750">
            <a:lnSpc>
              <a:spcPct val="90000"/>
            </a:lnSpc>
            <a:spcBef>
              <a:spcPct val="0"/>
            </a:spcBef>
            <a:spcAft>
              <a:spcPct val="20000"/>
            </a:spcAft>
            <a:buChar char="•"/>
          </a:pPr>
          <a:r>
            <a:rPr lang="en-IN" sz="1500" kern="1200" dirty="0"/>
            <a:t>Extension Administration does not contact them.</a:t>
          </a:r>
          <a:endParaRPr lang="en-US" sz="1500" kern="1200" dirty="0"/>
        </a:p>
        <a:p>
          <a:pPr marL="114300" lvl="1" indent="-114300" algn="l" defTabSz="666750">
            <a:lnSpc>
              <a:spcPct val="90000"/>
            </a:lnSpc>
            <a:spcBef>
              <a:spcPct val="0"/>
            </a:spcBef>
            <a:spcAft>
              <a:spcPct val="20000"/>
            </a:spcAft>
            <a:buChar char="•"/>
          </a:pPr>
          <a:r>
            <a:rPr lang="en-IN" sz="1500" kern="1200" dirty="0"/>
            <a:t>Their mobility outside village is limited.</a:t>
          </a:r>
          <a:endParaRPr lang="en-US" sz="1500" kern="1200" dirty="0"/>
        </a:p>
        <a:p>
          <a:pPr marL="114300" lvl="1" indent="-114300" algn="l" defTabSz="666750">
            <a:lnSpc>
              <a:spcPct val="90000"/>
            </a:lnSpc>
            <a:spcBef>
              <a:spcPct val="0"/>
            </a:spcBef>
            <a:spcAft>
              <a:spcPct val="20000"/>
            </a:spcAft>
            <a:buChar char="•"/>
          </a:pPr>
          <a:r>
            <a:rPr lang="en-IN" sz="1500" kern="1200" dirty="0"/>
            <a:t>Majority of them do not have smart phones.</a:t>
          </a:r>
          <a:endParaRPr lang="en-US" sz="1500" kern="1200" dirty="0"/>
        </a:p>
      </dsp:txBody>
      <dsp:txXfrm>
        <a:off x="0" y="686170"/>
        <a:ext cx="11430000" cy="1691189"/>
      </dsp:txXfrm>
    </dsp:sp>
    <dsp:sp modelId="{961C2E39-36F3-4529-8A26-2DE207ED759D}">
      <dsp:nvSpPr>
        <dsp:cNvPr id="0" name=""/>
        <dsp:cNvSpPr/>
      </dsp:nvSpPr>
      <dsp:spPr>
        <a:xfrm>
          <a:off x="0" y="2377360"/>
          <a:ext cx="11430000" cy="444600"/>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b="1" kern="1200" dirty="0"/>
            <a:t>2. Structural Change in Agriculture Sector</a:t>
          </a:r>
          <a:endParaRPr lang="en-US" sz="1900" kern="1200" dirty="0"/>
        </a:p>
      </dsp:txBody>
      <dsp:txXfrm>
        <a:off x="21704" y="2399064"/>
        <a:ext cx="11386592" cy="401192"/>
      </dsp:txXfrm>
    </dsp:sp>
    <dsp:sp modelId="{1C2317D1-3F81-44B7-9A51-ED8D47D54AB1}">
      <dsp:nvSpPr>
        <dsp:cNvPr id="0" name=""/>
        <dsp:cNvSpPr/>
      </dsp:nvSpPr>
      <dsp:spPr>
        <a:xfrm>
          <a:off x="0" y="2821960"/>
          <a:ext cx="11430000" cy="224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9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IN" sz="1500" kern="1200" dirty="0"/>
            <a:t>Climate change and unpredictable intense adverse weather events need continuous guidance and farmer-specific contingency planning – productivity is under challenge – so is livelihood.</a:t>
          </a:r>
          <a:endParaRPr lang="en-US" sz="1500" kern="1200" dirty="0"/>
        </a:p>
        <a:p>
          <a:pPr marL="114300" lvl="1" indent="-114300" algn="l" defTabSz="666750">
            <a:lnSpc>
              <a:spcPct val="90000"/>
            </a:lnSpc>
            <a:spcBef>
              <a:spcPct val="0"/>
            </a:spcBef>
            <a:spcAft>
              <a:spcPct val="20000"/>
            </a:spcAft>
            <a:buChar char="•"/>
          </a:pPr>
          <a:r>
            <a:rPr lang="en-IN" sz="1500" kern="1200" dirty="0"/>
            <a:t>Shrinking farm size make viability a challenge; while technologies for tiny farms exist, it remains inaccessible to most farmers.</a:t>
          </a:r>
          <a:endParaRPr lang="en-US" sz="1500" kern="1200" dirty="0"/>
        </a:p>
        <a:p>
          <a:pPr marL="114300" lvl="1" indent="-114300" algn="l" defTabSz="666750">
            <a:lnSpc>
              <a:spcPct val="90000"/>
            </a:lnSpc>
            <a:spcBef>
              <a:spcPct val="0"/>
            </a:spcBef>
            <a:spcAft>
              <a:spcPct val="20000"/>
            </a:spcAft>
            <a:buChar char="•"/>
          </a:pPr>
          <a:r>
            <a:rPr lang="en-IN" sz="1500" kern="1200" dirty="0"/>
            <a:t>Increasingly “Sharecroppers” are growing in peripheral areas of Urban – Semi Urban towns which is a major challenge to productivity.  This is different from sugar cane farming.  Land is sold – but not developed by speculators and hence sharecroppers. </a:t>
          </a:r>
          <a:endParaRPr lang="en-US" sz="1500" kern="1200" dirty="0"/>
        </a:p>
        <a:p>
          <a:pPr marL="114300" lvl="1" indent="-114300" algn="l" defTabSz="666750">
            <a:lnSpc>
              <a:spcPct val="90000"/>
            </a:lnSpc>
            <a:spcBef>
              <a:spcPct val="0"/>
            </a:spcBef>
            <a:spcAft>
              <a:spcPct val="20000"/>
            </a:spcAft>
            <a:buChar char="•"/>
          </a:pPr>
          <a:r>
            <a:rPr lang="en-IN" sz="1500" kern="1200" dirty="0"/>
            <a:t>Salinity ingress and water contamination - in tubewells and canal water further aggravates the situation, threatening both crops’ livestock and drinking water – productivity and health. Ocean areas already face serious challenges.</a:t>
          </a:r>
          <a:endParaRPr lang="en-US" sz="1500" kern="1200" dirty="0"/>
        </a:p>
        <a:p>
          <a:pPr marL="114300" lvl="1" indent="-114300" algn="l" defTabSz="666750">
            <a:lnSpc>
              <a:spcPct val="90000"/>
            </a:lnSpc>
            <a:spcBef>
              <a:spcPct val="0"/>
            </a:spcBef>
            <a:spcAft>
              <a:spcPct val="20000"/>
            </a:spcAft>
            <a:buChar char="•"/>
          </a:pPr>
          <a:r>
            <a:rPr lang="en-IN" sz="1500" kern="1200" dirty="0"/>
            <a:t>Adaption of </a:t>
          </a:r>
          <a:r>
            <a:rPr lang="en-IN" sz="1500" kern="1200" dirty="0" err="1"/>
            <a:t>Prakrutik</a:t>
          </a:r>
          <a:r>
            <a:rPr lang="en-IN" sz="1500" kern="1200" dirty="0"/>
            <a:t> </a:t>
          </a:r>
          <a:r>
            <a:rPr lang="en-IN" sz="1500" kern="1200" dirty="0" err="1"/>
            <a:t>Kheti</a:t>
          </a:r>
          <a:r>
            <a:rPr lang="en-IN" sz="1500" kern="1200" dirty="0"/>
            <a:t> is need of time – due to soil degradation and increasing cost of chemical inputs.  </a:t>
          </a:r>
          <a:endParaRPr lang="en-US" sz="1500" kern="1200" dirty="0"/>
        </a:p>
      </dsp:txBody>
      <dsp:txXfrm>
        <a:off x="0" y="2821960"/>
        <a:ext cx="11430000" cy="22418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F108E-0750-4E94-AA28-2039FEF55188}">
      <dsp:nvSpPr>
        <dsp:cNvPr id="0" name=""/>
        <dsp:cNvSpPr/>
      </dsp:nvSpPr>
      <dsp:spPr>
        <a:xfrm>
          <a:off x="678745" y="1928"/>
          <a:ext cx="2023467" cy="12140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Participatory planning</a:t>
          </a:r>
          <a:r>
            <a:rPr lang="en-US" sz="1500" kern="1200" dirty="0"/>
            <a:t> – Women involved in topic selection &amp; design.</a:t>
          </a:r>
        </a:p>
      </dsp:txBody>
      <dsp:txXfrm>
        <a:off x="678745" y="1928"/>
        <a:ext cx="2023467" cy="1214080"/>
      </dsp:txXfrm>
    </dsp:sp>
    <dsp:sp modelId="{E5DFA5E5-1E0E-4C36-98F7-A691F191B6CF}">
      <dsp:nvSpPr>
        <dsp:cNvPr id="0" name=""/>
        <dsp:cNvSpPr/>
      </dsp:nvSpPr>
      <dsp:spPr>
        <a:xfrm>
          <a:off x="2904559" y="1928"/>
          <a:ext cx="2023467" cy="1214080"/>
        </a:xfrm>
        <a:prstGeom prst="rect">
          <a:avLst/>
        </a:prstGeom>
        <a:solidFill>
          <a:schemeClr val="accent5">
            <a:hueOff val="-1247718"/>
            <a:satOff val="-1932"/>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Training &amp; Follow-up at village &amp; convenient timing</a:t>
          </a:r>
          <a:r>
            <a:rPr lang="en-US" sz="1500" kern="1200" dirty="0"/>
            <a:t> – Balances domestic responsibilities.</a:t>
          </a:r>
        </a:p>
      </dsp:txBody>
      <dsp:txXfrm>
        <a:off x="2904559" y="1928"/>
        <a:ext cx="2023467" cy="1214080"/>
      </dsp:txXfrm>
    </dsp:sp>
    <dsp:sp modelId="{9824FB83-DB6D-45BC-B8A1-36CA569FECBE}">
      <dsp:nvSpPr>
        <dsp:cNvPr id="0" name=""/>
        <dsp:cNvSpPr/>
      </dsp:nvSpPr>
      <dsp:spPr>
        <a:xfrm>
          <a:off x="5130373" y="1928"/>
          <a:ext cx="2023467" cy="1214080"/>
        </a:xfrm>
        <a:prstGeom prst="rect">
          <a:avLst/>
        </a:prstGeom>
        <a:solidFill>
          <a:schemeClr val="accent5">
            <a:hueOff val="-2495436"/>
            <a:satOff val="-3864"/>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Direct presence of government experts</a:t>
          </a:r>
          <a:r>
            <a:rPr lang="en-US" sz="1500" kern="1200" dirty="0"/>
            <a:t> in each training.</a:t>
          </a:r>
        </a:p>
      </dsp:txBody>
      <dsp:txXfrm>
        <a:off x="5130373" y="1928"/>
        <a:ext cx="2023467" cy="1214080"/>
      </dsp:txXfrm>
    </dsp:sp>
    <dsp:sp modelId="{189E289F-5429-4F59-95C7-8B5CABA572CA}">
      <dsp:nvSpPr>
        <dsp:cNvPr id="0" name=""/>
        <dsp:cNvSpPr/>
      </dsp:nvSpPr>
      <dsp:spPr>
        <a:xfrm>
          <a:off x="7356187" y="1928"/>
          <a:ext cx="2023467" cy="1214080"/>
        </a:xfrm>
        <a:prstGeom prst="rect">
          <a:avLst/>
        </a:prstGeom>
        <a:solidFill>
          <a:schemeClr val="accent5">
            <a:hueOff val="-3743154"/>
            <a:satOff val="-5795"/>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Three-topic training guidebooks</a:t>
          </a:r>
          <a:r>
            <a:rPr lang="en-US" sz="1500" kern="1200" dirty="0"/>
            <a:t> – Practical, illustrated, easy language.</a:t>
          </a:r>
        </a:p>
      </dsp:txBody>
      <dsp:txXfrm>
        <a:off x="7356187" y="1928"/>
        <a:ext cx="2023467" cy="1214080"/>
      </dsp:txXfrm>
    </dsp:sp>
    <dsp:sp modelId="{C9A413A3-9732-4680-8AB7-7AFA351BF00B}">
      <dsp:nvSpPr>
        <dsp:cNvPr id="0" name=""/>
        <dsp:cNvSpPr/>
      </dsp:nvSpPr>
      <dsp:spPr>
        <a:xfrm>
          <a:off x="678745" y="1418355"/>
          <a:ext cx="2023467" cy="1214080"/>
        </a:xfrm>
        <a:prstGeom prst="rect">
          <a:avLst/>
        </a:prstGeom>
        <a:solidFill>
          <a:schemeClr val="accent5">
            <a:hueOff val="-4990872"/>
            <a:satOff val="-7727"/>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Free meals &amp; facilities</a:t>
          </a:r>
          <a:r>
            <a:rPr lang="en-US" sz="1500" kern="1200"/>
            <a:t> during training.</a:t>
          </a:r>
        </a:p>
      </dsp:txBody>
      <dsp:txXfrm>
        <a:off x="678745" y="1418355"/>
        <a:ext cx="2023467" cy="1214080"/>
      </dsp:txXfrm>
    </dsp:sp>
    <dsp:sp modelId="{C58F464D-9148-461A-8106-D615C6A79289}">
      <dsp:nvSpPr>
        <dsp:cNvPr id="0" name=""/>
        <dsp:cNvSpPr/>
      </dsp:nvSpPr>
      <dsp:spPr>
        <a:xfrm>
          <a:off x="2904559" y="1418355"/>
          <a:ext cx="2023467" cy="1214080"/>
        </a:xfrm>
        <a:prstGeom prst="rect">
          <a:avLst/>
        </a:prstGeom>
        <a:solidFill>
          <a:schemeClr val="accent5">
            <a:hueOff val="-6238591"/>
            <a:satOff val="-9659"/>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Pre- &amp; post-training reviews</a:t>
          </a:r>
          <a:r>
            <a:rPr lang="en-US" sz="1500" kern="1200" dirty="0"/>
            <a:t> with experts.</a:t>
          </a:r>
        </a:p>
      </dsp:txBody>
      <dsp:txXfrm>
        <a:off x="2904559" y="1418355"/>
        <a:ext cx="2023467" cy="1214080"/>
      </dsp:txXfrm>
    </dsp:sp>
    <dsp:sp modelId="{E29A0184-F60B-46A4-8147-13AF52664FC7}">
      <dsp:nvSpPr>
        <dsp:cNvPr id="0" name=""/>
        <dsp:cNvSpPr/>
      </dsp:nvSpPr>
      <dsp:spPr>
        <a:xfrm>
          <a:off x="5130373" y="1418355"/>
          <a:ext cx="2023467" cy="1214080"/>
        </a:xfrm>
        <a:prstGeom prst="rect">
          <a:avLst/>
        </a:prstGeom>
        <a:solidFill>
          <a:schemeClr val="accent5">
            <a:hueOff val="-7486308"/>
            <a:satOff val="-11591"/>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Feedback &amp; field visits</a:t>
          </a:r>
          <a:r>
            <a:rPr lang="en-US" sz="1500" kern="1200" dirty="0"/>
            <a:t> for continuous engagement.</a:t>
          </a:r>
        </a:p>
      </dsp:txBody>
      <dsp:txXfrm>
        <a:off x="5130373" y="1418355"/>
        <a:ext cx="2023467" cy="1214080"/>
      </dsp:txXfrm>
    </dsp:sp>
    <dsp:sp modelId="{5EBB3A0A-9C3F-4CB8-94BB-DD94BD795C9E}">
      <dsp:nvSpPr>
        <dsp:cNvPr id="0" name=""/>
        <dsp:cNvSpPr/>
      </dsp:nvSpPr>
      <dsp:spPr>
        <a:xfrm>
          <a:off x="7356187" y="1418355"/>
          <a:ext cx="2023467" cy="1214080"/>
        </a:xfrm>
        <a:prstGeom prst="rect">
          <a:avLst/>
        </a:prstGeom>
        <a:solidFill>
          <a:schemeClr val="accent5">
            <a:hueOff val="-8734026"/>
            <a:satOff val="-13522"/>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Coverage</a:t>
          </a:r>
          <a:r>
            <a:rPr lang="en-US" sz="1500" kern="1200" dirty="0"/>
            <a:t> – 5 districts × 10 villages × 50 women × 3 trainings = </a:t>
          </a:r>
          <a:r>
            <a:rPr lang="en-US" sz="1500" b="1" kern="1200" dirty="0"/>
            <a:t>2,500+ women trained</a:t>
          </a:r>
          <a:r>
            <a:rPr lang="en-US" sz="1500" kern="1200" dirty="0"/>
            <a:t>.</a:t>
          </a:r>
        </a:p>
      </dsp:txBody>
      <dsp:txXfrm>
        <a:off x="7356187" y="1418355"/>
        <a:ext cx="2023467" cy="1214080"/>
      </dsp:txXfrm>
    </dsp:sp>
    <dsp:sp modelId="{17E656C7-72BF-4193-B275-EC4F6013964B}">
      <dsp:nvSpPr>
        <dsp:cNvPr id="0" name=""/>
        <dsp:cNvSpPr/>
      </dsp:nvSpPr>
      <dsp:spPr>
        <a:xfrm>
          <a:off x="4017466" y="2834782"/>
          <a:ext cx="2023467" cy="1214080"/>
        </a:xfrm>
        <a:prstGeom prst="rect">
          <a:avLst/>
        </a:prstGeom>
        <a:solidFill>
          <a:schemeClr val="accent5">
            <a:hueOff val="-9981745"/>
            <a:satOff val="-15454"/>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Multi-stakeholder model</a:t>
          </a:r>
          <a:r>
            <a:rPr lang="en-US" sz="1500" kern="1200" dirty="0"/>
            <a:t> – State departments, experts, NGOs, NITI Aayog.</a:t>
          </a:r>
        </a:p>
      </dsp:txBody>
      <dsp:txXfrm>
        <a:off x="4017466" y="2834782"/>
        <a:ext cx="2023467" cy="12140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8AC89-08AF-4A55-9A35-49DCA3C54491}">
      <dsp:nvSpPr>
        <dsp:cNvPr id="0" name=""/>
        <dsp:cNvSpPr/>
      </dsp:nvSpPr>
      <dsp:spPr>
        <a:xfrm>
          <a:off x="3585324" y="166616"/>
          <a:ext cx="743022" cy="74302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D5A2E2-BE8A-447C-965B-BF45FCE1089E}">
      <dsp:nvSpPr>
        <dsp:cNvPr id="0" name=""/>
        <dsp:cNvSpPr/>
      </dsp:nvSpPr>
      <dsp:spPr>
        <a:xfrm>
          <a:off x="899589" y="235390"/>
          <a:ext cx="430952" cy="4309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BBA116-AF0B-42AF-8847-54DDE1596EAE}">
      <dsp:nvSpPr>
        <dsp:cNvPr id="0" name=""/>
        <dsp:cNvSpPr/>
      </dsp:nvSpPr>
      <dsp:spPr>
        <a:xfrm>
          <a:off x="4470013" y="148806"/>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b="1" kern="1200" dirty="0"/>
            <a:t>2,761 women trained</a:t>
          </a:r>
          <a:r>
            <a:rPr lang="en-US" sz="1200" kern="1200" dirty="0"/>
            <a:t> in sustainable farming &amp; entrepreneurship.</a:t>
          </a:r>
        </a:p>
      </dsp:txBody>
      <dsp:txXfrm>
        <a:off x="4470013" y="148806"/>
        <a:ext cx="1751409" cy="743022"/>
      </dsp:txXfrm>
    </dsp:sp>
    <dsp:sp modelId="{BA9E3654-A36B-4B4F-BADF-83818AC81BE9}">
      <dsp:nvSpPr>
        <dsp:cNvPr id="0" name=""/>
        <dsp:cNvSpPr/>
      </dsp:nvSpPr>
      <dsp:spPr>
        <a:xfrm>
          <a:off x="797129" y="1329423"/>
          <a:ext cx="743022" cy="74302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5008D-6C68-4A19-A338-43CA87FE844E}">
      <dsp:nvSpPr>
        <dsp:cNvPr id="0" name=""/>
        <dsp:cNvSpPr/>
      </dsp:nvSpPr>
      <dsp:spPr>
        <a:xfrm>
          <a:off x="3724361" y="281687"/>
          <a:ext cx="430952" cy="4309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BC293-3BAD-4592-A629-F61573257A8F}">
      <dsp:nvSpPr>
        <dsp:cNvPr id="0" name=""/>
        <dsp:cNvSpPr/>
      </dsp:nvSpPr>
      <dsp:spPr>
        <a:xfrm>
          <a:off x="1722514" y="1375721"/>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Average </a:t>
          </a:r>
          <a:r>
            <a:rPr lang="en-US" sz="1200" b="1" kern="1200" dirty="0"/>
            <a:t>10% income increase</a:t>
          </a:r>
          <a:r>
            <a:rPr lang="en-US" sz="1200" kern="1200" dirty="0"/>
            <a:t>.</a:t>
          </a:r>
        </a:p>
      </dsp:txBody>
      <dsp:txXfrm>
        <a:off x="1722514" y="1375721"/>
        <a:ext cx="1751409" cy="743022"/>
      </dsp:txXfrm>
    </dsp:sp>
    <dsp:sp modelId="{F566A5CC-56B5-48BB-B3BF-70078EC46294}">
      <dsp:nvSpPr>
        <dsp:cNvPr id="0" name=""/>
        <dsp:cNvSpPr/>
      </dsp:nvSpPr>
      <dsp:spPr>
        <a:xfrm>
          <a:off x="6661194" y="79355"/>
          <a:ext cx="743022" cy="74302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1D9604-B4FF-4716-BA1E-E30DCF2103A3}">
      <dsp:nvSpPr>
        <dsp:cNvPr id="0" name=""/>
        <dsp:cNvSpPr/>
      </dsp:nvSpPr>
      <dsp:spPr>
        <a:xfrm>
          <a:off x="6817229" y="235390"/>
          <a:ext cx="430952" cy="43095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3E340-BBE3-44DE-AE83-8E8E32E6E5E5}">
      <dsp:nvSpPr>
        <dsp:cNvPr id="0" name=""/>
        <dsp:cNvSpPr/>
      </dsp:nvSpPr>
      <dsp:spPr>
        <a:xfrm>
          <a:off x="7563435" y="79355"/>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b="1" kern="1200" dirty="0"/>
            <a:t>15% reduction</a:t>
          </a:r>
          <a:r>
            <a:rPr lang="en-US" sz="1200" kern="1200" dirty="0"/>
            <a:t> in farming costs through natural inputs.</a:t>
          </a:r>
        </a:p>
      </dsp:txBody>
      <dsp:txXfrm>
        <a:off x="7563435" y="79355"/>
        <a:ext cx="1751409" cy="743022"/>
      </dsp:txXfrm>
    </dsp:sp>
    <dsp:sp modelId="{E8BBA8C3-BAF5-494C-8892-0279BE6D607B}">
      <dsp:nvSpPr>
        <dsp:cNvPr id="0" name=""/>
        <dsp:cNvSpPr/>
      </dsp:nvSpPr>
      <dsp:spPr>
        <a:xfrm>
          <a:off x="6646642" y="1425835"/>
          <a:ext cx="743022" cy="74302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4C5A73-3976-41CA-B1EA-4105AD831392}">
      <dsp:nvSpPr>
        <dsp:cNvPr id="0" name=""/>
        <dsp:cNvSpPr/>
      </dsp:nvSpPr>
      <dsp:spPr>
        <a:xfrm>
          <a:off x="945887" y="1512422"/>
          <a:ext cx="430952" cy="43095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0581DC-A95F-4A29-9CFC-F49FE77FCFDB}">
      <dsp:nvSpPr>
        <dsp:cNvPr id="0" name=""/>
        <dsp:cNvSpPr/>
      </dsp:nvSpPr>
      <dsp:spPr>
        <a:xfrm>
          <a:off x="7548885" y="1437411"/>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b="1" kern="1200" dirty="0"/>
            <a:t>350+ women join in FPOs</a:t>
          </a:r>
          <a:r>
            <a:rPr lang="en-US" sz="1200" kern="1200" dirty="0"/>
            <a:t>.</a:t>
          </a:r>
        </a:p>
      </dsp:txBody>
      <dsp:txXfrm>
        <a:off x="7548885" y="1437411"/>
        <a:ext cx="1751409" cy="743022"/>
      </dsp:txXfrm>
    </dsp:sp>
    <dsp:sp modelId="{41CC97D3-E086-4C9A-9299-77336DE03687}">
      <dsp:nvSpPr>
        <dsp:cNvPr id="0" name=""/>
        <dsp:cNvSpPr/>
      </dsp:nvSpPr>
      <dsp:spPr>
        <a:xfrm>
          <a:off x="3702374" y="1437411"/>
          <a:ext cx="743022" cy="74302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AA7B42-B66E-47DB-94C6-542EE75ED3AA}">
      <dsp:nvSpPr>
        <dsp:cNvPr id="0" name=""/>
        <dsp:cNvSpPr/>
      </dsp:nvSpPr>
      <dsp:spPr>
        <a:xfrm>
          <a:off x="3858409" y="1593446"/>
          <a:ext cx="430952" cy="4309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8C5D19-0FAD-4B69-81D2-28ED4C9308F9}">
      <dsp:nvSpPr>
        <dsp:cNvPr id="0" name=""/>
        <dsp:cNvSpPr/>
      </dsp:nvSpPr>
      <dsp:spPr>
        <a:xfrm>
          <a:off x="4604616" y="1437411"/>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15+ </a:t>
          </a:r>
          <a:r>
            <a:rPr lang="en-US" sz="1200" b="1" kern="1200" dirty="0"/>
            <a:t>home-based enterprises</a:t>
          </a:r>
          <a:r>
            <a:rPr lang="en-US" sz="1200" kern="1200" dirty="0"/>
            <a:t> started.</a:t>
          </a:r>
        </a:p>
      </dsp:txBody>
      <dsp:txXfrm>
        <a:off x="4604616" y="1437411"/>
        <a:ext cx="1751409" cy="743022"/>
      </dsp:txXfrm>
    </dsp:sp>
    <dsp:sp modelId="{CB4665D2-B574-408F-A60E-E21193E31AE8}">
      <dsp:nvSpPr>
        <dsp:cNvPr id="0" name=""/>
        <dsp:cNvSpPr/>
      </dsp:nvSpPr>
      <dsp:spPr>
        <a:xfrm>
          <a:off x="723720" y="2774977"/>
          <a:ext cx="743022" cy="74302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FB3520-3CB6-4C53-9B3A-508BB3052328}">
      <dsp:nvSpPr>
        <dsp:cNvPr id="0" name=""/>
        <dsp:cNvSpPr/>
      </dsp:nvSpPr>
      <dsp:spPr>
        <a:xfrm>
          <a:off x="6817229" y="1593446"/>
          <a:ext cx="430952" cy="430952"/>
        </a:xfrm>
        <a:prstGeom prst="rect">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EB9729-840A-4A2E-9824-6F54B8922D46}">
      <dsp:nvSpPr>
        <dsp:cNvPr id="0" name=""/>
        <dsp:cNvSpPr/>
      </dsp:nvSpPr>
      <dsp:spPr>
        <a:xfrm>
          <a:off x="1671923" y="2714302"/>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Increased </a:t>
          </a:r>
          <a:r>
            <a:rPr lang="en-US" sz="1200" b="1" kern="1200" dirty="0"/>
            <a:t>decision-making power &amp; market engagement</a:t>
          </a:r>
          <a:r>
            <a:rPr lang="en-US" sz="1200" kern="1200" dirty="0"/>
            <a:t>.</a:t>
          </a:r>
        </a:p>
      </dsp:txBody>
      <dsp:txXfrm>
        <a:off x="1671923" y="2714302"/>
        <a:ext cx="1751409" cy="743022"/>
      </dsp:txXfrm>
    </dsp:sp>
    <dsp:sp modelId="{7B942BB9-BBBE-4FF5-ADB1-3B2AE30AE024}">
      <dsp:nvSpPr>
        <dsp:cNvPr id="0" name=""/>
        <dsp:cNvSpPr/>
      </dsp:nvSpPr>
      <dsp:spPr>
        <a:xfrm>
          <a:off x="787081" y="128085"/>
          <a:ext cx="743022" cy="74302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88349E-590D-4045-B50A-B04AF1BDFEFB}">
      <dsp:nvSpPr>
        <dsp:cNvPr id="0" name=""/>
        <dsp:cNvSpPr/>
      </dsp:nvSpPr>
      <dsp:spPr>
        <a:xfrm>
          <a:off x="945887" y="324047"/>
          <a:ext cx="430952" cy="43095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6AFA8-59C7-4706-B04B-E48D6D5E6734}">
      <dsp:nvSpPr>
        <dsp:cNvPr id="0" name=""/>
        <dsp:cNvSpPr/>
      </dsp:nvSpPr>
      <dsp:spPr>
        <a:xfrm>
          <a:off x="1738393" y="165629"/>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Adoption of </a:t>
          </a:r>
          <a:r>
            <a:rPr lang="en-US" sz="1200" b="1" kern="1200" dirty="0" err="1"/>
            <a:t>Pakrutik</a:t>
          </a:r>
          <a:r>
            <a:rPr lang="en-US" sz="1200" b="1" kern="1200" dirty="0"/>
            <a:t> </a:t>
          </a:r>
          <a:r>
            <a:rPr lang="en-US" sz="1200" b="1" kern="1200" dirty="0" err="1"/>
            <a:t>kheti</a:t>
          </a:r>
          <a:r>
            <a:rPr lang="en-US" sz="1200" b="1" kern="1200" dirty="0"/>
            <a:t>, animal husbandry innovations, drones, soil kits</a:t>
          </a:r>
          <a:r>
            <a:rPr lang="en-US" sz="1200" kern="1200" dirty="0"/>
            <a:t>.</a:t>
          </a:r>
        </a:p>
      </dsp:txBody>
      <dsp:txXfrm>
        <a:off x="1738393" y="165629"/>
        <a:ext cx="1751409" cy="7430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8B4F1-BC33-4035-9409-98B92CD24E16}">
      <dsp:nvSpPr>
        <dsp:cNvPr id="0" name=""/>
        <dsp:cNvSpPr/>
      </dsp:nvSpPr>
      <dsp:spPr>
        <a:xfrm>
          <a:off x="0" y="241730"/>
          <a:ext cx="10058399" cy="1965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70764" rIns="780644" bIns="92456" numCol="1" spcCol="1270" anchor="t" anchorCtr="0">
          <a:noAutofit/>
        </a:bodyPr>
        <a:lstStyle/>
        <a:p>
          <a:pPr marL="114300" lvl="1" indent="-114300" algn="l" defTabSz="577850">
            <a:lnSpc>
              <a:spcPct val="90000"/>
            </a:lnSpc>
            <a:spcBef>
              <a:spcPct val="0"/>
            </a:spcBef>
            <a:spcAft>
              <a:spcPct val="15000"/>
            </a:spcAft>
            <a:buChar char="•"/>
          </a:pPr>
          <a:r>
            <a:rPr lang="en-IN" sz="1300" b="1" kern="1200" dirty="0"/>
            <a:t>Finance &amp; Awareness</a:t>
          </a:r>
          <a:r>
            <a:rPr lang="en-IN" sz="1300" kern="1200" dirty="0"/>
            <a:t> – MMKSY (₹50,000 support), PM-KISAN inclusion, loan access via SHGs/FPOs</a:t>
          </a:r>
          <a:endParaRPr lang="en-US" sz="1300" kern="1200" dirty="0"/>
        </a:p>
        <a:p>
          <a:pPr marL="114300" lvl="1" indent="-114300" algn="l" defTabSz="577850">
            <a:lnSpc>
              <a:spcPct val="90000"/>
            </a:lnSpc>
            <a:spcBef>
              <a:spcPct val="0"/>
            </a:spcBef>
            <a:spcAft>
              <a:spcPct val="15000"/>
            </a:spcAft>
            <a:buChar char="•"/>
          </a:pPr>
          <a:r>
            <a:rPr lang="en-IN" sz="1300" b="1" kern="1200" dirty="0"/>
            <a:t>Women-Friendly Tools</a:t>
          </a:r>
          <a:r>
            <a:rPr lang="en-IN" sz="1300" kern="1200" dirty="0"/>
            <a:t> – Tool banks, </a:t>
          </a:r>
          <a:r>
            <a:rPr lang="en-IN" sz="1300" kern="1200" dirty="0" err="1"/>
            <a:t>labor-saving</a:t>
          </a:r>
          <a:r>
            <a:rPr lang="en-IN" sz="1300" kern="1200" dirty="0"/>
            <a:t> devices</a:t>
          </a:r>
          <a:endParaRPr lang="en-US" sz="1300" kern="1200" dirty="0"/>
        </a:p>
        <a:p>
          <a:pPr marL="114300" lvl="1" indent="-114300" algn="l" defTabSz="577850">
            <a:lnSpc>
              <a:spcPct val="90000"/>
            </a:lnSpc>
            <a:spcBef>
              <a:spcPct val="0"/>
            </a:spcBef>
            <a:spcAft>
              <a:spcPct val="15000"/>
            </a:spcAft>
            <a:buChar char="•"/>
          </a:pPr>
          <a:r>
            <a:rPr lang="en-IN" sz="1300" b="1" kern="1200" dirty="0"/>
            <a:t>Market &amp; Climate Linkages</a:t>
          </a:r>
          <a:r>
            <a:rPr lang="en-IN" sz="1300" kern="1200" dirty="0"/>
            <a:t> – e-platforms, local language advisories</a:t>
          </a:r>
          <a:endParaRPr lang="en-US" sz="1300" kern="1200" dirty="0"/>
        </a:p>
        <a:p>
          <a:pPr marL="114300" lvl="1" indent="-114300" algn="l" defTabSz="577850">
            <a:lnSpc>
              <a:spcPct val="90000"/>
            </a:lnSpc>
            <a:spcBef>
              <a:spcPct val="0"/>
            </a:spcBef>
            <a:spcAft>
              <a:spcPct val="15000"/>
            </a:spcAft>
            <a:buChar char="•"/>
          </a:pPr>
          <a:r>
            <a:rPr lang="en-IN" sz="1300" b="1" kern="1200" dirty="0"/>
            <a:t>Animal Husbandry Tech</a:t>
          </a:r>
          <a:r>
            <a:rPr lang="en-IN" sz="1300" kern="1200" dirty="0"/>
            <a:t> – AI/IoT, women-run dairy cooperatives</a:t>
          </a:r>
          <a:endParaRPr lang="en-US" sz="1300" kern="1200" dirty="0"/>
        </a:p>
        <a:p>
          <a:pPr marL="114300" lvl="1" indent="-114300" algn="l" defTabSz="577850">
            <a:lnSpc>
              <a:spcPct val="90000"/>
            </a:lnSpc>
            <a:spcBef>
              <a:spcPct val="0"/>
            </a:spcBef>
            <a:spcAft>
              <a:spcPct val="15000"/>
            </a:spcAft>
            <a:buChar char="•"/>
          </a:pPr>
          <a:r>
            <a:rPr lang="en-IN" sz="1300" b="1" kern="1200" dirty="0"/>
            <a:t>Climate Services</a:t>
          </a:r>
          <a:r>
            <a:rPr lang="en-IN" sz="1300" kern="1200" dirty="0"/>
            <a:t> – SMS/WhatsApp updates, </a:t>
          </a:r>
          <a:r>
            <a:rPr lang="en-IN" sz="1300" kern="1200" dirty="0" err="1"/>
            <a:t>Agro</a:t>
          </a:r>
          <a:r>
            <a:rPr lang="en-IN" sz="1300" kern="1200" dirty="0"/>
            <a:t> Advisory Champions</a:t>
          </a:r>
          <a:endParaRPr lang="en-US" sz="1300" kern="1200" dirty="0"/>
        </a:p>
        <a:p>
          <a:pPr marL="114300" lvl="1" indent="-114300" algn="l" defTabSz="577850">
            <a:lnSpc>
              <a:spcPct val="90000"/>
            </a:lnSpc>
            <a:spcBef>
              <a:spcPct val="0"/>
            </a:spcBef>
            <a:spcAft>
              <a:spcPct val="15000"/>
            </a:spcAft>
            <a:buChar char="•"/>
          </a:pPr>
          <a:r>
            <a:rPr lang="en-IN" sz="1300" b="1" kern="1200"/>
            <a:t>Home-Based Industries</a:t>
          </a:r>
          <a:r>
            <a:rPr lang="en-IN" sz="1300" kern="1200"/>
            <a:t> – PMFME, SHGs for papad/pickles, branding &amp; packaging</a:t>
          </a:r>
          <a:endParaRPr lang="en-US" sz="1300" kern="1200"/>
        </a:p>
        <a:p>
          <a:pPr marL="114300" lvl="1" indent="-114300" algn="l" defTabSz="577850">
            <a:lnSpc>
              <a:spcPct val="90000"/>
            </a:lnSpc>
            <a:spcBef>
              <a:spcPct val="0"/>
            </a:spcBef>
            <a:spcAft>
              <a:spcPct val="15000"/>
            </a:spcAft>
            <a:buChar char="•"/>
          </a:pPr>
          <a:r>
            <a:rPr lang="en-IN" sz="1300" b="1" kern="1200" dirty="0"/>
            <a:t>Market Logistics</a:t>
          </a:r>
          <a:r>
            <a:rPr lang="en-IN" sz="1300" kern="1200" dirty="0"/>
            <a:t> – e-NAM, cold storage, transport pooling</a:t>
          </a:r>
          <a:endParaRPr lang="en-US" sz="1300" kern="1200" dirty="0"/>
        </a:p>
        <a:p>
          <a:pPr marL="114300" lvl="1" indent="-114300" algn="l" defTabSz="577850">
            <a:lnSpc>
              <a:spcPct val="90000"/>
            </a:lnSpc>
            <a:spcBef>
              <a:spcPct val="0"/>
            </a:spcBef>
            <a:spcAft>
              <a:spcPct val="15000"/>
            </a:spcAft>
            <a:buChar char="•"/>
          </a:pPr>
          <a:r>
            <a:rPr lang="en-IN" sz="1300" b="1" kern="1200"/>
            <a:t>Time-Saving Household Tools</a:t>
          </a:r>
          <a:r>
            <a:rPr lang="en-IN" sz="1300" kern="1200"/>
            <a:t> – stoves, solar panels, water purifiers</a:t>
          </a:r>
          <a:endParaRPr lang="en-US" sz="1300" kern="1200"/>
        </a:p>
      </dsp:txBody>
      <dsp:txXfrm>
        <a:off x="0" y="241730"/>
        <a:ext cx="10058399" cy="1965600"/>
      </dsp:txXfrm>
    </dsp:sp>
    <dsp:sp modelId="{D272E643-62C2-4F03-A8E0-9277ADE7CDDC}">
      <dsp:nvSpPr>
        <dsp:cNvPr id="0" name=""/>
        <dsp:cNvSpPr/>
      </dsp:nvSpPr>
      <dsp:spPr>
        <a:xfrm>
          <a:off x="502920" y="49850"/>
          <a:ext cx="7040880" cy="3837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n-IN" sz="1300" b="1" kern="1200" dirty="0"/>
            <a:t>Key Focus Areas</a:t>
          </a:r>
          <a:endParaRPr lang="en-US" sz="1300" kern="1200" dirty="0"/>
        </a:p>
      </dsp:txBody>
      <dsp:txXfrm>
        <a:off x="521654" y="68584"/>
        <a:ext cx="7003412" cy="346292"/>
      </dsp:txXfrm>
    </dsp:sp>
    <dsp:sp modelId="{60773945-4323-4EFA-A186-004D9FA8C078}">
      <dsp:nvSpPr>
        <dsp:cNvPr id="0" name=""/>
        <dsp:cNvSpPr/>
      </dsp:nvSpPr>
      <dsp:spPr>
        <a:xfrm>
          <a:off x="0" y="2469411"/>
          <a:ext cx="10058399" cy="9418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70764" rIns="780644" bIns="92456" numCol="1" spcCol="1270" anchor="t" anchorCtr="0">
          <a:noAutofit/>
        </a:bodyPr>
        <a:lstStyle/>
        <a:p>
          <a:pPr marL="114300" lvl="1" indent="-114300" algn="l" defTabSz="577850">
            <a:lnSpc>
              <a:spcPct val="90000"/>
            </a:lnSpc>
            <a:spcBef>
              <a:spcPct val="0"/>
            </a:spcBef>
            <a:spcAft>
              <a:spcPct val="15000"/>
            </a:spcAft>
            <a:buChar char="•"/>
          </a:pPr>
          <a:r>
            <a:rPr lang="en-IN" sz="1300" kern="1200" dirty="0"/>
            <a:t>Flexibility in land ownership</a:t>
          </a:r>
          <a:endParaRPr lang="en-US" sz="1300" kern="1200" dirty="0"/>
        </a:p>
        <a:p>
          <a:pPr marL="114300" lvl="1" indent="-114300" algn="l" defTabSz="577850">
            <a:lnSpc>
              <a:spcPct val="90000"/>
            </a:lnSpc>
            <a:spcBef>
              <a:spcPct val="0"/>
            </a:spcBef>
            <a:spcAft>
              <a:spcPct val="15000"/>
            </a:spcAft>
            <a:buChar char="•"/>
          </a:pPr>
          <a:r>
            <a:rPr lang="en-IN" sz="1300" kern="1200"/>
            <a:t>Digital inclusion</a:t>
          </a:r>
          <a:endParaRPr lang="en-US" sz="1300" kern="1200"/>
        </a:p>
        <a:p>
          <a:pPr marL="114300" lvl="1" indent="-114300" algn="l" defTabSz="577850">
            <a:lnSpc>
              <a:spcPct val="90000"/>
            </a:lnSpc>
            <a:spcBef>
              <a:spcPct val="0"/>
            </a:spcBef>
            <a:spcAft>
              <a:spcPct val="15000"/>
            </a:spcAft>
            <a:buChar char="•"/>
          </a:pPr>
          <a:r>
            <a:rPr lang="en-IN" sz="1300" kern="1200"/>
            <a:t>Integrated schemes</a:t>
          </a:r>
          <a:endParaRPr lang="en-US" sz="1300" kern="1200"/>
        </a:p>
      </dsp:txBody>
      <dsp:txXfrm>
        <a:off x="0" y="2469411"/>
        <a:ext cx="10058399" cy="941850"/>
      </dsp:txXfrm>
    </dsp:sp>
    <dsp:sp modelId="{7D8055C1-A809-4EA9-A123-0C3E00E731A8}">
      <dsp:nvSpPr>
        <dsp:cNvPr id="0" name=""/>
        <dsp:cNvSpPr/>
      </dsp:nvSpPr>
      <dsp:spPr>
        <a:xfrm>
          <a:off x="502920" y="2277530"/>
          <a:ext cx="7040880" cy="3837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n-IN" sz="1300" b="1" kern="1200"/>
            <a:t>Inclusive Policy (Nari Gaurav Policy 2024)</a:t>
          </a:r>
          <a:endParaRPr lang="en-US" sz="1300" kern="1200"/>
        </a:p>
      </dsp:txBody>
      <dsp:txXfrm>
        <a:off x="521654" y="2296264"/>
        <a:ext cx="7003412" cy="346292"/>
      </dsp:txXfrm>
    </dsp:sp>
    <dsp:sp modelId="{8E0A98BD-B95C-4A7C-AA92-40424F819CA3}">
      <dsp:nvSpPr>
        <dsp:cNvPr id="0" name=""/>
        <dsp:cNvSpPr/>
      </dsp:nvSpPr>
      <dsp:spPr>
        <a:xfrm>
          <a:off x="0" y="3673341"/>
          <a:ext cx="10058399" cy="327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E5C29E-2334-414D-B64D-27C56FEA5613}">
      <dsp:nvSpPr>
        <dsp:cNvPr id="0" name=""/>
        <dsp:cNvSpPr/>
      </dsp:nvSpPr>
      <dsp:spPr>
        <a:xfrm>
          <a:off x="502920" y="3481461"/>
          <a:ext cx="7040880" cy="38376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n-IN" sz="1300" b="1" kern="1200" dirty="0"/>
            <a:t>Key Stakeholders</a:t>
          </a:r>
          <a:br>
            <a:rPr lang="en-IN" sz="1300" kern="1200" dirty="0"/>
          </a:br>
          <a:r>
            <a:rPr lang="en-IN" sz="1300" kern="1200" dirty="0"/>
            <a:t>State &amp; Central Govts., Panchayats, SHGs, FPOs, NGOs, Tech Companies</a:t>
          </a:r>
          <a:endParaRPr lang="en-US" sz="1300" kern="1200" dirty="0"/>
        </a:p>
      </dsp:txBody>
      <dsp:txXfrm>
        <a:off x="521654" y="3500195"/>
        <a:ext cx="700341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2B96D-37B0-4995-A0EE-FC7D67EE7F85}">
      <dsp:nvSpPr>
        <dsp:cNvPr id="0" name=""/>
        <dsp:cNvSpPr/>
      </dsp:nvSpPr>
      <dsp:spPr>
        <a:xfrm>
          <a:off x="0" y="122299"/>
          <a:ext cx="11544300" cy="421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dirty="0"/>
            <a:t>3. Support Women farmers for VIKSIT BHARAT.</a:t>
          </a:r>
          <a:endParaRPr lang="en-US" sz="1800" kern="1200" dirty="0"/>
        </a:p>
      </dsp:txBody>
      <dsp:txXfrm>
        <a:off x="20561" y="142860"/>
        <a:ext cx="11503178" cy="380078"/>
      </dsp:txXfrm>
    </dsp:sp>
    <dsp:sp modelId="{1B2BB75D-A006-48E2-BBAB-4055C76A97CB}">
      <dsp:nvSpPr>
        <dsp:cNvPr id="0" name=""/>
        <dsp:cNvSpPr/>
      </dsp:nvSpPr>
      <dsp:spPr>
        <a:xfrm>
          <a:off x="0" y="543499"/>
          <a:ext cx="11544300" cy="33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IN" sz="1400" kern="1200" dirty="0"/>
            <a:t>In VIKSIT BHARAT, Agriculture Sector is a major strength.  India, with world’s second largest arable land and adaptive farmers can supply World Food and Food Security as it already did during arena of COVID.</a:t>
          </a:r>
          <a:endParaRPr lang="en-US" sz="1400" kern="1200" dirty="0"/>
        </a:p>
        <a:p>
          <a:pPr marL="114300" lvl="1" indent="-114300" algn="l" defTabSz="622300">
            <a:lnSpc>
              <a:spcPct val="90000"/>
            </a:lnSpc>
            <a:spcBef>
              <a:spcPct val="0"/>
            </a:spcBef>
            <a:spcAft>
              <a:spcPct val="20000"/>
            </a:spcAft>
            <a:buChar char="•"/>
          </a:pPr>
          <a:r>
            <a:rPr lang="en-IN" sz="1400" kern="1200" dirty="0"/>
            <a:t>But to make this happen Agricultural Administration and Universities have to make a paradigm shift in their focus.</a:t>
          </a:r>
          <a:endParaRPr lang="en-US" sz="1400" kern="1200" dirty="0"/>
        </a:p>
        <a:p>
          <a:pPr marL="114300" lvl="1" indent="-114300" algn="l" defTabSz="622300">
            <a:lnSpc>
              <a:spcPct val="90000"/>
            </a:lnSpc>
            <a:spcBef>
              <a:spcPct val="0"/>
            </a:spcBef>
            <a:spcAft>
              <a:spcPct val="20000"/>
            </a:spcAft>
            <a:buChar char="•"/>
          </a:pPr>
          <a:r>
            <a:rPr lang="en-IN" sz="1400" kern="1200" dirty="0"/>
            <a:t>Women already look after livestock and understand its use and more adaptive and willing to pick up new ideas.  But they need to be informed and guided by demonstration an up-skilled for New Technologies and emerging climate change situation and market trends – more particularly:</a:t>
          </a:r>
          <a:endParaRPr lang="en-US" sz="1400" kern="1200" dirty="0"/>
        </a:p>
        <a:p>
          <a:pPr marL="228600" lvl="2" indent="-114300" algn="l" defTabSz="622300">
            <a:lnSpc>
              <a:spcPct val="90000"/>
            </a:lnSpc>
            <a:spcBef>
              <a:spcPct val="0"/>
            </a:spcBef>
            <a:spcAft>
              <a:spcPct val="20000"/>
            </a:spcAft>
            <a:buChar char="•"/>
          </a:pPr>
          <a:r>
            <a:rPr lang="en-IN" sz="1400" kern="1200"/>
            <a:t>Water Resilient Agriculture</a:t>
          </a:r>
          <a:endParaRPr lang="en-US" sz="1400" kern="1200"/>
        </a:p>
        <a:p>
          <a:pPr marL="228600" lvl="2" indent="-114300" algn="l" defTabSz="622300">
            <a:lnSpc>
              <a:spcPct val="90000"/>
            </a:lnSpc>
            <a:spcBef>
              <a:spcPct val="0"/>
            </a:spcBef>
            <a:spcAft>
              <a:spcPct val="20000"/>
            </a:spcAft>
            <a:buChar char="•"/>
          </a:pPr>
          <a:r>
            <a:rPr lang="en-IN" sz="1400" kern="1200" dirty="0"/>
            <a:t>Smart use of Water and Solar System.</a:t>
          </a:r>
          <a:endParaRPr lang="en-US" sz="1400" kern="1200" dirty="0"/>
        </a:p>
        <a:p>
          <a:pPr marL="228600" lvl="2" indent="-114300" algn="l" defTabSz="622300">
            <a:lnSpc>
              <a:spcPct val="90000"/>
            </a:lnSpc>
            <a:spcBef>
              <a:spcPct val="0"/>
            </a:spcBef>
            <a:spcAft>
              <a:spcPct val="20000"/>
            </a:spcAft>
            <a:buChar char="•"/>
          </a:pPr>
          <a:r>
            <a:rPr lang="en-IN" sz="1400" kern="1200" dirty="0"/>
            <a:t>Digital use – For application for Subsidy &amp; Loan and Market &amp; Procuring inputs.</a:t>
          </a:r>
          <a:endParaRPr lang="en-US" sz="1400" kern="1200" dirty="0"/>
        </a:p>
        <a:p>
          <a:pPr marL="228600" lvl="2" indent="-114300" algn="l" defTabSz="622300">
            <a:lnSpc>
              <a:spcPct val="90000"/>
            </a:lnSpc>
            <a:spcBef>
              <a:spcPct val="0"/>
            </a:spcBef>
            <a:spcAft>
              <a:spcPct val="20000"/>
            </a:spcAft>
            <a:buChar char="•"/>
          </a:pPr>
          <a:r>
            <a:rPr lang="en-IN" sz="1400" kern="1200" dirty="0"/>
            <a:t>Soil &amp; Water analysis-based Crop Selection</a:t>
          </a:r>
          <a:endParaRPr lang="en-US" sz="1400" kern="1200" dirty="0"/>
        </a:p>
        <a:p>
          <a:pPr marL="228600" lvl="2" indent="-114300" algn="l" defTabSz="622300">
            <a:lnSpc>
              <a:spcPct val="90000"/>
            </a:lnSpc>
            <a:spcBef>
              <a:spcPct val="0"/>
            </a:spcBef>
            <a:spcAft>
              <a:spcPct val="20000"/>
            </a:spcAft>
            <a:buChar char="•"/>
          </a:pPr>
          <a:r>
            <a:rPr lang="en-IN" sz="1400" kern="1200" dirty="0"/>
            <a:t>Weather Advisory based farming and climate smart agriculture.</a:t>
          </a:r>
          <a:endParaRPr lang="en-US" sz="1400" kern="1200" dirty="0"/>
        </a:p>
        <a:p>
          <a:pPr marL="228600" lvl="2" indent="-114300" algn="l" defTabSz="622300">
            <a:lnSpc>
              <a:spcPct val="90000"/>
            </a:lnSpc>
            <a:spcBef>
              <a:spcPct val="0"/>
            </a:spcBef>
            <a:spcAft>
              <a:spcPct val="20000"/>
            </a:spcAft>
            <a:buChar char="•"/>
          </a:pPr>
          <a:r>
            <a:rPr lang="en-IN" sz="1400" kern="1200" dirty="0"/>
            <a:t>Use of Drone </a:t>
          </a:r>
          <a:endParaRPr lang="en-US" sz="1400" kern="1200" dirty="0"/>
        </a:p>
        <a:p>
          <a:pPr marL="228600" lvl="2" indent="-114300" algn="l" defTabSz="622300">
            <a:lnSpc>
              <a:spcPct val="90000"/>
            </a:lnSpc>
            <a:spcBef>
              <a:spcPct val="0"/>
            </a:spcBef>
            <a:spcAft>
              <a:spcPct val="20000"/>
            </a:spcAft>
            <a:buChar char="•"/>
          </a:pPr>
          <a:r>
            <a:rPr lang="en-IN" sz="1400" kern="1200" dirty="0"/>
            <a:t>Precision Agriculture</a:t>
          </a:r>
          <a:endParaRPr lang="en-US" sz="1400" kern="1200" dirty="0"/>
        </a:p>
        <a:p>
          <a:pPr marL="228600" lvl="2" indent="-114300" algn="l" defTabSz="622300">
            <a:lnSpc>
              <a:spcPct val="90000"/>
            </a:lnSpc>
            <a:spcBef>
              <a:spcPct val="0"/>
            </a:spcBef>
            <a:spcAft>
              <a:spcPct val="20000"/>
            </a:spcAft>
            <a:buChar char="•"/>
          </a:pPr>
          <a:r>
            <a:rPr lang="en-IN" sz="1400" kern="1200" dirty="0"/>
            <a:t>Tissue Culture</a:t>
          </a:r>
          <a:endParaRPr lang="en-US" sz="1400" kern="1200" dirty="0"/>
        </a:p>
        <a:p>
          <a:pPr marL="228600" lvl="2" indent="-114300" algn="l" defTabSz="622300">
            <a:lnSpc>
              <a:spcPct val="90000"/>
            </a:lnSpc>
            <a:spcBef>
              <a:spcPct val="0"/>
            </a:spcBef>
            <a:spcAft>
              <a:spcPct val="20000"/>
            </a:spcAft>
            <a:buChar char="•"/>
          </a:pPr>
          <a:r>
            <a:rPr lang="en-IN" sz="1400" kern="1200" dirty="0"/>
            <a:t>Contingency plan in case of severe adverse weather events.</a:t>
          </a:r>
          <a:endParaRPr lang="en-US" sz="1400" kern="1200" dirty="0"/>
        </a:p>
      </dsp:txBody>
      <dsp:txXfrm>
        <a:off x="0" y="543499"/>
        <a:ext cx="11544300" cy="3353400"/>
      </dsp:txXfrm>
    </dsp:sp>
    <dsp:sp modelId="{19700EA3-363C-4B23-AD3A-B9A18B2B492F}">
      <dsp:nvSpPr>
        <dsp:cNvPr id="0" name=""/>
        <dsp:cNvSpPr/>
      </dsp:nvSpPr>
      <dsp:spPr>
        <a:xfrm>
          <a:off x="0" y="3896900"/>
          <a:ext cx="11544300" cy="421200"/>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dirty="0"/>
            <a:t>4. Women Farmers need Attention and Support:</a:t>
          </a:r>
          <a:endParaRPr lang="en-US" sz="1800" kern="1200" dirty="0"/>
        </a:p>
      </dsp:txBody>
      <dsp:txXfrm>
        <a:off x="20561" y="3917461"/>
        <a:ext cx="11503178" cy="380078"/>
      </dsp:txXfrm>
    </dsp:sp>
    <dsp:sp modelId="{42CCACC3-899E-45CA-B6CB-4D60E628C1E1}">
      <dsp:nvSpPr>
        <dsp:cNvPr id="0" name=""/>
        <dsp:cNvSpPr/>
      </dsp:nvSpPr>
      <dsp:spPr>
        <a:xfrm>
          <a:off x="0" y="4318100"/>
          <a:ext cx="11544300" cy="2049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IN" sz="1400" kern="1200" dirty="0"/>
            <a:t>Extension Administration and Agricultural Universities must reach out to them at village level.</a:t>
          </a:r>
          <a:endParaRPr lang="en-US" sz="1400" kern="1200" dirty="0"/>
        </a:p>
        <a:p>
          <a:pPr marL="114300" lvl="1" indent="-114300" algn="l" defTabSz="622300">
            <a:lnSpc>
              <a:spcPct val="90000"/>
            </a:lnSpc>
            <a:spcBef>
              <a:spcPct val="0"/>
            </a:spcBef>
            <a:spcAft>
              <a:spcPct val="20000"/>
            </a:spcAft>
            <a:buChar char="•"/>
          </a:pPr>
          <a:r>
            <a:rPr lang="en-IN" sz="1400" kern="1200"/>
            <a:t>Financial support by Bank.</a:t>
          </a:r>
          <a:endParaRPr lang="en-US" sz="1400" kern="1200"/>
        </a:p>
        <a:p>
          <a:pPr marL="114300" lvl="1" indent="-114300" algn="l" defTabSz="622300">
            <a:lnSpc>
              <a:spcPct val="90000"/>
            </a:lnSpc>
            <a:spcBef>
              <a:spcPct val="0"/>
            </a:spcBef>
            <a:spcAft>
              <a:spcPct val="20000"/>
            </a:spcAft>
            <a:buChar char="•"/>
          </a:pPr>
          <a:r>
            <a:rPr lang="en-IN" sz="1400" kern="1200" dirty="0"/>
            <a:t>In village records – from VII – XII; they should be recorded as farmers and also in census as well in succession – VARSAI entries.</a:t>
          </a:r>
          <a:endParaRPr lang="en-US" sz="1400" kern="1200" dirty="0"/>
        </a:p>
        <a:p>
          <a:pPr marL="114300" lvl="1" indent="-114300" algn="l" defTabSz="622300">
            <a:lnSpc>
              <a:spcPct val="90000"/>
            </a:lnSpc>
            <a:spcBef>
              <a:spcPct val="0"/>
            </a:spcBef>
            <a:spcAft>
              <a:spcPct val="20000"/>
            </a:spcAft>
            <a:buChar char="•"/>
          </a:pPr>
          <a:r>
            <a:rPr lang="en-IN" sz="1400" kern="1200" dirty="0"/>
            <a:t>Support for smart phones and setting up of cooperatives / FPO</a:t>
          </a:r>
          <a:endParaRPr lang="en-US" sz="1400" kern="1200" dirty="0"/>
        </a:p>
        <a:p>
          <a:pPr marL="114300" lvl="1" indent="-114300" algn="l" defTabSz="622300">
            <a:lnSpc>
              <a:spcPct val="90000"/>
            </a:lnSpc>
            <a:spcBef>
              <a:spcPct val="0"/>
            </a:spcBef>
            <a:spcAft>
              <a:spcPct val="20000"/>
            </a:spcAft>
            <a:buChar char="•"/>
          </a:pPr>
          <a:r>
            <a:rPr lang="en-IN" sz="1400" kern="1200"/>
            <a:t>Guidance for –</a:t>
          </a:r>
          <a:endParaRPr lang="en-US" sz="1400" kern="1200"/>
        </a:p>
        <a:p>
          <a:pPr marL="114300" lvl="1" indent="-114300" algn="l" defTabSz="622300">
            <a:lnSpc>
              <a:spcPct val="90000"/>
            </a:lnSpc>
            <a:spcBef>
              <a:spcPct val="0"/>
            </a:spcBef>
            <a:spcAft>
              <a:spcPct val="20000"/>
            </a:spcAft>
            <a:buChar char="•"/>
          </a:pPr>
          <a:r>
            <a:rPr lang="en-IN" sz="1400" kern="1200" dirty="0"/>
            <a:t>Selection of inputs</a:t>
          </a:r>
          <a:endParaRPr lang="en-US" sz="1400" kern="1200" dirty="0"/>
        </a:p>
        <a:p>
          <a:pPr marL="114300" lvl="1" indent="-114300" algn="l" defTabSz="622300">
            <a:lnSpc>
              <a:spcPct val="90000"/>
            </a:lnSpc>
            <a:spcBef>
              <a:spcPct val="0"/>
            </a:spcBef>
            <a:spcAft>
              <a:spcPct val="20000"/>
            </a:spcAft>
            <a:buChar char="•"/>
          </a:pPr>
          <a:r>
            <a:rPr lang="en-IN" sz="1400" kern="1200" dirty="0"/>
            <a:t>Weather events &amp; Climate Smart Agriculture</a:t>
          </a:r>
          <a:endParaRPr lang="en-US" sz="1400" kern="1200" dirty="0"/>
        </a:p>
        <a:p>
          <a:pPr marL="114300" lvl="1" indent="-114300" algn="l" defTabSz="622300">
            <a:lnSpc>
              <a:spcPct val="90000"/>
            </a:lnSpc>
            <a:spcBef>
              <a:spcPct val="0"/>
            </a:spcBef>
            <a:spcAft>
              <a:spcPct val="20000"/>
            </a:spcAft>
            <a:buChar char="•"/>
          </a:pPr>
          <a:r>
            <a:rPr lang="en-IN" sz="1400" kern="1200"/>
            <a:t>Harvesting and Storage</a:t>
          </a:r>
          <a:endParaRPr lang="en-US" sz="1400" kern="1200"/>
        </a:p>
        <a:p>
          <a:pPr marL="114300" lvl="1" indent="-114300" algn="l" defTabSz="622300">
            <a:lnSpc>
              <a:spcPct val="90000"/>
            </a:lnSpc>
            <a:spcBef>
              <a:spcPct val="0"/>
            </a:spcBef>
            <a:spcAft>
              <a:spcPct val="20000"/>
            </a:spcAft>
            <a:buChar char="•"/>
          </a:pPr>
          <a:r>
            <a:rPr lang="en-IN" sz="1400" kern="1200" dirty="0"/>
            <a:t>Marketing &amp; Value addition </a:t>
          </a:r>
          <a:endParaRPr lang="en-US" sz="1400" kern="1200" dirty="0"/>
        </a:p>
      </dsp:txBody>
      <dsp:txXfrm>
        <a:off x="0" y="4318100"/>
        <a:ext cx="11544300" cy="2049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428A5-C4AB-4F62-A093-BF685147CDB3}">
      <dsp:nvSpPr>
        <dsp:cNvPr id="0" name=""/>
        <dsp:cNvSpPr/>
      </dsp:nvSpPr>
      <dsp:spPr>
        <a:xfrm>
          <a:off x="0" y="462749"/>
          <a:ext cx="11836400" cy="246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8636" tIns="333248" rIns="918636" bIns="113792" numCol="1" spcCol="1270" anchor="t" anchorCtr="0">
          <a:noAutofit/>
        </a:bodyPr>
        <a:lstStyle/>
        <a:p>
          <a:pPr marL="171450" lvl="1" indent="-171450" algn="l" defTabSz="711200">
            <a:lnSpc>
              <a:spcPct val="90000"/>
            </a:lnSpc>
            <a:spcBef>
              <a:spcPct val="0"/>
            </a:spcBef>
            <a:spcAft>
              <a:spcPct val="15000"/>
            </a:spcAft>
            <a:buChar char="•"/>
          </a:pPr>
          <a:r>
            <a:rPr lang="en-IN" sz="1600" kern="1200" dirty="0"/>
            <a:t>Structural change in family in Decision-taking process needs to be facilitated – by appropriate social media messages in TV, Newspapers, Radio and social media.  Family must realise that they have to support and make it easy for them to work and decide.</a:t>
          </a:r>
          <a:endParaRPr lang="en-US" sz="1600" kern="1200" dirty="0"/>
        </a:p>
        <a:p>
          <a:pPr marL="171450" lvl="1" indent="-171450" algn="l" defTabSz="711200">
            <a:lnSpc>
              <a:spcPct val="90000"/>
            </a:lnSpc>
            <a:spcBef>
              <a:spcPct val="0"/>
            </a:spcBef>
            <a:spcAft>
              <a:spcPct val="15000"/>
            </a:spcAft>
            <a:buChar char="•"/>
          </a:pPr>
          <a:r>
            <a:rPr lang="en-IN" sz="1600" kern="1200" dirty="0"/>
            <a:t>Technology – tools and </a:t>
          </a:r>
          <a:r>
            <a:rPr lang="en-IN" sz="1600" kern="1200" dirty="0" err="1"/>
            <a:t>equipments</a:t>
          </a:r>
          <a:r>
            <a:rPr lang="en-IN" sz="1600" kern="1200" dirty="0"/>
            <a:t> are Men-centric.  They have to be Women-centric also – but more importantly made available at village – block level.</a:t>
          </a:r>
          <a:endParaRPr lang="en-US" sz="1600" kern="1200" dirty="0"/>
        </a:p>
        <a:p>
          <a:pPr marL="171450" lvl="1" indent="-171450" algn="l" defTabSz="711200">
            <a:lnSpc>
              <a:spcPct val="90000"/>
            </a:lnSpc>
            <a:spcBef>
              <a:spcPct val="0"/>
            </a:spcBef>
            <a:spcAft>
              <a:spcPct val="15000"/>
            </a:spcAft>
            <a:buChar char="•"/>
          </a:pPr>
          <a:r>
            <a:rPr lang="en-IN" sz="1600" kern="1200" dirty="0"/>
            <a:t>Rotation system exists in Local bodies Gram Panchayat for chairperson – same need to be introduced in Cooperative and APMC by statutory amendments.</a:t>
          </a:r>
          <a:endParaRPr lang="en-US" sz="1600" kern="1200" dirty="0"/>
        </a:p>
        <a:p>
          <a:pPr marL="171450" lvl="1" indent="-171450" algn="l" defTabSz="711200">
            <a:lnSpc>
              <a:spcPct val="90000"/>
            </a:lnSpc>
            <a:spcBef>
              <a:spcPct val="0"/>
            </a:spcBef>
            <a:spcAft>
              <a:spcPct val="15000"/>
            </a:spcAft>
            <a:buChar char="•"/>
          </a:pPr>
          <a:r>
            <a:rPr lang="en-US" sz="1600" kern="1200" dirty="0"/>
            <a:t>In Viksit Bharat approach is to have increasing income of rural family on par with their urban counterparts -This will need of male member to work in non-</a:t>
          </a:r>
          <a:r>
            <a:rPr lang="en-US" sz="1600" kern="1200" dirty="0" err="1"/>
            <a:t>agriculure</a:t>
          </a:r>
          <a:r>
            <a:rPr lang="en-US" sz="1600" kern="1200" dirty="0"/>
            <a:t> farm work - within or outside villages.</a:t>
          </a:r>
        </a:p>
      </dsp:txBody>
      <dsp:txXfrm>
        <a:off x="0" y="462749"/>
        <a:ext cx="11836400" cy="2469600"/>
      </dsp:txXfrm>
    </dsp:sp>
    <dsp:sp modelId="{C0B3746F-6266-4DAD-8D27-1BDB8B64BFB9}">
      <dsp:nvSpPr>
        <dsp:cNvPr id="0" name=""/>
        <dsp:cNvSpPr/>
      </dsp:nvSpPr>
      <dsp:spPr>
        <a:xfrm>
          <a:off x="591820" y="226589"/>
          <a:ext cx="828548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171" tIns="0" rIns="313171" bIns="0" numCol="1" spcCol="1270" anchor="ctr" anchorCtr="0">
          <a:noAutofit/>
        </a:bodyPr>
        <a:lstStyle/>
        <a:p>
          <a:pPr marL="0" lvl="0" indent="0" algn="l" defTabSz="711200">
            <a:lnSpc>
              <a:spcPct val="90000"/>
            </a:lnSpc>
            <a:spcBef>
              <a:spcPct val="0"/>
            </a:spcBef>
            <a:spcAft>
              <a:spcPct val="35000"/>
            </a:spcAft>
            <a:buNone/>
          </a:pPr>
          <a:r>
            <a:rPr lang="en-IN" sz="1600" b="1" kern="1200" dirty="0"/>
            <a:t>5. Social Transformation – Ease of doing Business for Women:</a:t>
          </a:r>
          <a:endParaRPr lang="en-US" sz="1600" kern="1200" dirty="0"/>
        </a:p>
      </dsp:txBody>
      <dsp:txXfrm>
        <a:off x="614877" y="249646"/>
        <a:ext cx="8239366" cy="426206"/>
      </dsp:txXfrm>
    </dsp:sp>
    <dsp:sp modelId="{C3FB7D36-4F57-4B74-8F55-B761263A5D75}">
      <dsp:nvSpPr>
        <dsp:cNvPr id="0" name=""/>
        <dsp:cNvSpPr/>
      </dsp:nvSpPr>
      <dsp:spPr>
        <a:xfrm>
          <a:off x="0" y="3254910"/>
          <a:ext cx="11836400" cy="1814400"/>
        </a:xfrm>
        <a:prstGeom prst="rect">
          <a:avLst/>
        </a:prstGeom>
        <a:solidFill>
          <a:schemeClr val="lt1">
            <a:alpha val="90000"/>
            <a:hueOff val="0"/>
            <a:satOff val="0"/>
            <a:lumOff val="0"/>
            <a:alphaOff val="0"/>
          </a:schemeClr>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8636" tIns="333248" rIns="918636" bIns="113792" numCol="1" spcCol="1270" anchor="t" anchorCtr="0">
          <a:noAutofit/>
        </a:bodyPr>
        <a:lstStyle/>
        <a:p>
          <a:pPr marL="171450" lvl="1" indent="-171450" algn="l" defTabSz="711200">
            <a:lnSpc>
              <a:spcPct val="90000"/>
            </a:lnSpc>
            <a:spcBef>
              <a:spcPct val="0"/>
            </a:spcBef>
            <a:spcAft>
              <a:spcPct val="15000"/>
            </a:spcAft>
            <a:buChar char="•"/>
          </a:pPr>
          <a:r>
            <a:rPr lang="en-IN" sz="1600" kern="1200" dirty="0"/>
            <a:t>Under the Krishi Mahotsav Approach, initiated by Hon’ble Prime Minister Shri Narendra Modi (then Chief Minister of Gujarat), the state successfully overcame the challenges of low productivity.</a:t>
          </a:r>
          <a:endParaRPr lang="en-US" sz="1600" kern="1200" dirty="0"/>
        </a:p>
        <a:p>
          <a:pPr marL="171450" lvl="1" indent="-171450" algn="l" defTabSz="711200">
            <a:lnSpc>
              <a:spcPct val="90000"/>
            </a:lnSpc>
            <a:spcBef>
              <a:spcPct val="0"/>
            </a:spcBef>
            <a:spcAft>
              <a:spcPct val="15000"/>
            </a:spcAft>
            <a:buChar char="•"/>
          </a:pPr>
          <a:r>
            <a:rPr lang="en-IN" sz="1600" kern="1200" dirty="0"/>
            <a:t>Today, Gujarat stands as a leading Agricultural, Animal Husbandry &amp; Fisheries state, demonstrating how structured interventions can turn adversity into opportunity.</a:t>
          </a:r>
          <a:endParaRPr lang="en-US" sz="1600" kern="1200" dirty="0"/>
        </a:p>
        <a:p>
          <a:pPr marL="171450" lvl="1" indent="-171450" algn="l" defTabSz="711200">
            <a:lnSpc>
              <a:spcPct val="90000"/>
            </a:lnSpc>
            <a:spcBef>
              <a:spcPct val="0"/>
            </a:spcBef>
            <a:spcAft>
              <a:spcPct val="15000"/>
            </a:spcAft>
            <a:buChar char="•"/>
          </a:pPr>
          <a:r>
            <a:rPr lang="en-IN" sz="1600" kern="1200" dirty="0"/>
            <a:t>Gujarat Women have already made successful AMUL model.  They look after 100 per cent livestock management and are adaptable but need to be up-skilled and supported. </a:t>
          </a:r>
          <a:endParaRPr lang="en-US" sz="1600" kern="1200" dirty="0"/>
        </a:p>
      </dsp:txBody>
      <dsp:txXfrm>
        <a:off x="0" y="3254910"/>
        <a:ext cx="11836400" cy="1814400"/>
      </dsp:txXfrm>
    </dsp:sp>
    <dsp:sp modelId="{577AEF8A-1F2B-4FEC-994D-2A5CD23BD41A}">
      <dsp:nvSpPr>
        <dsp:cNvPr id="0" name=""/>
        <dsp:cNvSpPr/>
      </dsp:nvSpPr>
      <dsp:spPr>
        <a:xfrm>
          <a:off x="591820" y="3018750"/>
          <a:ext cx="8285480" cy="472320"/>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171" tIns="0" rIns="313171" bIns="0" numCol="1" spcCol="1270" anchor="ctr" anchorCtr="0">
          <a:noAutofit/>
        </a:bodyPr>
        <a:lstStyle/>
        <a:p>
          <a:pPr marL="0" lvl="0" indent="0" algn="l" defTabSz="711200">
            <a:lnSpc>
              <a:spcPct val="90000"/>
            </a:lnSpc>
            <a:spcBef>
              <a:spcPct val="0"/>
            </a:spcBef>
            <a:spcAft>
              <a:spcPct val="35000"/>
            </a:spcAft>
            <a:buNone/>
          </a:pPr>
          <a:r>
            <a:rPr lang="en-IN" sz="1600" b="1" kern="1200"/>
            <a:t>6. Learning from Gujarat’s Experience</a:t>
          </a:r>
          <a:endParaRPr lang="en-US" sz="1600" kern="1200"/>
        </a:p>
      </dsp:txBody>
      <dsp:txXfrm>
        <a:off x="614877" y="3041807"/>
        <a:ext cx="8239366"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3FAB0-892C-4ABF-A02C-3F1218B7F7DC}">
      <dsp:nvSpPr>
        <dsp:cNvPr id="0" name=""/>
        <dsp:cNvSpPr/>
      </dsp:nvSpPr>
      <dsp:spPr>
        <a:xfrm>
          <a:off x="0" y="0"/>
          <a:ext cx="5060632" cy="10058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kern="1200" dirty="0"/>
            <a:t>Hon’ble Prime Minister has laid a roadmap for agriculture in his Independence Day address as part of Viksit Bharat.</a:t>
          </a:r>
          <a:endParaRPr lang="en-US" sz="1500" kern="1200" dirty="0"/>
        </a:p>
      </dsp:txBody>
      <dsp:txXfrm>
        <a:off x="29460" y="29460"/>
        <a:ext cx="3857569" cy="946920"/>
      </dsp:txXfrm>
    </dsp:sp>
    <dsp:sp modelId="{608C1087-8BFD-4434-86FD-B7E657F34072}">
      <dsp:nvSpPr>
        <dsp:cNvPr id="0" name=""/>
        <dsp:cNvSpPr/>
      </dsp:nvSpPr>
      <dsp:spPr>
        <a:xfrm>
          <a:off x="377904" y="1145540"/>
          <a:ext cx="5060632" cy="100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kern="1200" dirty="0"/>
            <a:t>With women farmers at the centre, a comprehensive national program is needed to address emerging challenges.</a:t>
          </a:r>
          <a:endParaRPr lang="en-US" sz="1500" kern="1200" dirty="0"/>
        </a:p>
      </dsp:txBody>
      <dsp:txXfrm>
        <a:off x="407364" y="1175000"/>
        <a:ext cx="3970012" cy="946920"/>
      </dsp:txXfrm>
    </dsp:sp>
    <dsp:sp modelId="{5C467CAC-0549-45B3-B5FF-3B36C3240A55}">
      <dsp:nvSpPr>
        <dsp:cNvPr id="0" name=""/>
        <dsp:cNvSpPr/>
      </dsp:nvSpPr>
      <dsp:spPr>
        <a:xfrm>
          <a:off x="755808" y="2291080"/>
          <a:ext cx="5060632" cy="10058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kern="1200" dirty="0"/>
            <a:t>The Krishi Mahotsav model can be adapted for mass communication, awareness creation, and implementation.</a:t>
          </a:r>
          <a:endParaRPr lang="en-US" sz="1500" kern="1200" dirty="0"/>
        </a:p>
      </dsp:txBody>
      <dsp:txXfrm>
        <a:off x="785268" y="2320540"/>
        <a:ext cx="3970012" cy="946920"/>
      </dsp:txXfrm>
    </dsp:sp>
    <dsp:sp modelId="{722E7EE8-E003-4657-A6BD-BE9FFAD57140}">
      <dsp:nvSpPr>
        <dsp:cNvPr id="0" name=""/>
        <dsp:cNvSpPr/>
      </dsp:nvSpPr>
      <dsp:spPr>
        <a:xfrm>
          <a:off x="1133713" y="3436620"/>
          <a:ext cx="5060632" cy="10058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kern="1200"/>
            <a:t>Request to ONGC – to support Second phase of this program.</a:t>
          </a:r>
          <a:endParaRPr lang="en-US" sz="1500" kern="1200"/>
        </a:p>
      </dsp:txBody>
      <dsp:txXfrm>
        <a:off x="1163173" y="3466080"/>
        <a:ext cx="3970012" cy="946920"/>
      </dsp:txXfrm>
    </dsp:sp>
    <dsp:sp modelId="{64F308A8-BFB7-4C97-B4BD-32669CCE9778}">
      <dsp:nvSpPr>
        <dsp:cNvPr id="0" name=""/>
        <dsp:cNvSpPr/>
      </dsp:nvSpPr>
      <dsp:spPr>
        <a:xfrm>
          <a:off x="1511617" y="4582160"/>
          <a:ext cx="5060632" cy="10058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kern="1200" dirty="0"/>
            <a:t>Request to NITI Aayog: Take this idea forward and design a framework for nationwide adoption.</a:t>
          </a:r>
          <a:endParaRPr lang="en-US" sz="1500" kern="1200" dirty="0"/>
        </a:p>
      </dsp:txBody>
      <dsp:txXfrm>
        <a:off x="1541077" y="4611620"/>
        <a:ext cx="3970012" cy="946920"/>
      </dsp:txXfrm>
    </dsp:sp>
    <dsp:sp modelId="{4E4FC763-A5BB-4EFE-B680-751372F616B7}">
      <dsp:nvSpPr>
        <dsp:cNvPr id="0" name=""/>
        <dsp:cNvSpPr/>
      </dsp:nvSpPr>
      <dsp:spPr>
        <a:xfrm>
          <a:off x="4406836" y="734822"/>
          <a:ext cx="653796" cy="65379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553940" y="734822"/>
        <a:ext cx="359588" cy="491981"/>
      </dsp:txXfrm>
    </dsp:sp>
    <dsp:sp modelId="{E5EC4DCA-B034-4692-93C5-7BE684362F36}">
      <dsp:nvSpPr>
        <dsp:cNvPr id="0" name=""/>
        <dsp:cNvSpPr/>
      </dsp:nvSpPr>
      <dsp:spPr>
        <a:xfrm>
          <a:off x="4784740" y="1880362"/>
          <a:ext cx="653796" cy="65379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931844" y="1880362"/>
        <a:ext cx="359588" cy="491981"/>
      </dsp:txXfrm>
    </dsp:sp>
    <dsp:sp modelId="{03661B6D-95A8-4A13-A213-724A72D18AD8}">
      <dsp:nvSpPr>
        <dsp:cNvPr id="0" name=""/>
        <dsp:cNvSpPr/>
      </dsp:nvSpPr>
      <dsp:spPr>
        <a:xfrm>
          <a:off x="5162645" y="3009138"/>
          <a:ext cx="653796" cy="653796"/>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309749" y="3009138"/>
        <a:ext cx="359588" cy="491981"/>
      </dsp:txXfrm>
    </dsp:sp>
    <dsp:sp modelId="{924F42D4-AAD9-4420-8544-9D7A528C7D82}">
      <dsp:nvSpPr>
        <dsp:cNvPr id="0" name=""/>
        <dsp:cNvSpPr/>
      </dsp:nvSpPr>
      <dsp:spPr>
        <a:xfrm>
          <a:off x="5540549" y="4165854"/>
          <a:ext cx="653796" cy="65379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687653" y="4165854"/>
        <a:ext cx="359588" cy="4919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F3FD3-B7A0-4E1F-9803-D588EDEFBB5A}">
      <dsp:nvSpPr>
        <dsp:cNvPr id="0" name=""/>
        <dsp:cNvSpPr/>
      </dsp:nvSpPr>
      <dsp:spPr>
        <a:xfrm>
          <a:off x="220673" y="181"/>
          <a:ext cx="3257061" cy="19542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Drone Scheme: </a:t>
          </a:r>
          <a:br>
            <a:rPr lang="en-US" sz="1100" b="1" kern="1200" dirty="0"/>
          </a:br>
          <a:endParaRPr lang="en-US" sz="1100" b="1" kern="1200" dirty="0"/>
        </a:p>
        <a:p>
          <a:pPr marL="0" lvl="0" indent="0" algn="ctr" defTabSz="488950">
            <a:lnSpc>
              <a:spcPct val="90000"/>
            </a:lnSpc>
            <a:spcBef>
              <a:spcPct val="0"/>
            </a:spcBef>
            <a:spcAft>
              <a:spcPct val="35000"/>
            </a:spcAft>
            <a:buNone/>
          </a:pPr>
          <a:r>
            <a:rPr lang="en-US" sz="1100" b="1" kern="1200" dirty="0"/>
            <a:t> </a:t>
          </a:r>
          <a:r>
            <a:rPr lang="en-US" sz="1100" kern="1200" dirty="0"/>
            <a:t>However, this scheme is very useful. Farmers save input cost. Drone has limited battery life and need a transport to carry them.  Drone application is limited to one or two forms - thereafter, have to be taken back for charging.  Transport is expensive.  Hence scheme is structurally defective.  Perhaps can work if State </a:t>
          </a:r>
          <a:r>
            <a:rPr lang="en-US" sz="1100" kern="1200" dirty="0" err="1"/>
            <a:t>Agro</a:t>
          </a:r>
          <a:r>
            <a:rPr lang="en-US" sz="1100" kern="1200" dirty="0"/>
            <a:t> Industries Corporations can take this up under Tool Room Scheme and make available al local level – inclusive of transport and charger. </a:t>
          </a:r>
        </a:p>
      </dsp:txBody>
      <dsp:txXfrm>
        <a:off x="220673" y="181"/>
        <a:ext cx="3257061" cy="1954236"/>
      </dsp:txXfrm>
    </dsp:sp>
    <dsp:sp modelId="{71C5EB49-02E4-41FB-A7E4-26C4F10F6ECE}">
      <dsp:nvSpPr>
        <dsp:cNvPr id="0" name=""/>
        <dsp:cNvSpPr/>
      </dsp:nvSpPr>
      <dsp:spPr>
        <a:xfrm>
          <a:off x="3803440" y="181"/>
          <a:ext cx="3257061" cy="1954236"/>
        </a:xfrm>
        <a:prstGeom prst="rect">
          <a:avLst/>
        </a:prstGeom>
        <a:solidFill>
          <a:schemeClr val="accent2">
            <a:hueOff val="686585"/>
            <a:satOff val="-12202"/>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APMC - Cooperatives: </a:t>
          </a:r>
          <a:br>
            <a:rPr lang="en-US" sz="1100" b="1" kern="1200" dirty="0"/>
          </a:br>
          <a:br>
            <a:rPr lang="en-US" sz="1100" b="1" kern="1200" dirty="0"/>
          </a:br>
          <a:r>
            <a:rPr lang="en-US" sz="1100" b="1" kern="1200" dirty="0"/>
            <a:t> </a:t>
          </a:r>
          <a:r>
            <a:rPr lang="en-US" sz="1100" kern="1200" dirty="0"/>
            <a:t>One relates to sale of produce – second, Milk Producers Societies.  Women have no representative in the Management Committee Board.  They need to be made part of Governance System on par with local bodies where by rotation women are becoming Sarpanch, District Panchayat President.</a:t>
          </a:r>
        </a:p>
      </dsp:txBody>
      <dsp:txXfrm>
        <a:off x="3803440" y="181"/>
        <a:ext cx="3257061" cy="1954236"/>
      </dsp:txXfrm>
    </dsp:sp>
    <dsp:sp modelId="{D32E535A-D8DF-4C15-B439-C71DD982E4CB}">
      <dsp:nvSpPr>
        <dsp:cNvPr id="0" name=""/>
        <dsp:cNvSpPr/>
      </dsp:nvSpPr>
      <dsp:spPr>
        <a:xfrm>
          <a:off x="7386208" y="181"/>
          <a:ext cx="3257061" cy="1954236"/>
        </a:xfrm>
        <a:prstGeom prst="rect">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Solar Scheme: </a:t>
          </a:r>
          <a:br>
            <a:rPr lang="en-US" sz="1100" b="1" kern="1200" dirty="0"/>
          </a:br>
          <a:br>
            <a:rPr lang="en-US" sz="1100" b="1" kern="1200" dirty="0"/>
          </a:br>
          <a:r>
            <a:rPr lang="en-US" sz="1100" kern="1200" dirty="0"/>
            <a:t>The scheme for sale of surplus electricity, generated in farms, is most viable and provide assured income but it is not possible for all villages to connect to grid – and therefore, no sale takes place unless there is a local Sub-station – hence it is not feasible to sell electricity to Electricity Companies.  Hence scheme has very limited impact although it is most useful and most environment friendly.</a:t>
          </a:r>
        </a:p>
      </dsp:txBody>
      <dsp:txXfrm>
        <a:off x="7386208" y="181"/>
        <a:ext cx="3257061" cy="1954236"/>
      </dsp:txXfrm>
    </dsp:sp>
    <dsp:sp modelId="{0E931BDE-77A2-4314-89EA-2AB62A3110F7}">
      <dsp:nvSpPr>
        <dsp:cNvPr id="0" name=""/>
        <dsp:cNvSpPr/>
      </dsp:nvSpPr>
      <dsp:spPr>
        <a:xfrm>
          <a:off x="2012057" y="2280124"/>
          <a:ext cx="3257061" cy="1954236"/>
        </a:xfrm>
        <a:prstGeom prst="rect">
          <a:avLst/>
        </a:prstGeom>
        <a:solidFill>
          <a:schemeClr val="accent2">
            <a:hueOff val="2059755"/>
            <a:satOff val="-36606"/>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Kisan Credit Card: </a:t>
          </a:r>
          <a:br>
            <a:rPr lang="en-US" sz="1100" b="1" kern="1200" dirty="0"/>
          </a:br>
          <a:br>
            <a:rPr lang="en-US" sz="1100" b="1" kern="1200" dirty="0"/>
          </a:br>
          <a:r>
            <a:rPr lang="en-US" sz="1100" b="1" kern="1200" dirty="0"/>
            <a:t> </a:t>
          </a:r>
          <a:r>
            <a:rPr lang="en-US" sz="1100" kern="1200" dirty="0"/>
            <a:t>Women are not given this – despite there is provision to give them without being a land owner.</a:t>
          </a:r>
        </a:p>
      </dsp:txBody>
      <dsp:txXfrm>
        <a:off x="2012057" y="2280124"/>
        <a:ext cx="3257061" cy="1954236"/>
      </dsp:txXfrm>
    </dsp:sp>
    <dsp:sp modelId="{D6990F0E-CC8A-4726-84B5-9D85F636D9CE}">
      <dsp:nvSpPr>
        <dsp:cNvPr id="0" name=""/>
        <dsp:cNvSpPr/>
      </dsp:nvSpPr>
      <dsp:spPr>
        <a:xfrm>
          <a:off x="5594824" y="2280124"/>
          <a:ext cx="3257061" cy="1954236"/>
        </a:xfrm>
        <a:prstGeom prst="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FPO Scheme:  </a:t>
          </a:r>
          <a:br>
            <a:rPr lang="en-US" sz="1100" b="1" kern="1200" dirty="0"/>
          </a:br>
          <a:br>
            <a:rPr lang="en-US" sz="1100" b="1" kern="1200" dirty="0"/>
          </a:br>
          <a:r>
            <a:rPr lang="en-US" sz="1100" kern="1200" dirty="0"/>
            <a:t>This is again structurally defective scheme.  MD – Chairman runs the organization – but has no higher stake in investment as it is in Limited Companies where promoter has a high stake and investment.  Again, once promoter becomes MD, rest of members have no say in Management and there is no rotation system.</a:t>
          </a:r>
        </a:p>
      </dsp:txBody>
      <dsp:txXfrm>
        <a:off x="5594824" y="2280124"/>
        <a:ext cx="3257061" cy="19542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C28C5-CB16-4708-BF67-4AD8451A2175}">
      <dsp:nvSpPr>
        <dsp:cNvPr id="0" name=""/>
        <dsp:cNvSpPr/>
      </dsp:nvSpPr>
      <dsp:spPr>
        <a:xfrm>
          <a:off x="1331" y="89962"/>
          <a:ext cx="5191620" cy="31149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Further there is no Apex body as it exists in AMUL model.  It is good scheme but - has not taken off.</a:t>
          </a:r>
        </a:p>
      </dsp:txBody>
      <dsp:txXfrm>
        <a:off x="1331" y="89962"/>
        <a:ext cx="5191620" cy="3114972"/>
      </dsp:txXfrm>
    </dsp:sp>
    <dsp:sp modelId="{1A9980F1-A119-4071-AC7E-9EA40C020B7D}">
      <dsp:nvSpPr>
        <dsp:cNvPr id="0" name=""/>
        <dsp:cNvSpPr/>
      </dsp:nvSpPr>
      <dsp:spPr>
        <a:xfrm>
          <a:off x="5712114" y="89962"/>
          <a:ext cx="5191620" cy="31149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Agriculture Research </a:t>
          </a:r>
          <a:r>
            <a:rPr lang="en-US" sz="2100" kern="1200" dirty="0" err="1">
              <a:latin typeface="Cambria" panose="02040503050406030204" pitchFamily="18" charset="0"/>
              <a:ea typeface="Cambria" panose="02040503050406030204" pitchFamily="18" charset="0"/>
            </a:rPr>
            <a:t>Centres</a:t>
          </a:r>
          <a:r>
            <a:rPr lang="en-US" sz="2100" kern="1200" dirty="0">
              <a:latin typeface="Cambria" panose="02040503050406030204" pitchFamily="18" charset="0"/>
              <a:ea typeface="Cambria" panose="02040503050406030204" pitchFamily="18" charset="0"/>
            </a:rPr>
            <a:t> both of ICAR and State Agricultural Universities are doing well.  But major issue is that they do not follow guidelines of Climate Resilient Agriculture, there is no smart use of water by drip nor solar energized </a:t>
          </a:r>
          <a:r>
            <a:rPr lang="en-US" sz="2100" kern="1200" dirty="0" err="1">
              <a:latin typeface="Cambria" panose="02040503050406030204" pitchFamily="18" charset="0"/>
              <a:ea typeface="Cambria" panose="02040503050406030204" pitchFamily="18" charset="0"/>
            </a:rPr>
            <a:t>equipments</a:t>
          </a:r>
          <a:r>
            <a:rPr lang="en-US" sz="2100" kern="1200" dirty="0">
              <a:latin typeface="Cambria" panose="02040503050406030204" pitchFamily="18" charset="0"/>
              <a:ea typeface="Cambria" panose="02040503050406030204" pitchFamily="18" charset="0"/>
            </a:rPr>
            <a:t>.  Farmers voice this when we ask them to follow climate smart agriculture practices.  Many </a:t>
          </a:r>
          <a:r>
            <a:rPr lang="en-US" sz="2100" kern="1200" dirty="0" err="1">
              <a:latin typeface="Cambria" panose="02040503050406030204" pitchFamily="18" charset="0"/>
              <a:ea typeface="Cambria" panose="02040503050406030204" pitchFamily="18" charset="0"/>
            </a:rPr>
            <a:t>centres</a:t>
          </a:r>
          <a:r>
            <a:rPr lang="en-US" sz="2100" kern="1200" dirty="0">
              <a:latin typeface="Cambria" panose="02040503050406030204" pitchFamily="18" charset="0"/>
              <a:ea typeface="Cambria" panose="02040503050406030204" pitchFamily="18" charset="0"/>
            </a:rPr>
            <a:t> even do not test soil and water</a:t>
          </a:r>
        </a:p>
      </dsp:txBody>
      <dsp:txXfrm>
        <a:off x="5712114" y="89962"/>
        <a:ext cx="5191620" cy="31149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697F1-7FF4-4225-9CDC-270EC88EA7DF}">
      <dsp:nvSpPr>
        <dsp:cNvPr id="0" name=""/>
        <dsp:cNvSpPr/>
      </dsp:nvSpPr>
      <dsp:spPr>
        <a:xfrm>
          <a:off x="2946" y="289357"/>
          <a:ext cx="2337792" cy="1402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Agriculture contributes </a:t>
          </a:r>
          <a:r>
            <a:rPr lang="en-US" sz="1500" b="1" i="0" kern="1200" baseline="0" dirty="0"/>
            <a:t>16% to India’s GDP</a:t>
          </a:r>
          <a:r>
            <a:rPr lang="en-US" sz="1500" b="0" i="0" kern="1200" baseline="0" dirty="0"/>
            <a:t> and is increasingly a </a:t>
          </a:r>
          <a:r>
            <a:rPr lang="en-US" sz="1500" b="1" i="0" kern="1200" baseline="0" dirty="0"/>
            <a:t>women-centric activity</a:t>
          </a:r>
          <a:r>
            <a:rPr lang="en-US" sz="1500" b="0" i="0" kern="1200" baseline="0" dirty="0"/>
            <a:t>.</a:t>
          </a:r>
          <a:endParaRPr lang="en-US" sz="1500" kern="1200" dirty="0"/>
        </a:p>
      </dsp:txBody>
      <dsp:txXfrm>
        <a:off x="2946" y="289357"/>
        <a:ext cx="2337792" cy="1402675"/>
      </dsp:txXfrm>
    </dsp:sp>
    <dsp:sp modelId="{293D10A9-5797-482D-AD01-2D9A62408A3A}">
      <dsp:nvSpPr>
        <dsp:cNvPr id="0" name=""/>
        <dsp:cNvSpPr/>
      </dsp:nvSpPr>
      <dsp:spPr>
        <a:xfrm>
          <a:off x="2574518" y="289357"/>
          <a:ext cx="2337792" cy="1402675"/>
        </a:xfrm>
        <a:prstGeom prst="rect">
          <a:avLst/>
        </a:prstGeom>
        <a:solidFill>
          <a:schemeClr val="accent2">
            <a:hueOff val="457723"/>
            <a:satOff val="-8135"/>
            <a:lumOff val="2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dirty="0"/>
            <a:t>70–80% of rural women workers</a:t>
          </a:r>
          <a:r>
            <a:rPr lang="en-US" sz="1500" b="0" i="0" kern="1200" baseline="0" dirty="0"/>
            <a:t> are engaged in farming or allied agricultural activities.</a:t>
          </a:r>
          <a:endParaRPr lang="en-US" sz="1500" kern="1200" dirty="0"/>
        </a:p>
      </dsp:txBody>
      <dsp:txXfrm>
        <a:off x="2574518" y="289357"/>
        <a:ext cx="2337792" cy="1402675"/>
      </dsp:txXfrm>
    </dsp:sp>
    <dsp:sp modelId="{4A924FF0-5263-4126-8590-E996661B9D86}">
      <dsp:nvSpPr>
        <dsp:cNvPr id="0" name=""/>
        <dsp:cNvSpPr/>
      </dsp:nvSpPr>
      <dsp:spPr>
        <a:xfrm>
          <a:off x="5146089" y="289357"/>
          <a:ext cx="2337792" cy="1402675"/>
        </a:xfrm>
        <a:prstGeom prst="rect">
          <a:avLst/>
        </a:prstGeom>
        <a:solidFill>
          <a:schemeClr val="accent2">
            <a:hueOff val="915447"/>
            <a:satOff val="-16269"/>
            <a:lumOff val="5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Women play a key role in </a:t>
          </a:r>
          <a:r>
            <a:rPr lang="en-US" sz="1500" b="1" i="0" kern="1200" baseline="0" dirty="0"/>
            <a:t>sowing, weeding, harvesting, threshing, grain storage, fisheries, animal husbandry</a:t>
          </a:r>
          <a:r>
            <a:rPr lang="en-US" sz="1500" b="0" i="0" kern="1200" baseline="0" dirty="0"/>
            <a:t>, and sometimes marketing.</a:t>
          </a:r>
          <a:endParaRPr lang="en-US" sz="1500" kern="1200" dirty="0"/>
        </a:p>
      </dsp:txBody>
      <dsp:txXfrm>
        <a:off x="5146089" y="289357"/>
        <a:ext cx="2337792" cy="1402675"/>
      </dsp:txXfrm>
    </dsp:sp>
    <dsp:sp modelId="{A8F6E45B-C7A4-4F59-B1D8-ADAD1C9542DF}">
      <dsp:nvSpPr>
        <dsp:cNvPr id="0" name=""/>
        <dsp:cNvSpPr/>
      </dsp:nvSpPr>
      <dsp:spPr>
        <a:xfrm>
          <a:off x="7717661" y="289357"/>
          <a:ext cx="2337792" cy="1402675"/>
        </a:xfrm>
        <a:prstGeom prst="rect">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In rural India, women form the </a:t>
          </a:r>
          <a:r>
            <a:rPr lang="en-US" sz="1500" b="1" i="0" kern="1200" baseline="0" dirty="0"/>
            <a:t>most productive workforce</a:t>
          </a:r>
          <a:r>
            <a:rPr lang="en-US" sz="1500" b="0" i="0" kern="1200" baseline="0" dirty="0"/>
            <a:t>, especially in developing regions.</a:t>
          </a:r>
          <a:endParaRPr lang="en-US" sz="1500" kern="1200" dirty="0"/>
        </a:p>
      </dsp:txBody>
      <dsp:txXfrm>
        <a:off x="7717661" y="289357"/>
        <a:ext cx="2337792" cy="1402675"/>
      </dsp:txXfrm>
    </dsp:sp>
    <dsp:sp modelId="{4CE8C81F-0DAB-4AF5-A534-E00F7E7DD23D}">
      <dsp:nvSpPr>
        <dsp:cNvPr id="0" name=""/>
        <dsp:cNvSpPr/>
      </dsp:nvSpPr>
      <dsp:spPr>
        <a:xfrm>
          <a:off x="1288732" y="1925812"/>
          <a:ext cx="2337792" cy="1402675"/>
        </a:xfrm>
        <a:prstGeom prst="rect">
          <a:avLst/>
        </a:prstGeom>
        <a:solidFill>
          <a:schemeClr val="accent2">
            <a:hueOff val="1830893"/>
            <a:satOff val="-32539"/>
            <a:lumOff val="10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baseline="0" dirty="0"/>
            <a:t>Male outmigration</a:t>
          </a:r>
          <a:r>
            <a:rPr lang="en-US" sz="1500" b="0" i="0" kern="1200" baseline="0" dirty="0"/>
            <a:t> for jobs and youth leaving villages for education → farming responsibility shifting entirely to women.</a:t>
          </a:r>
          <a:endParaRPr lang="en-US" sz="1500" kern="1200" dirty="0"/>
        </a:p>
      </dsp:txBody>
      <dsp:txXfrm>
        <a:off x="1288732" y="1925812"/>
        <a:ext cx="2337792" cy="1402675"/>
      </dsp:txXfrm>
    </dsp:sp>
    <dsp:sp modelId="{A6AF6BA1-492A-4E4F-AE0D-339A5F7AB9F1}">
      <dsp:nvSpPr>
        <dsp:cNvPr id="0" name=""/>
        <dsp:cNvSpPr/>
      </dsp:nvSpPr>
      <dsp:spPr>
        <a:xfrm>
          <a:off x="3860303" y="1925812"/>
          <a:ext cx="2337792" cy="1402675"/>
        </a:xfrm>
        <a:prstGeom prst="rect">
          <a:avLst/>
        </a:prstGeom>
        <a:solidFill>
          <a:schemeClr val="accent2">
            <a:hueOff val="2288616"/>
            <a:satOff val="-40673"/>
            <a:lumOff val="13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Women are now </a:t>
          </a:r>
          <a:r>
            <a:rPr lang="en-US" sz="1500" b="1" i="0" kern="1200" baseline="0" dirty="0"/>
            <a:t>decision-makers</a:t>
          </a:r>
          <a:r>
            <a:rPr lang="en-US" sz="1500" b="0" i="0" kern="1200" baseline="0" dirty="0"/>
            <a:t>, not just helpers → must be recognized as “New Farmers.”</a:t>
          </a:r>
          <a:endParaRPr lang="en-US" sz="1500" kern="1200" dirty="0"/>
        </a:p>
      </dsp:txBody>
      <dsp:txXfrm>
        <a:off x="3860303" y="1925812"/>
        <a:ext cx="2337792" cy="1402675"/>
      </dsp:txXfrm>
    </dsp:sp>
    <dsp:sp modelId="{13A7ED8D-68D1-42E4-B6C4-EB2C2B7A7F29}">
      <dsp:nvSpPr>
        <dsp:cNvPr id="0" name=""/>
        <dsp:cNvSpPr/>
      </dsp:nvSpPr>
      <dsp:spPr>
        <a:xfrm>
          <a:off x="6431875" y="1925812"/>
          <a:ext cx="2337792" cy="1402675"/>
        </a:xfrm>
        <a:prstGeom prst="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Yet, most are </a:t>
          </a:r>
          <a:r>
            <a:rPr lang="en-US" sz="1500" b="1" i="0" kern="1200" baseline="0" dirty="0"/>
            <a:t>officially identified as “</a:t>
          </a:r>
          <a:r>
            <a:rPr lang="en-IN" sz="1500" b="1" i="0" kern="1200" baseline="0" dirty="0"/>
            <a:t>Workers </a:t>
          </a:r>
          <a:r>
            <a:rPr lang="en-US" sz="1500" b="1" i="0" kern="1200" baseline="0" dirty="0"/>
            <a:t>” (</a:t>
          </a:r>
          <a:r>
            <a:rPr lang="en-IN" sz="1500" b="1" i="0" kern="1200" baseline="0" dirty="0"/>
            <a:t>in census report) </a:t>
          </a:r>
          <a:r>
            <a:rPr lang="en-US" sz="1500" b="1" i="0" kern="1200" baseline="0" dirty="0"/>
            <a:t>not as “farmer.”</a:t>
          </a:r>
          <a:endParaRPr lang="en-US" sz="1500" kern="1200" dirty="0"/>
        </a:p>
      </dsp:txBody>
      <dsp:txXfrm>
        <a:off x="6431875" y="1925812"/>
        <a:ext cx="2337792" cy="1402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DEDDF-95C8-434A-8C06-950154F17484}">
      <dsp:nvSpPr>
        <dsp:cNvPr id="0" name=""/>
        <dsp:cNvSpPr/>
      </dsp:nvSpPr>
      <dsp:spPr>
        <a:xfrm>
          <a:off x="581501" y="2044"/>
          <a:ext cx="2779811" cy="16678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Lack of awareness </a:t>
          </a:r>
          <a:r>
            <a:rPr lang="en-US" sz="1700" kern="1200" dirty="0"/>
            <a:t>of sustainable farming practices and market opportunities.</a:t>
          </a:r>
        </a:p>
      </dsp:txBody>
      <dsp:txXfrm>
        <a:off x="581501" y="2044"/>
        <a:ext cx="2779811" cy="1667887"/>
      </dsp:txXfrm>
    </dsp:sp>
    <dsp:sp modelId="{DFDCB432-8C03-4687-843A-DCDAC6B58BA3}">
      <dsp:nvSpPr>
        <dsp:cNvPr id="0" name=""/>
        <dsp:cNvSpPr/>
      </dsp:nvSpPr>
      <dsp:spPr>
        <a:xfrm>
          <a:off x="3639294" y="2044"/>
          <a:ext cx="2779811" cy="1667887"/>
        </a:xfrm>
        <a:prstGeom prst="rect">
          <a:avLst/>
        </a:prstGeom>
        <a:solidFill>
          <a:schemeClr val="accent2">
            <a:hueOff val="686585"/>
            <a:satOff val="-12202"/>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Minimal contact with agricultural extension administrations</a:t>
          </a:r>
          <a:r>
            <a:rPr lang="en-US" sz="1700" kern="1200" dirty="0"/>
            <a:t>, limiting access to knowledge and schemes.</a:t>
          </a:r>
        </a:p>
      </dsp:txBody>
      <dsp:txXfrm>
        <a:off x="3639294" y="2044"/>
        <a:ext cx="2779811" cy="1667887"/>
      </dsp:txXfrm>
    </dsp:sp>
    <dsp:sp modelId="{4AED599D-8DC2-4D64-AC18-63E2E076CB3A}">
      <dsp:nvSpPr>
        <dsp:cNvPr id="0" name=""/>
        <dsp:cNvSpPr/>
      </dsp:nvSpPr>
      <dsp:spPr>
        <a:xfrm>
          <a:off x="6697087" y="2044"/>
          <a:ext cx="2779811" cy="1667887"/>
        </a:xfrm>
        <a:prstGeom prst="rect">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Limited family support</a:t>
          </a:r>
          <a:r>
            <a:rPr lang="en-US" sz="1700" kern="1200" dirty="0"/>
            <a:t>, restricting their participation in decision-making.</a:t>
          </a:r>
        </a:p>
      </dsp:txBody>
      <dsp:txXfrm>
        <a:off x="6697087" y="2044"/>
        <a:ext cx="2779811" cy="1667887"/>
      </dsp:txXfrm>
    </dsp:sp>
    <dsp:sp modelId="{61281E61-05BE-4298-BA15-8AD4A302801D}">
      <dsp:nvSpPr>
        <dsp:cNvPr id="0" name=""/>
        <dsp:cNvSpPr/>
      </dsp:nvSpPr>
      <dsp:spPr>
        <a:xfrm>
          <a:off x="2110397" y="1947913"/>
          <a:ext cx="2779811" cy="1667887"/>
        </a:xfrm>
        <a:prstGeom prst="rect">
          <a:avLst/>
        </a:prstGeom>
        <a:solidFill>
          <a:schemeClr val="accent2">
            <a:hueOff val="2059755"/>
            <a:satOff val="-36606"/>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Additional responsibilities</a:t>
          </a:r>
          <a:r>
            <a:rPr lang="en-US" sz="1700" kern="1200" dirty="0"/>
            <a:t> such as animal husbandry, family care, and household chores, leaving little time for skill development.</a:t>
          </a:r>
        </a:p>
      </dsp:txBody>
      <dsp:txXfrm>
        <a:off x="2110397" y="1947913"/>
        <a:ext cx="2779811" cy="1667887"/>
      </dsp:txXfrm>
    </dsp:sp>
    <dsp:sp modelId="{C258A718-B617-498D-91A5-B3C43EB1B75C}">
      <dsp:nvSpPr>
        <dsp:cNvPr id="0" name=""/>
        <dsp:cNvSpPr/>
      </dsp:nvSpPr>
      <dsp:spPr>
        <a:xfrm>
          <a:off x="5168190" y="1947913"/>
          <a:ext cx="2779811" cy="1667887"/>
        </a:xfrm>
        <a:prstGeom prst="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Exclusion from agricultural decision-making</a:t>
          </a:r>
          <a:r>
            <a:rPr lang="en-US" sz="1700" kern="1200" dirty="0"/>
            <a:t>, despite active involvement in farming activities.</a:t>
          </a:r>
        </a:p>
      </dsp:txBody>
      <dsp:txXfrm>
        <a:off x="5168190" y="1947913"/>
        <a:ext cx="2779811" cy="16678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61D0C-A2C3-46A8-918A-60AED5AF505A}">
      <dsp:nvSpPr>
        <dsp:cNvPr id="0" name=""/>
        <dsp:cNvSpPr/>
      </dsp:nvSpPr>
      <dsp:spPr>
        <a:xfrm>
          <a:off x="0" y="655552"/>
          <a:ext cx="2107451" cy="126447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b="1" kern="1200" dirty="0"/>
            <a:t>5 districts, 10 villages each, 50 women per village</a:t>
          </a:r>
          <a:r>
            <a:rPr lang="en-IN" sz="1700" kern="1200" dirty="0"/>
            <a:t> – 2,500 beneficiaries.</a:t>
          </a:r>
          <a:endParaRPr lang="en-US" sz="1700" kern="1200" dirty="0"/>
        </a:p>
      </dsp:txBody>
      <dsp:txXfrm>
        <a:off x="0" y="655552"/>
        <a:ext cx="2107451" cy="1264470"/>
      </dsp:txXfrm>
    </dsp:sp>
    <dsp:sp modelId="{C15D0ABF-5845-4AB2-B143-5167CC878071}">
      <dsp:nvSpPr>
        <dsp:cNvPr id="0" name=""/>
        <dsp:cNvSpPr/>
      </dsp:nvSpPr>
      <dsp:spPr>
        <a:xfrm>
          <a:off x="2318196" y="655552"/>
          <a:ext cx="2107451" cy="126447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b="1" kern="1200" dirty="0"/>
            <a:t>Three-stage training + guidebooks + follow-up visits</a:t>
          </a:r>
          <a:r>
            <a:rPr lang="en-IN" sz="1700" kern="1200" dirty="0"/>
            <a:t>.</a:t>
          </a:r>
          <a:endParaRPr lang="en-US" sz="1700" kern="1200" dirty="0"/>
        </a:p>
      </dsp:txBody>
      <dsp:txXfrm>
        <a:off x="2318196" y="655552"/>
        <a:ext cx="2107451" cy="1264470"/>
      </dsp:txXfrm>
    </dsp:sp>
    <dsp:sp modelId="{D604B478-C7EA-41E5-AA9D-70D9B5CF7FE9}">
      <dsp:nvSpPr>
        <dsp:cNvPr id="0" name=""/>
        <dsp:cNvSpPr/>
      </dsp:nvSpPr>
      <dsp:spPr>
        <a:xfrm>
          <a:off x="4636393" y="655552"/>
          <a:ext cx="2107451" cy="126447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dirty="0"/>
            <a:t>Partner with local NGOs/SHGs for implementation.</a:t>
          </a:r>
          <a:endParaRPr lang="en-US" sz="1700" kern="1200" dirty="0"/>
        </a:p>
      </dsp:txBody>
      <dsp:txXfrm>
        <a:off x="4636393" y="655552"/>
        <a:ext cx="2107451" cy="1264470"/>
      </dsp:txXfrm>
    </dsp:sp>
    <dsp:sp modelId="{CB69DB3E-43AC-4CF6-8633-D25D16AE6AAB}">
      <dsp:nvSpPr>
        <dsp:cNvPr id="0" name=""/>
        <dsp:cNvSpPr/>
      </dsp:nvSpPr>
      <dsp:spPr>
        <a:xfrm>
          <a:off x="1159098" y="2130768"/>
          <a:ext cx="2107451" cy="126447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Feedback &amp; field visits</a:t>
          </a:r>
          <a:r>
            <a:rPr lang="en-IN" sz="1700" kern="1200" dirty="0"/>
            <a:t>.</a:t>
          </a:r>
          <a:endParaRPr lang="en-US" sz="1700" kern="1200" dirty="0"/>
        </a:p>
      </dsp:txBody>
      <dsp:txXfrm>
        <a:off x="1159098" y="2130768"/>
        <a:ext cx="2107451" cy="1264470"/>
      </dsp:txXfrm>
    </dsp:sp>
    <dsp:sp modelId="{5B35F545-A5A9-4F6F-98C9-30E8FD023A6E}">
      <dsp:nvSpPr>
        <dsp:cNvPr id="0" name=""/>
        <dsp:cNvSpPr/>
      </dsp:nvSpPr>
      <dsp:spPr>
        <a:xfrm>
          <a:off x="3477295" y="2130768"/>
          <a:ext cx="2107451" cy="126447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dirty="0"/>
            <a:t>Progress tracking through structured reporting.</a:t>
          </a:r>
          <a:endParaRPr lang="en-US" sz="1700" kern="1200" dirty="0"/>
        </a:p>
      </dsp:txBody>
      <dsp:txXfrm>
        <a:off x="3477295" y="2130768"/>
        <a:ext cx="2107451" cy="12644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IN"/>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9CE84E58-BBE9-4E92-A14A-D7245A95371F}" type="datetimeFigureOut">
              <a:rPr lang="en-IN" smtClean="0"/>
              <a:t>04-11-2025</a:t>
            </a:fld>
            <a:endParaRPr lang="en-IN"/>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IN"/>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IN"/>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B401ED41-4C38-4CFB-AFD9-D491FD3278F2}" type="slidenum">
              <a:rPr lang="en-IN" smtClean="0"/>
              <a:t>‹#›</a:t>
            </a:fld>
            <a:endParaRPr lang="en-IN"/>
          </a:p>
        </p:txBody>
      </p:sp>
    </p:spTree>
    <p:extLst>
      <p:ext uri="{BB962C8B-B14F-4D97-AF65-F5344CB8AC3E}">
        <p14:creationId xmlns:p14="http://schemas.microsoft.com/office/powerpoint/2010/main" val="652808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01ED41-4C38-4CFB-AFD9-D491FD3278F2}" type="slidenum">
              <a:rPr lang="en-IN" smtClean="0"/>
              <a:t>7</a:t>
            </a:fld>
            <a:endParaRPr lang="en-IN"/>
          </a:p>
        </p:txBody>
      </p:sp>
    </p:spTree>
    <p:extLst>
      <p:ext uri="{BB962C8B-B14F-4D97-AF65-F5344CB8AC3E}">
        <p14:creationId xmlns:p14="http://schemas.microsoft.com/office/powerpoint/2010/main" val="156601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01ED41-4C38-4CFB-AFD9-D491FD3278F2}" type="slidenum">
              <a:rPr lang="en-IN" smtClean="0"/>
              <a:t>9</a:t>
            </a:fld>
            <a:endParaRPr lang="en-IN"/>
          </a:p>
        </p:txBody>
      </p:sp>
    </p:spTree>
    <p:extLst>
      <p:ext uri="{BB962C8B-B14F-4D97-AF65-F5344CB8AC3E}">
        <p14:creationId xmlns:p14="http://schemas.microsoft.com/office/powerpoint/2010/main" val="182477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01ED41-4C38-4CFB-AFD9-D491FD3278F2}" type="slidenum">
              <a:rPr lang="en-IN" smtClean="0"/>
              <a:t>11</a:t>
            </a:fld>
            <a:endParaRPr lang="en-IN"/>
          </a:p>
        </p:txBody>
      </p:sp>
    </p:spTree>
    <p:extLst>
      <p:ext uri="{BB962C8B-B14F-4D97-AF65-F5344CB8AC3E}">
        <p14:creationId xmlns:p14="http://schemas.microsoft.com/office/powerpoint/2010/main" val="4045619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401ED41-4C38-4CFB-AFD9-D491FD3278F2}" type="slidenum">
              <a:rPr lang="en-IN" smtClean="0"/>
              <a:t>13</a:t>
            </a:fld>
            <a:endParaRPr lang="en-IN"/>
          </a:p>
        </p:txBody>
      </p:sp>
    </p:spTree>
    <p:extLst>
      <p:ext uri="{BB962C8B-B14F-4D97-AF65-F5344CB8AC3E}">
        <p14:creationId xmlns:p14="http://schemas.microsoft.com/office/powerpoint/2010/main" val="345673921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11/4/2025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5EFB91-0324-450E-B17F-36DC0ECCE413}" type="datetimeFigureOut">
              <a:rPr lang="en-US" dirty="0"/>
              <a:t>11/4/2025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11/4/2025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nccsdindia.or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2.wdp"/><Relationship Id="rId7" Type="http://schemas.openxmlformats.org/officeDocument/2006/relationships/diagramColors" Target="../diagrams/colors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4.png"/><Relationship Id="rId7" Type="http://schemas.openxmlformats.org/officeDocument/2006/relationships/diagramData" Target="../diagrams/data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9.xml"/><Relationship Id="rId5" Type="http://schemas.openxmlformats.org/officeDocument/2006/relationships/image" Target="../media/image6.jpg"/><Relationship Id="rId10" Type="http://schemas.openxmlformats.org/officeDocument/2006/relationships/diagramColors" Target="../diagrams/colors9.xml"/><Relationship Id="rId4" Type="http://schemas.microsoft.com/office/2007/relationships/hdphoto" Target="../media/hdphoto2.wdp"/><Relationship Id="rId9"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8.png"/><Relationship Id="rId7" Type="http://schemas.openxmlformats.org/officeDocument/2006/relationships/diagramLayout" Target="../diagrams/layout10.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Data" Target="../diagrams/data10.xml"/><Relationship Id="rId5" Type="http://schemas.openxmlformats.org/officeDocument/2006/relationships/image" Target="../media/image2.png"/><Relationship Id="rId10" Type="http://schemas.microsoft.com/office/2007/relationships/diagramDrawing" Target="../diagrams/drawing10.xml"/><Relationship Id="rId4" Type="http://schemas.openxmlformats.org/officeDocument/2006/relationships/image" Target="../media/image9.png"/><Relationship Id="rId9" Type="http://schemas.openxmlformats.org/officeDocument/2006/relationships/diagramColors" Target="../diagrams/colors10.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microsoft.com/office/2007/relationships/hdphoto" Target="../media/hdphoto2.wdp"/><Relationship Id="rId7" Type="http://schemas.openxmlformats.org/officeDocument/2006/relationships/diagramColors" Target="../diagrams/colors11.xml"/><Relationship Id="rId12" Type="http://schemas.openxmlformats.org/officeDocument/2006/relationships/image" Target="../media/image33.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image" Target="../media/image32.png"/><Relationship Id="rId5" Type="http://schemas.openxmlformats.org/officeDocument/2006/relationships/diagramLayout" Target="../diagrams/layout11.xml"/><Relationship Id="rId10" Type="http://schemas.openxmlformats.org/officeDocument/2006/relationships/image" Target="../media/image31.svg"/><Relationship Id="rId4" Type="http://schemas.openxmlformats.org/officeDocument/2006/relationships/diagramData" Target="../diagrams/data11.xml"/><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microsoft.com/office/2007/relationships/hdphoto" Target="../media/hdphoto2.wdp"/><Relationship Id="rId7" Type="http://schemas.openxmlformats.org/officeDocument/2006/relationships/diagramQuickStyle" Target="../diagrams/quickStyle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2.wdp"/><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4.png"/><Relationship Id="rId7" Type="http://schemas.openxmlformats.org/officeDocument/2006/relationships/diagramData" Target="../diagrams/data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6.xml"/><Relationship Id="rId5" Type="http://schemas.openxmlformats.org/officeDocument/2006/relationships/image" Target="../media/image2.png"/><Relationship Id="rId10" Type="http://schemas.openxmlformats.org/officeDocument/2006/relationships/diagramColors" Target="../diagrams/colors6.xml"/><Relationship Id="rId4" Type="http://schemas.microsoft.com/office/2007/relationships/hdphoto" Target="../media/hdphoto2.wdp"/><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2.wdp"/><Relationship Id="rId7" Type="http://schemas.openxmlformats.org/officeDocument/2006/relationships/diagramColors" Target="../diagrams/colors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63844-FED5-4F20-B9D9-FFF4F04D0C53}"/>
              </a:ext>
            </a:extLst>
          </p:cNvPr>
          <p:cNvSpPr>
            <a:spLocks noGrp="1"/>
          </p:cNvSpPr>
          <p:nvPr>
            <p:ph type="ctrTitle"/>
          </p:nvPr>
        </p:nvSpPr>
        <p:spPr>
          <a:xfrm>
            <a:off x="798294" y="621920"/>
            <a:ext cx="10368469" cy="3101795"/>
          </a:xfrm>
        </p:spPr>
        <p:txBody>
          <a:bodyPr anchor="b">
            <a:noAutofit/>
          </a:bodyPr>
          <a:lstStyle/>
          <a:p>
            <a:pPr algn="ctr"/>
            <a:r>
              <a:rPr lang="en-US" sz="8800" dirty="0"/>
              <a:t>Future Agriculture</a:t>
            </a:r>
            <a:br>
              <a:rPr lang="en-IN" sz="8800" dirty="0"/>
            </a:br>
            <a:endParaRPr lang="en-IN" sz="8800" dirty="0"/>
          </a:p>
        </p:txBody>
      </p:sp>
      <p:sp>
        <p:nvSpPr>
          <p:cNvPr id="3" name="Subtitle 2">
            <a:extLst>
              <a:ext uri="{FF2B5EF4-FFF2-40B4-BE49-F238E27FC236}">
                <a16:creationId xmlns:a16="http://schemas.microsoft.com/office/drawing/2014/main" id="{E35F6E65-1774-B125-950A-2452B2947CDB}"/>
              </a:ext>
            </a:extLst>
          </p:cNvPr>
          <p:cNvSpPr>
            <a:spLocks noGrp="1"/>
          </p:cNvSpPr>
          <p:nvPr>
            <p:ph type="subTitle" idx="1"/>
          </p:nvPr>
        </p:nvSpPr>
        <p:spPr>
          <a:xfrm>
            <a:off x="1828801" y="2832036"/>
            <a:ext cx="8617526" cy="1960491"/>
          </a:xfrm>
        </p:spPr>
        <p:txBody>
          <a:bodyPr>
            <a:noAutofit/>
          </a:bodyPr>
          <a:lstStyle/>
          <a:p>
            <a:r>
              <a:rPr lang="en-US" sz="3200" dirty="0">
                <a:latin typeface="+mj-lt"/>
              </a:rPr>
              <a:t>Women Farmers </a:t>
            </a:r>
            <a:r>
              <a:rPr lang="en-US" sz="3200" dirty="0"/>
              <a:t>– </a:t>
            </a:r>
            <a:r>
              <a:rPr lang="en-US" sz="3200" dirty="0">
                <a:latin typeface="+mj-lt"/>
              </a:rPr>
              <a:t>New Farmers – Sustainable</a:t>
            </a:r>
            <a:br>
              <a:rPr lang="en-IN" sz="3200" dirty="0">
                <a:latin typeface="+mj-lt"/>
              </a:rPr>
            </a:br>
            <a:r>
              <a:rPr lang="en-US" sz="3200" dirty="0">
                <a:latin typeface="+mj-lt"/>
              </a:rPr>
              <a:t>Livelihood  &amp; Development with Technology</a:t>
            </a:r>
            <a:br>
              <a:rPr lang="en-IN" sz="3200" dirty="0"/>
            </a:br>
            <a:endParaRPr lang="en-IN" sz="3200" dirty="0"/>
          </a:p>
        </p:txBody>
      </p:sp>
      <p:grpSp>
        <p:nvGrpSpPr>
          <p:cNvPr id="13" name="Group 12">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14" name="Oval 13">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930FE5FC-4C98-32E9-14F1-55E29E928D0D}"/>
              </a:ext>
            </a:extLst>
          </p:cNvPr>
          <p:cNvSpPr txBox="1"/>
          <p:nvPr/>
        </p:nvSpPr>
        <p:spPr>
          <a:xfrm>
            <a:off x="1142540" y="5619244"/>
            <a:ext cx="9906917" cy="1200329"/>
          </a:xfrm>
          <a:prstGeom prst="rect">
            <a:avLst/>
          </a:prstGeom>
          <a:noFill/>
        </p:spPr>
        <p:txBody>
          <a:bodyPr wrap="square">
            <a:spAutoFit/>
          </a:bodyPr>
          <a:lstStyle/>
          <a:p>
            <a:pPr algn="ctr"/>
            <a:r>
              <a:rPr lang="en-IN" b="1" i="0" dirty="0">
                <a:solidFill>
                  <a:srgbClr val="222222"/>
                </a:solidFill>
                <a:effectLst/>
                <a:latin typeface="Cambria" panose="02040503050406030204" pitchFamily="18" charset="0"/>
                <a:ea typeface="Cambria" panose="02040503050406030204" pitchFamily="18" charset="0"/>
              </a:rPr>
              <a:t>National Council for Climate Change Sustainable Development and Public Leadership (NCCSD)</a:t>
            </a:r>
            <a:br>
              <a:rPr lang="en-IN" b="1" dirty="0">
                <a:latin typeface="Cambria" panose="02040503050406030204" pitchFamily="18" charset="0"/>
                <a:ea typeface="Cambria" panose="02040503050406030204" pitchFamily="18" charset="0"/>
              </a:rPr>
            </a:br>
            <a:r>
              <a:rPr lang="en-IN" b="0" i="0" dirty="0">
                <a:solidFill>
                  <a:srgbClr val="222222"/>
                </a:solidFill>
                <a:effectLst/>
                <a:latin typeface="Cambria" panose="02040503050406030204" pitchFamily="18" charset="0"/>
                <a:ea typeface="Cambria" panose="02040503050406030204" pitchFamily="18" charset="0"/>
              </a:rPr>
              <a:t>Patel Block, Rajdeep </a:t>
            </a:r>
            <a:r>
              <a:rPr lang="en-IN" b="0" i="0" dirty="0" err="1">
                <a:solidFill>
                  <a:srgbClr val="222222"/>
                </a:solidFill>
                <a:effectLst/>
                <a:latin typeface="Cambria" panose="02040503050406030204" pitchFamily="18" charset="0"/>
                <a:ea typeface="Cambria" panose="02040503050406030204" pitchFamily="18" charset="0"/>
              </a:rPr>
              <a:t>Electronic's</a:t>
            </a:r>
            <a:r>
              <a:rPr lang="en-IN" b="0" i="0" dirty="0">
                <a:solidFill>
                  <a:srgbClr val="222222"/>
                </a:solidFill>
                <a:effectLst/>
                <a:latin typeface="Cambria" panose="02040503050406030204" pitchFamily="18" charset="0"/>
                <a:ea typeface="Cambria" panose="02040503050406030204" pitchFamily="18" charset="0"/>
              </a:rPr>
              <a:t> Compound, Near Stadium Six Road, </a:t>
            </a:r>
            <a:r>
              <a:rPr lang="en-IN" b="0" i="0" dirty="0" err="1">
                <a:solidFill>
                  <a:srgbClr val="222222"/>
                </a:solidFill>
                <a:effectLst/>
                <a:latin typeface="Cambria" panose="02040503050406030204" pitchFamily="18" charset="0"/>
                <a:ea typeface="Cambria" panose="02040503050406030204" pitchFamily="18" charset="0"/>
              </a:rPr>
              <a:t>Navrangpura</a:t>
            </a:r>
            <a:r>
              <a:rPr lang="en-IN" b="0" i="0" dirty="0">
                <a:solidFill>
                  <a:srgbClr val="222222"/>
                </a:solidFill>
                <a:effectLst/>
                <a:latin typeface="Cambria" panose="02040503050406030204" pitchFamily="18" charset="0"/>
                <a:ea typeface="Cambria" panose="02040503050406030204" pitchFamily="18" charset="0"/>
              </a:rPr>
              <a:t>, Ahmedabad-380 014 Website: </a:t>
            </a:r>
            <a:r>
              <a:rPr lang="en-IN" b="0" i="0" dirty="0">
                <a:solidFill>
                  <a:srgbClr val="1155CC"/>
                </a:solidFill>
                <a:effectLst/>
                <a:latin typeface="Cambria" panose="02040503050406030204" pitchFamily="18" charset="0"/>
                <a:ea typeface="Cambria" panose="02040503050406030204" pitchFamily="18" charset="0"/>
                <a:hlinkClick r:id="rId5"/>
              </a:rPr>
              <a:t>www.nccsdindia.org</a:t>
            </a:r>
            <a:endParaRPr lang="en-IN" dirty="0">
              <a:latin typeface="Cambria" panose="02040503050406030204" pitchFamily="18" charset="0"/>
              <a:ea typeface="Cambria" panose="02040503050406030204" pitchFamily="18" charset="0"/>
            </a:endParaRPr>
          </a:p>
        </p:txBody>
      </p:sp>
      <p:pic>
        <p:nvPicPr>
          <p:cNvPr id="16" name="Picture 15" descr="A logo with a sunflower and hands&#10;&#10;AI-generated content may be incorrect.">
            <a:extLst>
              <a:ext uri="{FF2B5EF4-FFF2-40B4-BE49-F238E27FC236}">
                <a16:creationId xmlns:a16="http://schemas.microsoft.com/office/drawing/2014/main" id="{99DD6FD2-BB19-4F40-874B-8958527DEA14}"/>
              </a:ext>
            </a:extLst>
          </p:cNvPr>
          <p:cNvPicPr>
            <a:picLocks noChangeAspect="1"/>
          </p:cNvPicPr>
          <p:nvPr/>
        </p:nvPicPr>
        <p:blipFill>
          <a:blip r:embed="rId6"/>
          <a:stretch>
            <a:fillRect/>
          </a:stretch>
        </p:blipFill>
        <p:spPr>
          <a:xfrm>
            <a:off x="5617706" y="4830954"/>
            <a:ext cx="956583" cy="881380"/>
          </a:xfrm>
          <a:prstGeom prst="rect">
            <a:avLst/>
          </a:prstGeom>
        </p:spPr>
      </p:pic>
    </p:spTree>
    <p:extLst>
      <p:ext uri="{BB962C8B-B14F-4D97-AF65-F5344CB8AC3E}">
        <p14:creationId xmlns:p14="http://schemas.microsoft.com/office/powerpoint/2010/main" val="581969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6BFE-CDF0-801F-B8E3-1A4C506822EE}"/>
              </a:ext>
            </a:extLst>
          </p:cNvPr>
          <p:cNvSpPr>
            <a:spLocks noGrp="1"/>
          </p:cNvSpPr>
          <p:nvPr>
            <p:ph type="title"/>
          </p:nvPr>
        </p:nvSpPr>
        <p:spPr>
          <a:xfrm>
            <a:off x="1069848" y="484632"/>
            <a:ext cx="10058400" cy="1609344"/>
          </a:xfrm>
        </p:spPr>
        <p:txBody>
          <a:bodyPr>
            <a:normAutofit/>
          </a:bodyPr>
          <a:lstStyle/>
          <a:p>
            <a:pPr algn="ctr"/>
            <a:r>
              <a:rPr lang="en-US" dirty="0"/>
              <a:t>Status of Women Farmers (Before the Program)</a:t>
            </a:r>
            <a:endParaRPr lang="en-IN" dirty="0"/>
          </a:p>
        </p:txBody>
      </p:sp>
      <p:sp>
        <p:nvSpPr>
          <p:cNvPr id="9" name="Rectangle 8">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70C6633-3D2B-5B7D-923B-D5C89FA818C4}"/>
              </a:ext>
            </a:extLst>
          </p:cNvPr>
          <p:cNvGraphicFramePr>
            <a:graphicFrameLocks noGrp="1"/>
          </p:cNvGraphicFramePr>
          <p:nvPr>
            <p:ph idx="1"/>
            <p:extLst>
              <p:ext uri="{D42A27DB-BD31-4B8C-83A1-F6EECF244321}">
                <p14:modId xmlns:p14="http://schemas.microsoft.com/office/powerpoint/2010/main" val="376454670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108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9B68D6-C6CC-4D1D-92F1-5FE2522D5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DA7F4-AC32-0FE4-ED89-03BF31236001}"/>
              </a:ext>
            </a:extLst>
          </p:cNvPr>
          <p:cNvSpPr>
            <a:spLocks noGrp="1"/>
          </p:cNvSpPr>
          <p:nvPr>
            <p:ph type="title"/>
          </p:nvPr>
        </p:nvSpPr>
        <p:spPr>
          <a:xfrm>
            <a:off x="172704" y="521240"/>
            <a:ext cx="7162994" cy="1609344"/>
          </a:xfrm>
        </p:spPr>
        <p:txBody>
          <a:bodyPr>
            <a:noAutofit/>
          </a:bodyPr>
          <a:lstStyle/>
          <a:p>
            <a:pPr algn="ctr"/>
            <a:r>
              <a:rPr lang="en-IN" sz="4000" dirty="0"/>
              <a:t>ONGC &amp; NCCSD Model </a:t>
            </a:r>
            <a:br>
              <a:rPr lang="en-IN" sz="4000" dirty="0"/>
            </a:br>
            <a:r>
              <a:rPr lang="en-IN" sz="4000" dirty="0"/>
              <a:t>for </a:t>
            </a:r>
            <a:br>
              <a:rPr lang="en-IN" sz="4000" dirty="0"/>
            </a:br>
            <a:r>
              <a:rPr lang="en-US" sz="4000" dirty="0"/>
              <a:t>New Farmers – Women Farmers.</a:t>
            </a:r>
            <a:endParaRPr lang="en-IN" sz="4000" dirty="0"/>
          </a:p>
        </p:txBody>
      </p:sp>
      <p:pic>
        <p:nvPicPr>
          <p:cNvPr id="15" name="Picture 14" descr="A red and white logo&#10;&#10;AI-generated content may be incorrect.">
            <a:extLst>
              <a:ext uri="{FF2B5EF4-FFF2-40B4-BE49-F238E27FC236}">
                <a16:creationId xmlns:a16="http://schemas.microsoft.com/office/drawing/2014/main" id="{5B152C4E-FDFE-6EC5-E16A-02EA18AE8FA5}"/>
              </a:ext>
            </a:extLst>
          </p:cNvPr>
          <p:cNvPicPr>
            <a:picLocks noChangeAspect="1"/>
          </p:cNvPicPr>
          <p:nvPr/>
        </p:nvPicPr>
        <p:blipFill>
          <a:blip r:embed="rId5"/>
          <a:stretch>
            <a:fillRect/>
          </a:stretch>
        </p:blipFill>
        <p:spPr>
          <a:xfrm>
            <a:off x="8203460" y="2130584"/>
            <a:ext cx="3369177" cy="2299463"/>
          </a:xfrm>
          <a:prstGeom prst="rect">
            <a:avLst/>
          </a:prstGeom>
        </p:spPr>
      </p:pic>
      <p:grpSp>
        <p:nvGrpSpPr>
          <p:cNvPr id="43" name="Group 42">
            <a:extLst>
              <a:ext uri="{FF2B5EF4-FFF2-40B4-BE49-F238E27FC236}">
                <a16:creationId xmlns:a16="http://schemas.microsoft.com/office/drawing/2014/main" id="{4732A386-7C2A-439A-BB1D-5CC2440E65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4" name="Oval 43">
              <a:extLst>
                <a:ext uri="{FF2B5EF4-FFF2-40B4-BE49-F238E27FC236}">
                  <a16:creationId xmlns:a16="http://schemas.microsoft.com/office/drawing/2014/main" id="{A1CD6A5D-4173-44ED-B98B-3F6324222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5" name="Oval 44">
              <a:extLst>
                <a:ext uri="{FF2B5EF4-FFF2-40B4-BE49-F238E27FC236}">
                  <a16:creationId xmlns:a16="http://schemas.microsoft.com/office/drawing/2014/main" id="{89485095-E900-493D-BBC5-801B7384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2">
            <a:extLst>
              <a:ext uri="{FF2B5EF4-FFF2-40B4-BE49-F238E27FC236}">
                <a16:creationId xmlns:a16="http://schemas.microsoft.com/office/drawing/2014/main" id="{626994B6-7A34-895B-6737-F0DD63947012}"/>
              </a:ext>
            </a:extLst>
          </p:cNvPr>
          <p:cNvGraphicFramePr>
            <a:graphicFrameLocks noGrp="1"/>
          </p:cNvGraphicFramePr>
          <p:nvPr>
            <p:ph idx="1"/>
            <p:extLst>
              <p:ext uri="{D42A27DB-BD31-4B8C-83A1-F6EECF244321}">
                <p14:modId xmlns:p14="http://schemas.microsoft.com/office/powerpoint/2010/main" val="2697156485"/>
              </p:ext>
            </p:extLst>
          </p:nvPr>
        </p:nvGraphicFramePr>
        <p:xfrm>
          <a:off x="400714" y="2468895"/>
          <a:ext cx="6743845" cy="4050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4633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706015D-F1C5-4142-AEDF-AF5F19144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standing at a podium with a microphone in front of a crowd of people&#10;&#10;AI-generated content may be incorrect.">
            <a:extLst>
              <a:ext uri="{FF2B5EF4-FFF2-40B4-BE49-F238E27FC236}">
                <a16:creationId xmlns:a16="http://schemas.microsoft.com/office/drawing/2014/main" id="{A5544402-AF5D-CEDC-3903-C9C04C3F9ED5}"/>
              </a:ext>
            </a:extLst>
          </p:cNvPr>
          <p:cNvPicPr>
            <a:picLocks noChangeAspect="1"/>
          </p:cNvPicPr>
          <p:nvPr/>
        </p:nvPicPr>
        <p:blipFill>
          <a:blip r:embed="rId2">
            <a:duotone>
              <a:schemeClr val="bg2">
                <a:shade val="45000"/>
                <a:satMod val="135000"/>
              </a:schemeClr>
              <a:prstClr val="white"/>
            </a:duotone>
          </a:blip>
          <a:srcRect t="25000"/>
          <a:stretch>
            <a:fillRect/>
          </a:stretch>
        </p:blipFill>
        <p:spPr>
          <a:xfrm>
            <a:off x="20" y="12710"/>
            <a:ext cx="12191980" cy="6857989"/>
          </a:xfrm>
          <a:prstGeom prst="rect">
            <a:avLst/>
          </a:prstGeom>
        </p:spPr>
      </p:pic>
      <p:pic>
        <p:nvPicPr>
          <p:cNvPr id="6" name="Picture 5" descr="A logo with a flower and hands&#10;&#10;AI-generated content may be incorrect.">
            <a:extLst>
              <a:ext uri="{FF2B5EF4-FFF2-40B4-BE49-F238E27FC236}">
                <a16:creationId xmlns:a16="http://schemas.microsoft.com/office/drawing/2014/main" id="{C6EFCB3A-6D63-20B5-F88D-66263D4314BA}"/>
              </a:ext>
            </a:extLst>
          </p:cNvPr>
          <p:cNvPicPr>
            <a:picLocks noChangeAspect="1"/>
          </p:cNvPicPr>
          <p:nvPr/>
        </p:nvPicPr>
        <p:blipFill>
          <a:blip r:embed="rId3"/>
          <a:stretch>
            <a:fillRect/>
          </a:stretch>
        </p:blipFill>
        <p:spPr>
          <a:xfrm>
            <a:off x="-10668" y="5037459"/>
            <a:ext cx="1975866" cy="1820531"/>
          </a:xfrm>
          <a:prstGeom prst="rect">
            <a:avLst/>
          </a:prstGeom>
        </p:spPr>
      </p:pic>
      <p:sp>
        <p:nvSpPr>
          <p:cNvPr id="38" name="Rectangle 37">
            <a:extLst>
              <a:ext uri="{FF2B5EF4-FFF2-40B4-BE49-F238E27FC236}">
                <a16:creationId xmlns:a16="http://schemas.microsoft.com/office/drawing/2014/main" id="{5BB61B94-FD60-4539-BDC5-1766DE99C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4">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321EE-175D-DA04-6CB4-CF934005DBD5}"/>
              </a:ext>
            </a:extLst>
          </p:cNvPr>
          <p:cNvSpPr>
            <a:spLocks noGrp="1"/>
          </p:cNvSpPr>
          <p:nvPr>
            <p:ph type="title"/>
          </p:nvPr>
        </p:nvSpPr>
        <p:spPr>
          <a:xfrm>
            <a:off x="1069848" y="484632"/>
            <a:ext cx="10058400" cy="1609344"/>
          </a:xfrm>
        </p:spPr>
        <p:txBody>
          <a:bodyPr>
            <a:normAutofit/>
          </a:bodyPr>
          <a:lstStyle/>
          <a:p>
            <a:r>
              <a:rPr lang="en-US" dirty="0"/>
              <a:t>NCCSD Approach: Unique Features</a:t>
            </a:r>
            <a:endParaRPr lang="en-IN" dirty="0"/>
          </a:p>
        </p:txBody>
      </p:sp>
      <p:grpSp>
        <p:nvGrpSpPr>
          <p:cNvPr id="39" name="Group 38">
            <a:extLst>
              <a:ext uri="{FF2B5EF4-FFF2-40B4-BE49-F238E27FC236}">
                <a16:creationId xmlns:a16="http://schemas.microsoft.com/office/drawing/2014/main" id="{CAB366A3-9B07-49D0-9D4E-E9BF6213CC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0" name="Oval 39">
              <a:extLst>
                <a:ext uri="{FF2B5EF4-FFF2-40B4-BE49-F238E27FC236}">
                  <a16:creationId xmlns:a16="http://schemas.microsoft.com/office/drawing/2014/main" id="{353899AC-9992-4191-A947-D3B8095F9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D00256EB-45AC-469E-B10F-6301E3E05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6" name="Content Placeholder 2">
            <a:extLst>
              <a:ext uri="{FF2B5EF4-FFF2-40B4-BE49-F238E27FC236}">
                <a16:creationId xmlns:a16="http://schemas.microsoft.com/office/drawing/2014/main" id="{D9F71615-5946-5EC7-0042-0297D31E07C1}"/>
              </a:ext>
            </a:extLst>
          </p:cNvPr>
          <p:cNvGraphicFramePr>
            <a:graphicFrameLocks noGrp="1"/>
          </p:cNvGraphicFramePr>
          <p:nvPr>
            <p:ph idx="1"/>
            <p:extLst>
              <p:ext uri="{D42A27DB-BD31-4B8C-83A1-F6EECF244321}">
                <p14:modId xmlns:p14="http://schemas.microsoft.com/office/powerpoint/2010/main" val="80656251"/>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7196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2842DEE-F07B-4BCA-A18D-D0D97590E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5774268" cy="5780684"/>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2082AE-ACD7-79E4-4D3B-6707E0C23926}"/>
              </a:ext>
            </a:extLst>
          </p:cNvPr>
          <p:cNvSpPr>
            <a:spLocks noGrp="1"/>
          </p:cNvSpPr>
          <p:nvPr>
            <p:ph type="title"/>
          </p:nvPr>
        </p:nvSpPr>
        <p:spPr>
          <a:xfrm>
            <a:off x="644893" y="484632"/>
            <a:ext cx="5168168" cy="1609344"/>
          </a:xfrm>
        </p:spPr>
        <p:txBody>
          <a:bodyPr>
            <a:normAutofit/>
          </a:bodyPr>
          <a:lstStyle/>
          <a:p>
            <a:r>
              <a:rPr lang="en-IN" sz="4400" dirty="0"/>
              <a:t>Ongoing Efforts by NCCSD</a:t>
            </a:r>
          </a:p>
        </p:txBody>
      </p:sp>
      <p:sp>
        <p:nvSpPr>
          <p:cNvPr id="4" name="Rectangle 1">
            <a:extLst>
              <a:ext uri="{FF2B5EF4-FFF2-40B4-BE49-F238E27FC236}">
                <a16:creationId xmlns:a16="http://schemas.microsoft.com/office/drawing/2014/main" id="{F86ED76A-5914-F5D4-E782-AA69B704B894}"/>
              </a:ext>
            </a:extLst>
          </p:cNvPr>
          <p:cNvSpPr>
            <a:spLocks noGrp="1" noChangeArrowheads="1"/>
          </p:cNvSpPr>
          <p:nvPr>
            <p:ph idx="1"/>
          </p:nvPr>
        </p:nvSpPr>
        <p:spPr bwMode="auto">
          <a:xfrm>
            <a:off x="644893" y="2121408"/>
            <a:ext cx="5168168" cy="37596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1500" b="1" i="0" u="none" strike="noStrike" cap="none" normalizeH="0" baseline="0" dirty="0">
                <a:ln>
                  <a:noFill/>
                </a:ln>
                <a:effectLst/>
                <a:latin typeface="Arial" panose="020B0604020202020204" pitchFamily="34" charset="0"/>
              </a:rPr>
              <a:t>Guidebooks for Women Farmers</a:t>
            </a:r>
            <a:endParaRPr kumimoji="0" lang="en-US" altLang="en-US" sz="1500" b="0" i="0" u="none" strike="noStrike" cap="none" normalizeH="0" baseline="0" dirty="0">
              <a:ln>
                <a:noFill/>
              </a:ln>
              <a:effectLst/>
              <a:latin typeface="Arial" panose="020B0604020202020204" pitchFamily="34" charset="0"/>
            </a:endParaRPr>
          </a:p>
          <a:p>
            <a:pPr marL="274320" lvl="1" indent="0" eaLnBrk="0" fontAlgn="base" hangingPunct="0">
              <a:spcBef>
                <a:spcPct val="0"/>
              </a:spcBef>
              <a:spcAft>
                <a:spcPts val="600"/>
              </a:spcAft>
              <a:buClrTx/>
              <a:buSzTx/>
              <a:buFontTx/>
              <a:buChar char="•"/>
            </a:pPr>
            <a:r>
              <a:rPr kumimoji="0" lang="en-US" altLang="en-US" sz="1500" b="0" i="0" u="none" strike="noStrike" cap="none" normalizeH="0" baseline="0" dirty="0">
                <a:ln>
                  <a:noFill/>
                </a:ln>
                <a:effectLst/>
                <a:latin typeface="Arial" panose="020B0604020202020204" pitchFamily="34" charset="0"/>
              </a:rPr>
              <a:t>Cover 3 crop seasons with season-specific practices</a:t>
            </a:r>
          </a:p>
          <a:p>
            <a:pPr marL="274320" lvl="1" indent="0" eaLnBrk="0" fontAlgn="base" hangingPunct="0">
              <a:spcBef>
                <a:spcPct val="0"/>
              </a:spcBef>
              <a:spcAft>
                <a:spcPts val="600"/>
              </a:spcAft>
              <a:buClrTx/>
              <a:buSzTx/>
              <a:buFontTx/>
              <a:buChar char="•"/>
            </a:pPr>
            <a:r>
              <a:rPr kumimoji="0" lang="en-US" altLang="en-US" sz="1500" b="0" i="0" u="none" strike="noStrike" cap="none" normalizeH="0" baseline="0" dirty="0">
                <a:ln>
                  <a:noFill/>
                </a:ln>
                <a:effectLst/>
                <a:latin typeface="Arial" panose="020B0604020202020204" pitchFamily="34" charset="0"/>
              </a:rPr>
              <a:t>Printing in </a:t>
            </a:r>
            <a:r>
              <a:rPr kumimoji="0" lang="en-US" altLang="en-US" sz="1500" b="1" i="0" u="none" strike="noStrike" cap="none" normalizeH="0" baseline="0" dirty="0">
                <a:ln>
                  <a:noFill/>
                </a:ln>
                <a:effectLst/>
                <a:latin typeface="Arial" panose="020B0604020202020204" pitchFamily="34" charset="0"/>
              </a:rPr>
              <a:t>Gujarati</a:t>
            </a:r>
            <a:r>
              <a:rPr kumimoji="0" lang="en-US" altLang="en-US" sz="1500" b="0" i="0" u="none" strike="noStrike" cap="none" normalizeH="0" baseline="0" dirty="0">
                <a:ln>
                  <a:noFill/>
                </a:ln>
                <a:effectLst/>
                <a:latin typeface="Arial" panose="020B0604020202020204" pitchFamily="34" charset="0"/>
              </a:rPr>
              <a:t> </a:t>
            </a:r>
          </a:p>
          <a:p>
            <a:pPr marL="274320" lvl="1" indent="0" eaLnBrk="0" fontAlgn="base" hangingPunct="0">
              <a:spcBef>
                <a:spcPct val="0"/>
              </a:spcBef>
              <a:spcAft>
                <a:spcPts val="600"/>
              </a:spcAft>
              <a:buClrTx/>
              <a:buSzTx/>
              <a:buFontTx/>
              <a:buChar char="•"/>
            </a:pPr>
            <a:r>
              <a:rPr lang="en-US" altLang="en-US" sz="1500" dirty="0">
                <a:latin typeface="Arial" panose="020B0604020202020204" pitchFamily="34" charset="0"/>
              </a:rPr>
              <a:t>Printing in </a:t>
            </a:r>
            <a:r>
              <a:rPr lang="en-US" altLang="en-US" sz="1500" b="1" dirty="0">
                <a:latin typeface="Arial" panose="020B0604020202020204" pitchFamily="34" charset="0"/>
              </a:rPr>
              <a:t>English </a:t>
            </a:r>
            <a:r>
              <a:rPr kumimoji="0" lang="en-US" altLang="en-US" sz="1500" b="0" i="0" u="none" strike="noStrike" cap="none" normalizeH="0" baseline="0" dirty="0">
                <a:ln>
                  <a:noFill/>
                </a:ln>
                <a:effectLst/>
                <a:latin typeface="Arial" panose="020B0604020202020204" pitchFamily="34" charset="0"/>
              </a:rPr>
              <a:t>(work in progress)</a:t>
            </a:r>
          </a:p>
          <a:p>
            <a:pPr marL="0" marR="0" lvl="0" indent="0" defTabSz="914400" rtl="0" eaLnBrk="0" fontAlgn="base" latinLnBrk="0" hangingPunct="0">
              <a:spcBef>
                <a:spcPct val="0"/>
              </a:spcBef>
              <a:spcAft>
                <a:spcPts val="600"/>
              </a:spcAft>
              <a:buClrTx/>
              <a:buSzTx/>
              <a:buFontTx/>
              <a:buChar char="•"/>
              <a:tabLst/>
            </a:pPr>
            <a:r>
              <a:rPr kumimoji="0" lang="en-US" altLang="en-US" sz="1500" b="1" i="0" u="none" strike="noStrike" cap="none" normalizeH="0" baseline="0" dirty="0">
                <a:ln>
                  <a:noFill/>
                </a:ln>
                <a:effectLst/>
                <a:latin typeface="Arial" panose="020B0604020202020204" pitchFamily="34" charset="0"/>
              </a:rPr>
              <a:t>Digital Success Stories</a:t>
            </a:r>
            <a:endParaRPr kumimoji="0" lang="en-US" altLang="en-US" sz="1500" b="0" i="0" u="none" strike="noStrike" cap="none" normalizeH="0" baseline="0" dirty="0">
              <a:ln>
                <a:noFill/>
              </a:ln>
              <a:effectLst/>
              <a:latin typeface="Arial" panose="020B0604020202020204" pitchFamily="34" charset="0"/>
            </a:endParaRPr>
          </a:p>
          <a:p>
            <a:pPr marL="274320" lvl="1" indent="0" eaLnBrk="0" fontAlgn="base" hangingPunct="0">
              <a:spcBef>
                <a:spcPct val="0"/>
              </a:spcBef>
              <a:spcAft>
                <a:spcPts val="600"/>
              </a:spcAft>
              <a:buClrTx/>
              <a:buSzTx/>
              <a:buFontTx/>
              <a:buChar char="•"/>
            </a:pPr>
            <a:r>
              <a:rPr kumimoji="0" lang="en-US" altLang="en-US" sz="1500" b="0" i="0" u="none" strike="noStrike" cap="none" normalizeH="0" baseline="0" dirty="0">
                <a:ln>
                  <a:noFill/>
                </a:ln>
                <a:effectLst/>
                <a:latin typeface="Arial" panose="020B0604020202020204" pitchFamily="34" charset="0"/>
              </a:rPr>
              <a:t> 6 stories uploaded on </a:t>
            </a:r>
            <a:r>
              <a:rPr lang="en-US" altLang="en-US" sz="1500" i="1" dirty="0" err="1">
                <a:latin typeface="Arial" panose="020B0604020202020204" pitchFamily="34" charset="0"/>
              </a:rPr>
              <a:t>Atmanirbhar</a:t>
            </a:r>
            <a:r>
              <a:rPr lang="en-US" altLang="en-US" sz="1500" i="1" dirty="0">
                <a:latin typeface="Arial" panose="020B0604020202020204" pitchFamily="34" charset="0"/>
              </a:rPr>
              <a:t> SELF RELIENT NCCSD GUJARAT INDIA </a:t>
            </a:r>
            <a:r>
              <a:rPr kumimoji="0" lang="en-US" altLang="en-US" sz="1500" b="0" i="0" u="none" strike="noStrike" cap="none" normalizeH="0" baseline="0" dirty="0">
                <a:ln>
                  <a:noFill/>
                </a:ln>
                <a:effectLst/>
                <a:latin typeface="Arial" panose="020B0604020202020204" pitchFamily="34" charset="0"/>
              </a:rPr>
              <a:t>YouTube channel</a:t>
            </a:r>
          </a:p>
          <a:p>
            <a:pPr marL="274320" lvl="1" indent="0" eaLnBrk="0" fontAlgn="base" hangingPunct="0">
              <a:spcBef>
                <a:spcPct val="0"/>
              </a:spcBef>
              <a:spcAft>
                <a:spcPts val="600"/>
              </a:spcAft>
              <a:buClrTx/>
              <a:buSzTx/>
              <a:buFontTx/>
              <a:buChar char="•"/>
            </a:pPr>
            <a:r>
              <a:rPr kumimoji="0" lang="en-US" altLang="en-US" sz="1500" b="0" i="0" u="none" strike="noStrike" cap="none" normalizeH="0" baseline="0" dirty="0">
                <a:ln>
                  <a:noFill/>
                </a:ln>
                <a:effectLst/>
                <a:latin typeface="Arial" panose="020B0604020202020204" pitchFamily="34" charset="0"/>
              </a:rPr>
              <a:t> More stories under preparation</a:t>
            </a:r>
          </a:p>
          <a:p>
            <a:pPr marL="0" marR="0" lvl="0" indent="0" defTabSz="914400" rtl="0" eaLnBrk="0" fontAlgn="base" latinLnBrk="0" hangingPunct="0">
              <a:spcBef>
                <a:spcPct val="0"/>
              </a:spcBef>
              <a:spcAft>
                <a:spcPts val="600"/>
              </a:spcAft>
              <a:buClrTx/>
              <a:buSzTx/>
              <a:buFontTx/>
              <a:buChar char="•"/>
              <a:tabLst/>
            </a:pPr>
            <a:r>
              <a:rPr kumimoji="0" lang="en-US" altLang="en-US" sz="1500" b="1" i="0" u="none" strike="noStrike" cap="none" normalizeH="0" baseline="0" dirty="0">
                <a:ln>
                  <a:noFill/>
                </a:ln>
                <a:effectLst/>
                <a:latin typeface="Arial" panose="020B0604020202020204" pitchFamily="34" charset="0"/>
              </a:rPr>
              <a:t>Continuous Support</a:t>
            </a:r>
            <a:endParaRPr kumimoji="0" lang="en-US" altLang="en-US" sz="1500" b="0" i="0" u="none" strike="noStrike" cap="none" normalizeH="0" baseline="0" dirty="0">
              <a:ln>
                <a:noFill/>
              </a:ln>
              <a:effectLst/>
              <a:latin typeface="Arial" panose="020B0604020202020204" pitchFamily="34" charset="0"/>
            </a:endParaRPr>
          </a:p>
          <a:p>
            <a:pPr marL="274320" lvl="1" indent="0" eaLnBrk="0" fontAlgn="base" hangingPunct="0">
              <a:spcBef>
                <a:spcPct val="0"/>
              </a:spcBef>
              <a:spcAft>
                <a:spcPts val="600"/>
              </a:spcAft>
              <a:buClrTx/>
              <a:buSzTx/>
              <a:buFontTx/>
              <a:buChar char="•"/>
            </a:pPr>
            <a:r>
              <a:rPr kumimoji="0" lang="en-US" altLang="en-US" sz="1500" b="0" i="0" u="none" strike="noStrike" cap="none" normalizeH="0" baseline="0" dirty="0">
                <a:ln>
                  <a:noFill/>
                </a:ln>
                <a:effectLst/>
                <a:latin typeface="Arial" panose="020B0604020202020204" pitchFamily="34" charset="0"/>
              </a:rPr>
              <a:t>Handholding for adoption &amp; innovation</a:t>
            </a:r>
          </a:p>
          <a:p>
            <a:pPr marL="274320" lvl="1" indent="0" eaLnBrk="0" fontAlgn="base" hangingPunct="0">
              <a:spcBef>
                <a:spcPct val="0"/>
              </a:spcBef>
              <a:spcAft>
                <a:spcPts val="600"/>
              </a:spcAft>
              <a:buClrTx/>
              <a:buSzTx/>
              <a:buFontTx/>
              <a:buChar char="•"/>
            </a:pPr>
            <a:r>
              <a:rPr kumimoji="0" lang="en-US" altLang="en-US" sz="1500" b="0" i="0" u="none" strike="noStrike" cap="none" normalizeH="0" baseline="0" dirty="0">
                <a:ln>
                  <a:noFill/>
                </a:ln>
                <a:effectLst/>
                <a:latin typeface="Arial" panose="020B0604020202020204" pitchFamily="34" charset="0"/>
              </a:rPr>
              <a:t>Focus on </a:t>
            </a:r>
            <a:r>
              <a:rPr kumimoji="0" lang="en-US" altLang="en-US" sz="1500" b="1" i="0" u="none" strike="noStrike" cap="none" normalizeH="0" baseline="0" dirty="0">
                <a:ln>
                  <a:noFill/>
                </a:ln>
                <a:effectLst/>
                <a:latin typeface="Arial" panose="020B0604020202020204" pitchFamily="34" charset="0"/>
              </a:rPr>
              <a:t>awareness, confidence &amp; decision-making</a:t>
            </a:r>
            <a:endParaRPr kumimoji="0" lang="en-US" altLang="en-US" sz="15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1500" b="0" i="0" u="none" strike="noStrike" cap="none" normalizeH="0" baseline="0" dirty="0">
              <a:ln>
                <a:noFill/>
              </a:ln>
              <a:effectLst/>
              <a:latin typeface="Arial" panose="020B0604020202020204" pitchFamily="34" charset="0"/>
            </a:endParaRPr>
          </a:p>
        </p:txBody>
      </p:sp>
      <p:sp>
        <p:nvSpPr>
          <p:cNvPr id="19" name="Rectangle 18">
            <a:extLst>
              <a:ext uri="{FF2B5EF4-FFF2-40B4-BE49-F238E27FC236}">
                <a16:creationId xmlns:a16="http://schemas.microsoft.com/office/drawing/2014/main" id="{40382526-5F65-49A3-AC91-131318F42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1217" y="321733"/>
            <a:ext cx="2370280" cy="2832579"/>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31D439-28D0-48A7-B71E-1D125AA1E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5496" y="321734"/>
            <a:ext cx="3117048" cy="2832578"/>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E1D1255-8C30-D81A-8FC3-E8C2B8ED1092}"/>
              </a:ext>
            </a:extLst>
          </p:cNvPr>
          <p:cNvPicPr>
            <a:picLocks noChangeAspect="1"/>
          </p:cNvPicPr>
          <p:nvPr/>
        </p:nvPicPr>
        <p:blipFill>
          <a:blip r:embed="rId4"/>
          <a:stretch>
            <a:fillRect/>
          </a:stretch>
        </p:blipFill>
        <p:spPr>
          <a:xfrm>
            <a:off x="9261074" y="321733"/>
            <a:ext cx="2131513" cy="2832578"/>
          </a:xfrm>
          <a:prstGeom prst="rect">
            <a:avLst/>
          </a:prstGeom>
        </p:spPr>
      </p:pic>
      <p:sp>
        <p:nvSpPr>
          <p:cNvPr id="23" name="Rectangle 22">
            <a:extLst>
              <a:ext uri="{FF2B5EF4-FFF2-40B4-BE49-F238E27FC236}">
                <a16:creationId xmlns:a16="http://schemas.microsoft.com/office/drawing/2014/main" id="{E25BBC81-0565-4EF4-98DE-398CDEB50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1217" y="3334174"/>
            <a:ext cx="2370280" cy="2768243"/>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83E31F-1DF0-61A1-068E-044886396D6A}"/>
              </a:ext>
            </a:extLst>
          </p:cNvPr>
          <p:cNvPicPr>
            <a:picLocks noChangeAspect="1"/>
          </p:cNvPicPr>
          <p:nvPr/>
        </p:nvPicPr>
        <p:blipFill>
          <a:blip r:embed="rId5"/>
          <a:stretch>
            <a:fillRect/>
          </a:stretch>
        </p:blipFill>
        <p:spPr>
          <a:xfrm>
            <a:off x="6340244" y="321734"/>
            <a:ext cx="2124433" cy="2832578"/>
          </a:xfrm>
          <a:prstGeom prst="rect">
            <a:avLst/>
          </a:prstGeom>
        </p:spPr>
      </p:pic>
      <p:sp>
        <p:nvSpPr>
          <p:cNvPr id="25" name="Rectangle 24">
            <a:extLst>
              <a:ext uri="{FF2B5EF4-FFF2-40B4-BE49-F238E27FC236}">
                <a16:creationId xmlns:a16="http://schemas.microsoft.com/office/drawing/2014/main" id="{EBF00E77-22F3-4030-8831-4F5F41FEF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5496" y="3334174"/>
            <a:ext cx="3117048" cy="2768243"/>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379D0F1-D35B-602E-8D4A-A3AD8E50D4A7}"/>
              </a:ext>
            </a:extLst>
          </p:cNvPr>
          <p:cNvPicPr>
            <a:picLocks noChangeAspect="1"/>
          </p:cNvPicPr>
          <p:nvPr/>
        </p:nvPicPr>
        <p:blipFill>
          <a:blip r:embed="rId6"/>
          <a:stretch>
            <a:fillRect/>
          </a:stretch>
        </p:blipFill>
        <p:spPr>
          <a:xfrm>
            <a:off x="6419161" y="3387907"/>
            <a:ext cx="2049453" cy="2714509"/>
          </a:xfrm>
          <a:prstGeom prst="rect">
            <a:avLst/>
          </a:prstGeom>
        </p:spPr>
      </p:pic>
      <p:grpSp>
        <p:nvGrpSpPr>
          <p:cNvPr id="27" name="Group 26">
            <a:extLst>
              <a:ext uri="{FF2B5EF4-FFF2-40B4-BE49-F238E27FC236}">
                <a16:creationId xmlns:a16="http://schemas.microsoft.com/office/drawing/2014/main" id="{09E29199-08DA-41E5-9170-4749B3FD3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8" name="Oval 27">
              <a:extLst>
                <a:ext uri="{FF2B5EF4-FFF2-40B4-BE49-F238E27FC236}">
                  <a16:creationId xmlns:a16="http://schemas.microsoft.com/office/drawing/2014/main" id="{79517EE9-37CC-44BF-B58B-F5DE28FA6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A3AAE3E6-AAAA-4689-8781-23181C348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486FBD17-7DB5-9AE1-47ED-3E4C2EF264B1}"/>
              </a:ext>
            </a:extLst>
          </p:cNvPr>
          <p:cNvPicPr>
            <a:picLocks noChangeAspect="1"/>
          </p:cNvPicPr>
          <p:nvPr/>
        </p:nvPicPr>
        <p:blipFill>
          <a:blip r:embed="rId8"/>
          <a:stretch>
            <a:fillRect/>
          </a:stretch>
        </p:blipFill>
        <p:spPr>
          <a:xfrm>
            <a:off x="9261074" y="3334172"/>
            <a:ext cx="2107127" cy="2768243"/>
          </a:xfrm>
          <a:prstGeom prst="rect">
            <a:avLst/>
          </a:prstGeom>
        </p:spPr>
      </p:pic>
    </p:spTree>
    <p:extLst>
      <p:ext uri="{BB962C8B-B14F-4D97-AF65-F5344CB8AC3E}">
        <p14:creationId xmlns:p14="http://schemas.microsoft.com/office/powerpoint/2010/main" val="105439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F017F-D715-0AF7-F404-70F1F5264D6E}"/>
              </a:ext>
            </a:extLst>
          </p:cNvPr>
          <p:cNvSpPr>
            <a:spLocks noGrp="1"/>
          </p:cNvSpPr>
          <p:nvPr>
            <p:ph type="title"/>
          </p:nvPr>
        </p:nvSpPr>
        <p:spPr>
          <a:xfrm>
            <a:off x="1066800" y="467154"/>
            <a:ext cx="10058400" cy="1609344"/>
          </a:xfrm>
        </p:spPr>
        <p:txBody>
          <a:bodyPr>
            <a:normAutofit/>
          </a:bodyPr>
          <a:lstStyle/>
          <a:p>
            <a:r>
              <a:rPr lang="en-US" dirty="0"/>
              <a:t>Outcomes</a:t>
            </a:r>
            <a:endParaRPr lang="en-IN" dirty="0"/>
          </a:p>
        </p:txBody>
      </p:sp>
      <p:sp>
        <p:nvSpPr>
          <p:cNvPr id="9" name="Rectangle 8">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4EE115F-B970-5DF6-CDD9-99F2EE2D60BC}"/>
              </a:ext>
            </a:extLst>
          </p:cNvPr>
          <p:cNvGraphicFramePr>
            <a:graphicFrameLocks noGrp="1"/>
          </p:cNvGraphicFramePr>
          <p:nvPr>
            <p:ph idx="1"/>
            <p:extLst>
              <p:ext uri="{D42A27DB-BD31-4B8C-83A1-F6EECF244321}">
                <p14:modId xmlns:p14="http://schemas.microsoft.com/office/powerpoint/2010/main" val="2046996675"/>
              </p:ext>
            </p:extLst>
          </p:nvPr>
        </p:nvGraphicFramePr>
        <p:xfrm>
          <a:off x="1066800" y="2304707"/>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FCCB63EC-57E7-06FD-EB5F-9BDB744714C1}"/>
              </a:ext>
            </a:extLst>
          </p:cNvPr>
          <p:cNvSpPr txBox="1"/>
          <p:nvPr/>
        </p:nvSpPr>
        <p:spPr>
          <a:xfrm>
            <a:off x="5662914" y="5000830"/>
            <a:ext cx="2323617" cy="738664"/>
          </a:xfrm>
          <a:prstGeom prst="rect">
            <a:avLst/>
          </a:prstGeom>
          <a:noFill/>
        </p:spPr>
        <p:txBody>
          <a:bodyPr wrap="square">
            <a:spAutoFit/>
          </a:bodyPr>
          <a:lstStyle/>
          <a:p>
            <a:r>
              <a:rPr lang="en-US" sz="1400" b="1" dirty="0"/>
              <a:t>Increased awareness </a:t>
            </a:r>
            <a:r>
              <a:rPr lang="en-US" sz="1400" dirty="0"/>
              <a:t>among women farmers in agriculture.</a:t>
            </a:r>
            <a:endParaRPr lang="en-IN" sz="1400" dirty="0"/>
          </a:p>
        </p:txBody>
      </p:sp>
      <p:pic>
        <p:nvPicPr>
          <p:cNvPr id="11" name="Graphic 10" descr="Store with solid fill">
            <a:extLst>
              <a:ext uri="{FF2B5EF4-FFF2-40B4-BE49-F238E27FC236}">
                <a16:creationId xmlns:a16="http://schemas.microsoft.com/office/drawing/2014/main" id="{952A7D32-666C-947F-7929-FE4B29CD75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44546" y="5195844"/>
            <a:ext cx="464477" cy="464477"/>
          </a:xfrm>
          <a:prstGeom prst="rect">
            <a:avLst/>
          </a:prstGeom>
        </p:spPr>
      </p:pic>
      <p:sp>
        <p:nvSpPr>
          <p:cNvPr id="14" name="Oval 13">
            <a:extLst>
              <a:ext uri="{FF2B5EF4-FFF2-40B4-BE49-F238E27FC236}">
                <a16:creationId xmlns:a16="http://schemas.microsoft.com/office/drawing/2014/main" id="{B1BA81DB-1407-171C-B7D8-31071AC52FA7}"/>
              </a:ext>
            </a:extLst>
          </p:cNvPr>
          <p:cNvSpPr/>
          <p:nvPr/>
        </p:nvSpPr>
        <p:spPr>
          <a:xfrm>
            <a:off x="4778826" y="5056571"/>
            <a:ext cx="743022" cy="743022"/>
          </a:xfrm>
          <a:prstGeom prst="ellipse">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IN" dirty="0"/>
          </a:p>
        </p:txBody>
      </p:sp>
      <p:pic>
        <p:nvPicPr>
          <p:cNvPr id="13" name="Graphic 12" descr="Quadcopter outline">
            <a:extLst>
              <a:ext uri="{FF2B5EF4-FFF2-40B4-BE49-F238E27FC236}">
                <a16:creationId xmlns:a16="http://schemas.microsoft.com/office/drawing/2014/main" id="{66E79AEA-5967-4316-896D-6BE3C666FDB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37334" y="5124919"/>
            <a:ext cx="629339" cy="629339"/>
          </a:xfrm>
          <a:prstGeom prst="rect">
            <a:avLst/>
          </a:prstGeom>
        </p:spPr>
      </p:pic>
    </p:spTree>
    <p:extLst>
      <p:ext uri="{BB962C8B-B14F-4D97-AF65-F5344CB8AC3E}">
        <p14:creationId xmlns:p14="http://schemas.microsoft.com/office/powerpoint/2010/main" val="4041837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2">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AE1FC3-5E45-0C07-6838-AA04DD7CDAE7}"/>
              </a:ext>
            </a:extLst>
          </p:cNvPr>
          <p:cNvSpPr>
            <a:spLocks noGrp="1"/>
          </p:cNvSpPr>
          <p:nvPr>
            <p:ph type="title"/>
          </p:nvPr>
        </p:nvSpPr>
        <p:spPr>
          <a:xfrm>
            <a:off x="1069848" y="484632"/>
            <a:ext cx="10058400" cy="1609344"/>
          </a:xfrm>
        </p:spPr>
        <p:txBody>
          <a:bodyPr>
            <a:normAutofit/>
          </a:bodyPr>
          <a:lstStyle/>
          <a:p>
            <a:r>
              <a:rPr lang="en-IN" sz="4400" dirty="0"/>
              <a:t>Policy Suggestions: Empowering Women in Agriculture</a:t>
            </a:r>
          </a:p>
        </p:txBody>
      </p:sp>
      <p:grpSp>
        <p:nvGrpSpPr>
          <p:cNvPr id="36" name="Group 35">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7" name="Oval 36">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27" name="Content Placeholder 2">
            <a:extLst>
              <a:ext uri="{FF2B5EF4-FFF2-40B4-BE49-F238E27FC236}">
                <a16:creationId xmlns:a16="http://schemas.microsoft.com/office/drawing/2014/main" id="{D5B11D3A-C3B7-5848-B225-6162C9ED9A81}"/>
              </a:ext>
            </a:extLst>
          </p:cNvPr>
          <p:cNvGraphicFramePr>
            <a:graphicFrameLocks noGrp="1"/>
          </p:cNvGraphicFramePr>
          <p:nvPr>
            <p:ph idx="1"/>
            <p:extLst>
              <p:ext uri="{D42A27DB-BD31-4B8C-83A1-F6EECF244321}">
                <p14:modId xmlns:p14="http://schemas.microsoft.com/office/powerpoint/2010/main" val="1128042265"/>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8054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CCCD99C-7D8E-4797-981B-A22148DEB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90C743A-8661-482F-9A41-8A7025172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94477E0-CE85-4388-9987-2E6C9BFECB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D10CA79-B03E-42D2-AD45-46B9BA89E1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6" name="Oval 25">
              <a:extLst>
                <a:ext uri="{FF2B5EF4-FFF2-40B4-BE49-F238E27FC236}">
                  <a16:creationId xmlns:a16="http://schemas.microsoft.com/office/drawing/2014/main" id="{985D6C09-FCD4-49C5-90D8-D91E40182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CA2921E5-E3D2-4B5A-A07C-316D34C352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9" name="Rectangle 28">
            <a:extLst>
              <a:ext uri="{FF2B5EF4-FFF2-40B4-BE49-F238E27FC236}">
                <a16:creationId xmlns:a16="http://schemas.microsoft.com/office/drawing/2014/main" id="{E1264C2F-677D-4F20-8227-3F275E878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a:extLst>
              <a:ext uri="{FF2B5EF4-FFF2-40B4-BE49-F238E27FC236}">
                <a16:creationId xmlns:a16="http://schemas.microsoft.com/office/drawing/2014/main" id="{1BAFB344-3FC8-48E1-8BAA-F6357B633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9ED14A0-8628-4ACB-BDD2-B389DDC3B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64F20-CDCC-C430-CF55-3226EC08FF62}"/>
              </a:ext>
            </a:extLst>
          </p:cNvPr>
          <p:cNvSpPr>
            <a:spLocks noGrp="1"/>
          </p:cNvSpPr>
          <p:nvPr>
            <p:ph type="title"/>
          </p:nvPr>
        </p:nvSpPr>
        <p:spPr>
          <a:xfrm>
            <a:off x="1248156" y="1432223"/>
            <a:ext cx="5965470" cy="3357976"/>
          </a:xfrm>
        </p:spPr>
        <p:txBody>
          <a:bodyPr vert="horz" lIns="91440" tIns="45720" rIns="91440" bIns="45720" rtlCol="0" anchor="ctr">
            <a:normAutofit/>
          </a:bodyPr>
          <a:lstStyle/>
          <a:p>
            <a:pPr>
              <a:lnSpc>
                <a:spcPct val="85000"/>
              </a:lnSpc>
            </a:pPr>
            <a:r>
              <a:rPr lang="en-US" sz="8000" dirty="0">
                <a:blipFill dpi="0" rotWithShape="1">
                  <a:blip r:embed="rId4"/>
                  <a:srcRect/>
                  <a:tile tx="6350" ty="-127000" sx="65000" sy="64000" flip="none" algn="tl"/>
                </a:blipFill>
              </a:rPr>
              <a:t>Thank You</a:t>
            </a:r>
          </a:p>
        </p:txBody>
      </p:sp>
      <p:pic>
        <p:nvPicPr>
          <p:cNvPr id="7" name="Graphic 6" descr="Smiling Face with No Fill">
            <a:extLst>
              <a:ext uri="{FF2B5EF4-FFF2-40B4-BE49-F238E27FC236}">
                <a16:creationId xmlns:a16="http://schemas.microsoft.com/office/drawing/2014/main" id="{337DA001-3F7E-E28A-6467-EB37773D4A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55117" y="1702032"/>
            <a:ext cx="3416725" cy="3416725"/>
          </a:xfrm>
          <a:prstGeom prst="rect">
            <a:avLst/>
          </a:prstGeom>
        </p:spPr>
      </p:pic>
      <p:sp>
        <p:nvSpPr>
          <p:cNvPr id="35" name="Rectangle 34">
            <a:extLst>
              <a:ext uri="{FF2B5EF4-FFF2-40B4-BE49-F238E27FC236}">
                <a16:creationId xmlns:a16="http://schemas.microsoft.com/office/drawing/2014/main" id="{79DAC93E-D283-453C-AD56-95BB56E20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41C9B88-8DCB-4626-BEA0-A01016DC0F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8" name="Oval 37">
              <a:extLst>
                <a:ext uri="{FF2B5EF4-FFF2-40B4-BE49-F238E27FC236}">
                  <a16:creationId xmlns:a16="http://schemas.microsoft.com/office/drawing/2014/main" id="{2789F233-9D48-4E46-BD22-1BFC282F6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9" name="Oval 38">
              <a:extLst>
                <a:ext uri="{FF2B5EF4-FFF2-40B4-BE49-F238E27FC236}">
                  <a16:creationId xmlns:a16="http://schemas.microsoft.com/office/drawing/2014/main" id="{77E1D3CF-34DD-4B77-8CDC-0A8C7F439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21537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EC1EC-1187-B8A4-D6E3-B3717F1B2F94}"/>
              </a:ext>
            </a:extLst>
          </p:cNvPr>
          <p:cNvSpPr>
            <a:spLocks noGrp="1"/>
          </p:cNvSpPr>
          <p:nvPr>
            <p:ph type="title"/>
          </p:nvPr>
        </p:nvSpPr>
        <p:spPr>
          <a:xfrm>
            <a:off x="901700" y="0"/>
            <a:ext cx="10058400" cy="1609344"/>
          </a:xfrm>
        </p:spPr>
        <p:txBody>
          <a:bodyPr>
            <a:normAutofit/>
          </a:bodyPr>
          <a:lstStyle/>
          <a:p>
            <a:pPr algn="ctr"/>
            <a:r>
              <a:rPr lang="en-US" sz="3600" dirty="0"/>
              <a:t>Women Farmers – New Farmers</a:t>
            </a:r>
            <a:br>
              <a:rPr lang="en-US" sz="3600" dirty="0"/>
            </a:br>
            <a:r>
              <a:rPr lang="en-US" sz="3600" dirty="0"/>
              <a:t>Future Agriculture in Viksit Bharat</a:t>
            </a:r>
            <a:endParaRPr lang="en-IN" sz="3600" dirty="0"/>
          </a:p>
        </p:txBody>
      </p:sp>
      <p:sp>
        <p:nvSpPr>
          <p:cNvPr id="14" name="Rectangle 13">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EF6B300-C0F7-E422-55BF-E2FE17174FFD}"/>
              </a:ext>
            </a:extLst>
          </p:cNvPr>
          <p:cNvGraphicFramePr>
            <a:graphicFrameLocks noGrp="1"/>
          </p:cNvGraphicFramePr>
          <p:nvPr>
            <p:ph idx="1"/>
            <p:extLst>
              <p:ext uri="{D42A27DB-BD31-4B8C-83A1-F6EECF244321}">
                <p14:modId xmlns:p14="http://schemas.microsoft.com/office/powerpoint/2010/main" val="612689916"/>
              </p:ext>
            </p:extLst>
          </p:nvPr>
        </p:nvGraphicFramePr>
        <p:xfrm>
          <a:off x="533400" y="1362158"/>
          <a:ext cx="11430000" cy="53053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9201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4CD5478-64F2-7676-C39D-9DA0A364529A}"/>
              </a:ext>
            </a:extLst>
          </p:cNvPr>
          <p:cNvGraphicFramePr>
            <a:graphicFrameLocks noGrp="1"/>
          </p:cNvGraphicFramePr>
          <p:nvPr>
            <p:ph idx="1"/>
            <p:extLst>
              <p:ext uri="{D42A27DB-BD31-4B8C-83A1-F6EECF244321}">
                <p14:modId xmlns:p14="http://schemas.microsoft.com/office/powerpoint/2010/main" val="2064280298"/>
              </p:ext>
            </p:extLst>
          </p:nvPr>
        </p:nvGraphicFramePr>
        <p:xfrm>
          <a:off x="355600" y="177800"/>
          <a:ext cx="11544300" cy="6489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74043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DC40AF6-1EB7-3F9C-0122-6BFEC185B586}"/>
              </a:ext>
            </a:extLst>
          </p:cNvPr>
          <p:cNvGraphicFramePr>
            <a:graphicFrameLocks noGrp="1"/>
          </p:cNvGraphicFramePr>
          <p:nvPr>
            <p:ph idx="1"/>
            <p:extLst>
              <p:ext uri="{D42A27DB-BD31-4B8C-83A1-F6EECF244321}">
                <p14:modId xmlns:p14="http://schemas.microsoft.com/office/powerpoint/2010/main" val="3636621025"/>
              </p:ext>
            </p:extLst>
          </p:nvPr>
        </p:nvGraphicFramePr>
        <p:xfrm>
          <a:off x="114300" y="596900"/>
          <a:ext cx="11836400" cy="5295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11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DD6D25-73D7-4E21-A25F-56BC6E3B3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8B858E-9105-2A79-9E8F-ED8258373415}"/>
              </a:ext>
            </a:extLst>
          </p:cNvPr>
          <p:cNvSpPr>
            <a:spLocks noGrp="1"/>
          </p:cNvSpPr>
          <p:nvPr>
            <p:ph type="title"/>
          </p:nvPr>
        </p:nvSpPr>
        <p:spPr>
          <a:xfrm>
            <a:off x="8479777" y="639763"/>
            <a:ext cx="3046073" cy="5177377"/>
          </a:xfrm>
          <a:ln>
            <a:noFill/>
          </a:ln>
        </p:spPr>
        <p:txBody>
          <a:bodyPr>
            <a:normAutofit/>
          </a:bodyPr>
          <a:lstStyle/>
          <a:p>
            <a:r>
              <a:rPr lang="en-IN" sz="3100" dirty="0"/>
              <a:t>Way Forward: Viksit Bharat – </a:t>
            </a:r>
            <a:r>
              <a:rPr lang="en-IN" sz="3100" dirty="0" err="1"/>
              <a:t>Atmanirbhar</a:t>
            </a:r>
            <a:r>
              <a:rPr lang="en-IN" sz="3100" dirty="0"/>
              <a:t> Farmers</a:t>
            </a:r>
          </a:p>
        </p:txBody>
      </p:sp>
      <p:grpSp>
        <p:nvGrpSpPr>
          <p:cNvPr id="11" name="Group 10">
            <a:extLst>
              <a:ext uri="{FF2B5EF4-FFF2-40B4-BE49-F238E27FC236}">
                <a16:creationId xmlns:a16="http://schemas.microsoft.com/office/drawing/2014/main" id="{35B8894B-4A72-427A-B1D1-C5AF5CBB23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A3E574B9-86C7-4F7B-B550-D02C32ECB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4338354-6A9B-4F69-AE40-C4443BD98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2">
            <a:extLst>
              <a:ext uri="{FF2B5EF4-FFF2-40B4-BE49-F238E27FC236}">
                <a16:creationId xmlns:a16="http://schemas.microsoft.com/office/drawing/2014/main" id="{58D995C6-0BE0-8519-EA85-82A7D287B916}"/>
              </a:ext>
            </a:extLst>
          </p:cNvPr>
          <p:cNvGraphicFramePr>
            <a:graphicFrameLocks noGrp="1"/>
          </p:cNvGraphicFramePr>
          <p:nvPr>
            <p:ph idx="1"/>
            <p:extLst>
              <p:ext uri="{D42A27DB-BD31-4B8C-83A1-F6EECF244321}">
                <p14:modId xmlns:p14="http://schemas.microsoft.com/office/powerpoint/2010/main" val="1597657923"/>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5639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515FE-91C7-E1D3-9BD9-37D27F1D7B41}"/>
              </a:ext>
            </a:extLst>
          </p:cNvPr>
          <p:cNvSpPr>
            <a:spLocks noGrp="1"/>
          </p:cNvSpPr>
          <p:nvPr>
            <p:ph type="title"/>
          </p:nvPr>
        </p:nvSpPr>
        <p:spPr>
          <a:xfrm>
            <a:off x="1069848" y="484632"/>
            <a:ext cx="10058400" cy="1609344"/>
          </a:xfrm>
        </p:spPr>
        <p:txBody>
          <a:bodyPr>
            <a:normAutofit/>
          </a:bodyPr>
          <a:lstStyle/>
          <a:p>
            <a:r>
              <a:rPr lang="en-US" sz="3000"/>
              <a:t>Department of Agriculture has all below Schemes, which are very good – but non-implementable.</a:t>
            </a:r>
            <a:br>
              <a:rPr lang="en-IN" sz="3000"/>
            </a:br>
            <a:endParaRPr lang="en-IN" sz="3000"/>
          </a:p>
        </p:txBody>
      </p:sp>
      <p:sp>
        <p:nvSpPr>
          <p:cNvPr id="20" name="Rectangle 1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1EBE38B7-FC81-4B72-1F53-46F3E37FA795}"/>
              </a:ext>
            </a:extLst>
          </p:cNvPr>
          <p:cNvGraphicFramePr>
            <a:graphicFrameLocks noGrp="1"/>
          </p:cNvGraphicFramePr>
          <p:nvPr>
            <p:ph idx="1"/>
            <p:extLst>
              <p:ext uri="{D42A27DB-BD31-4B8C-83A1-F6EECF244321}">
                <p14:modId xmlns:p14="http://schemas.microsoft.com/office/powerpoint/2010/main" val="247748826"/>
              </p:ext>
            </p:extLst>
          </p:nvPr>
        </p:nvGraphicFramePr>
        <p:xfrm>
          <a:off x="707571" y="2547257"/>
          <a:ext cx="10863943" cy="4234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BD79DF29-42A3-439F-19ED-2667F13179FF}"/>
              </a:ext>
            </a:extLst>
          </p:cNvPr>
          <p:cNvSpPr txBox="1"/>
          <p:nvPr/>
        </p:nvSpPr>
        <p:spPr>
          <a:xfrm>
            <a:off x="1069975" y="2053634"/>
            <a:ext cx="6096000" cy="369332"/>
          </a:xfrm>
          <a:prstGeom prst="rect">
            <a:avLst/>
          </a:prstGeom>
          <a:noFill/>
        </p:spPr>
        <p:txBody>
          <a:bodyPr wrap="square">
            <a:spAutoFit/>
          </a:bodyPr>
          <a:lstStyle/>
          <a:p>
            <a:pPr lvl="0"/>
            <a:r>
              <a:rPr lang="en-US" b="1" dirty="0"/>
              <a:t>Some Public Governance Issues:</a:t>
            </a:r>
            <a:endParaRPr lang="en-US" dirty="0"/>
          </a:p>
        </p:txBody>
      </p:sp>
    </p:spTree>
    <p:extLst>
      <p:ext uri="{BB962C8B-B14F-4D97-AF65-F5344CB8AC3E}">
        <p14:creationId xmlns:p14="http://schemas.microsoft.com/office/powerpoint/2010/main" val="30536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21F9943-28F5-4620-A11C-C60C52AE4A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BE7229-51F4-4FFC-A3CD-EC1A822D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8D1A95B-47FF-4CC5-B58D-5C606CEC29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8" name="Oval 27">
              <a:extLst>
                <a:ext uri="{FF2B5EF4-FFF2-40B4-BE49-F238E27FC236}">
                  <a16:creationId xmlns:a16="http://schemas.microsoft.com/office/drawing/2014/main" id="{DFE3B04D-0917-4735-B219-073B42C03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IN"/>
            </a:p>
          </p:txBody>
        </p:sp>
        <p:sp>
          <p:nvSpPr>
            <p:cNvPr id="29" name="Oval 28">
              <a:extLst>
                <a:ext uri="{FF2B5EF4-FFF2-40B4-BE49-F238E27FC236}">
                  <a16:creationId xmlns:a16="http://schemas.microsoft.com/office/drawing/2014/main" id="{78460770-2B4D-4249-9739-4AC3B03D3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IN"/>
            </a:p>
          </p:txBody>
        </p:sp>
      </p:grpSp>
      <p:graphicFrame>
        <p:nvGraphicFramePr>
          <p:cNvPr id="7" name="Content Placeholder 2">
            <a:extLst>
              <a:ext uri="{FF2B5EF4-FFF2-40B4-BE49-F238E27FC236}">
                <a16:creationId xmlns:a16="http://schemas.microsoft.com/office/drawing/2014/main" id="{BDA113C1-6654-E15C-7C74-D7A9DA369818}"/>
              </a:ext>
            </a:extLst>
          </p:cNvPr>
          <p:cNvGraphicFramePr>
            <a:graphicFrameLocks noGrp="1"/>
          </p:cNvGraphicFramePr>
          <p:nvPr>
            <p:ph idx="1"/>
            <p:extLst>
              <p:ext uri="{D42A27DB-BD31-4B8C-83A1-F6EECF244321}">
                <p14:modId xmlns:p14="http://schemas.microsoft.com/office/powerpoint/2010/main" val="1452713707"/>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3768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018FB-CC70-E113-2EF4-574073F8EC7A}"/>
              </a:ext>
            </a:extLst>
          </p:cNvPr>
          <p:cNvSpPr>
            <a:spLocks noGrp="1"/>
          </p:cNvSpPr>
          <p:nvPr>
            <p:ph type="title"/>
          </p:nvPr>
        </p:nvSpPr>
        <p:spPr>
          <a:xfrm>
            <a:off x="1069848" y="484632"/>
            <a:ext cx="10058400" cy="1609344"/>
          </a:xfrm>
        </p:spPr>
        <p:txBody>
          <a:bodyPr>
            <a:normAutofit/>
          </a:bodyPr>
          <a:lstStyle/>
          <a:p>
            <a:r>
              <a:rPr lang="en-IN" dirty="0"/>
              <a:t>Background</a:t>
            </a:r>
          </a:p>
        </p:txBody>
      </p:sp>
      <p:sp>
        <p:nvSpPr>
          <p:cNvPr id="25" name="Rectangle 24">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Rectangle 2">
            <a:extLst>
              <a:ext uri="{FF2B5EF4-FFF2-40B4-BE49-F238E27FC236}">
                <a16:creationId xmlns:a16="http://schemas.microsoft.com/office/drawing/2014/main" id="{420C7FCF-0421-C242-E494-611D9B35AD94}"/>
              </a:ext>
            </a:extLst>
          </p:cNvPr>
          <p:cNvGraphicFramePr>
            <a:graphicFrameLocks noGrp="1"/>
          </p:cNvGraphicFramePr>
          <p:nvPr>
            <p:ph idx="1"/>
            <p:extLst>
              <p:ext uri="{D42A27DB-BD31-4B8C-83A1-F6EECF244321}">
                <p14:modId xmlns:p14="http://schemas.microsoft.com/office/powerpoint/2010/main" val="1798982418"/>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005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7A51A1-84E3-4D44-A07A-5C7CCCE6A0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83E250-E160-479F-02F3-0EE3E83050D0}"/>
              </a:ext>
            </a:extLst>
          </p:cNvPr>
          <p:cNvSpPr>
            <a:spLocks noGrp="1"/>
          </p:cNvSpPr>
          <p:nvPr>
            <p:ph type="title"/>
          </p:nvPr>
        </p:nvSpPr>
        <p:spPr>
          <a:xfrm>
            <a:off x="6198884" y="2424103"/>
            <a:ext cx="5860731" cy="1609344"/>
          </a:xfrm>
          <a:ln>
            <a:noFill/>
          </a:ln>
        </p:spPr>
        <p:txBody>
          <a:bodyPr vert="horz" lIns="91440" tIns="45720" rIns="91440" bIns="45720" rtlCol="0" anchor="ctr">
            <a:normAutofit fontScale="90000"/>
          </a:bodyPr>
          <a:lstStyle/>
          <a:p>
            <a:r>
              <a:rPr lang="en-US" sz="4000" dirty="0"/>
              <a:t>Status of Women Farmers in Agricultural</a:t>
            </a:r>
          </a:p>
        </p:txBody>
      </p:sp>
      <p:sp>
        <p:nvSpPr>
          <p:cNvPr id="8" name="Rectangle 1">
            <a:extLst>
              <a:ext uri="{FF2B5EF4-FFF2-40B4-BE49-F238E27FC236}">
                <a16:creationId xmlns:a16="http://schemas.microsoft.com/office/drawing/2014/main" id="{2C362A7B-7E85-DD5A-A220-A8EC9F54B3EA}"/>
              </a:ext>
            </a:extLst>
          </p:cNvPr>
          <p:cNvSpPr>
            <a:spLocks noChangeArrowheads="1"/>
          </p:cNvSpPr>
          <p:nvPr/>
        </p:nvSpPr>
        <p:spPr bwMode="auto">
          <a:xfrm>
            <a:off x="6400799" y="2121408"/>
            <a:ext cx="5299585" cy="405079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182880" defTabSz="914400" fontAlgn="base">
              <a:lnSpc>
                <a:spcPct val="90000"/>
              </a:lnSpc>
              <a:spcBef>
                <a:spcPct val="0"/>
              </a:spcBef>
              <a:spcAft>
                <a:spcPts val="600"/>
              </a:spcAft>
              <a:buClr>
                <a:schemeClr val="accent1">
                  <a:lumMod val="75000"/>
                </a:schemeClr>
              </a:buClr>
              <a:buSzPct val="85000"/>
              <a:buFont typeface="Wingdings" pitchFamily="2" charset="2"/>
              <a:buChar char="§"/>
              <a:tabLst/>
            </a:pPr>
            <a:endParaRPr kumimoji="0" lang="en-US" altLang="en-US" b="0" i="0" u="none" strike="noStrike" cap="none" normalizeH="0" baseline="0" dirty="0">
              <a:ln>
                <a:noFill/>
              </a:ln>
              <a:effectLst/>
            </a:endParaRPr>
          </a:p>
        </p:txBody>
      </p:sp>
      <p:grpSp>
        <p:nvGrpSpPr>
          <p:cNvPr id="11" name="Group 10">
            <a:extLst>
              <a:ext uri="{FF2B5EF4-FFF2-40B4-BE49-F238E27FC236}">
                <a16:creationId xmlns:a16="http://schemas.microsoft.com/office/drawing/2014/main" id="{E402651C-E31B-4C7D-B593-1FD6014C1B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EB108D3D-35F4-426D-8E38-237B102BA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F016D075-E366-4413-8A8A-989D81B16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7" name="Content Placeholder 6">
            <a:extLst>
              <a:ext uri="{FF2B5EF4-FFF2-40B4-BE49-F238E27FC236}">
                <a16:creationId xmlns:a16="http://schemas.microsoft.com/office/drawing/2014/main" id="{2957A287-540C-F9F8-B107-4752514F4F2E}"/>
              </a:ext>
            </a:extLst>
          </p:cNvPr>
          <p:cNvGraphicFramePr>
            <a:graphicFrameLocks noGrp="1"/>
          </p:cNvGraphicFramePr>
          <p:nvPr>
            <p:ph idx="1"/>
            <p:extLst>
              <p:ext uri="{D42A27DB-BD31-4B8C-83A1-F6EECF244321}">
                <p14:modId xmlns:p14="http://schemas.microsoft.com/office/powerpoint/2010/main" val="1019014061"/>
              </p:ext>
            </p:extLst>
          </p:nvPr>
        </p:nvGraphicFramePr>
        <p:xfrm>
          <a:off x="633999" y="957131"/>
          <a:ext cx="5619431" cy="4954001"/>
        </p:xfrm>
        <a:graphic>
          <a:graphicData uri="http://schemas.openxmlformats.org/drawingml/2006/table">
            <a:tbl>
              <a:tblPr>
                <a:solidFill>
                  <a:schemeClr val="bg1"/>
                </a:solidFill>
              </a:tblPr>
              <a:tblGrid>
                <a:gridCol w="4418659">
                  <a:extLst>
                    <a:ext uri="{9D8B030D-6E8A-4147-A177-3AD203B41FA5}">
                      <a16:colId xmlns:a16="http://schemas.microsoft.com/office/drawing/2014/main" val="3565192957"/>
                    </a:ext>
                  </a:extLst>
                </a:gridCol>
                <a:gridCol w="1200772">
                  <a:extLst>
                    <a:ext uri="{9D8B030D-6E8A-4147-A177-3AD203B41FA5}">
                      <a16:colId xmlns:a16="http://schemas.microsoft.com/office/drawing/2014/main" val="3367080552"/>
                    </a:ext>
                  </a:extLst>
                </a:gridCol>
              </a:tblGrid>
              <a:tr h="584276">
                <a:tc>
                  <a:txBody>
                    <a:bodyPr/>
                    <a:lstStyle/>
                    <a:p>
                      <a:pPr>
                        <a:buNone/>
                      </a:pPr>
                      <a:r>
                        <a:rPr lang="en-IN" sz="1900" cap="none" spc="0" dirty="0">
                          <a:solidFill>
                            <a:schemeClr val="tx1"/>
                          </a:solidFill>
                        </a:rPr>
                        <a:t>Indicator</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buNone/>
                      </a:pPr>
                      <a:r>
                        <a:rPr lang="en-IN" sz="1900" cap="none" spc="0" dirty="0">
                          <a:solidFill>
                            <a:schemeClr val="tx1"/>
                          </a:solidFill>
                        </a:rPr>
                        <a:t>Status</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943753806"/>
                  </a:ext>
                </a:extLst>
              </a:tr>
              <a:tr h="872299">
                <a:tc>
                  <a:txBody>
                    <a:bodyPr/>
                    <a:lstStyle/>
                    <a:p>
                      <a:pPr>
                        <a:buNone/>
                      </a:pPr>
                      <a:r>
                        <a:rPr lang="en-US" sz="1900" cap="none" spc="0">
                          <a:solidFill>
                            <a:schemeClr val="tx1"/>
                          </a:solidFill>
                        </a:rPr>
                        <a:t>Rural women engaged in agriculture</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IN" sz="1900" cap="none" spc="0" dirty="0">
                          <a:solidFill>
                            <a:schemeClr val="tx1"/>
                          </a:solidFill>
                        </a:rPr>
                        <a:t>&gt;73%</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256719904"/>
                  </a:ext>
                </a:extLst>
              </a:tr>
              <a:tr h="584276">
                <a:tc>
                  <a:txBody>
                    <a:bodyPr/>
                    <a:lstStyle/>
                    <a:p>
                      <a:pPr>
                        <a:buNone/>
                      </a:pPr>
                      <a:r>
                        <a:rPr lang="en-US" sz="1900" cap="none" spc="0">
                          <a:solidFill>
                            <a:schemeClr val="tx1"/>
                          </a:solidFill>
                        </a:rPr>
                        <a:t>Women with legal land ownership</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IN" sz="1900" cap="none" spc="0" dirty="0">
                          <a:solidFill>
                            <a:schemeClr val="tx1"/>
                          </a:solidFill>
                        </a:rPr>
                        <a:t>12.8%</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191130168"/>
                  </a:ext>
                </a:extLst>
              </a:tr>
              <a:tr h="584276">
                <a:tc>
                  <a:txBody>
                    <a:bodyPr/>
                    <a:lstStyle/>
                    <a:p>
                      <a:pPr>
                        <a:buNone/>
                      </a:pPr>
                      <a:r>
                        <a:rPr lang="en-US" sz="1900" cap="none" spc="0">
                          <a:solidFill>
                            <a:schemeClr val="tx1"/>
                          </a:solidFill>
                        </a:rPr>
                        <a:t>Women with Kisan Credit Card</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IN" sz="1900" cap="none" spc="0" dirty="0">
                          <a:solidFill>
                            <a:schemeClr val="tx1"/>
                          </a:solidFill>
                        </a:rPr>
                        <a:t>&lt;7%</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700349025"/>
                  </a:ext>
                </a:extLst>
              </a:tr>
              <a:tr h="584276">
                <a:tc>
                  <a:txBody>
                    <a:bodyPr/>
                    <a:lstStyle/>
                    <a:p>
                      <a:pPr>
                        <a:buNone/>
                      </a:pPr>
                      <a:r>
                        <a:rPr lang="en-US" sz="1900" cap="none" spc="0">
                          <a:solidFill>
                            <a:schemeClr val="tx1"/>
                          </a:solidFill>
                        </a:rPr>
                        <a:t>Women members in FPOs/PACS</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IN" sz="1900" cap="none" spc="0" dirty="0">
                          <a:solidFill>
                            <a:schemeClr val="tx1"/>
                          </a:solidFill>
                        </a:rPr>
                        <a:t>&lt;10%</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491816475"/>
                  </a:ext>
                </a:extLst>
              </a:tr>
              <a:tr h="872299">
                <a:tc>
                  <a:txBody>
                    <a:bodyPr/>
                    <a:lstStyle/>
                    <a:p>
                      <a:pPr>
                        <a:buNone/>
                      </a:pPr>
                      <a:r>
                        <a:rPr lang="en-US" sz="1900" cap="none" spc="0" dirty="0">
                          <a:solidFill>
                            <a:schemeClr val="tx1"/>
                          </a:solidFill>
                        </a:rPr>
                        <a:t>Women with access to crop insurance</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IN" sz="1900" cap="none" spc="0">
                          <a:solidFill>
                            <a:schemeClr val="tx1"/>
                          </a:solidFill>
                        </a:rPr>
                        <a:t>&lt;5%</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569798956"/>
                  </a:ext>
                </a:extLst>
              </a:tr>
              <a:tr h="872299">
                <a:tc>
                  <a:txBody>
                    <a:bodyPr/>
                    <a:lstStyle/>
                    <a:p>
                      <a:pPr>
                        <a:buNone/>
                      </a:pPr>
                      <a:r>
                        <a:rPr lang="en-IN" sz="1900" cap="none" spc="0" dirty="0">
                          <a:solidFill>
                            <a:schemeClr val="tx1"/>
                          </a:solidFill>
                        </a:rPr>
                        <a:t>Women receiving agriculture training</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buNone/>
                      </a:pPr>
                      <a:r>
                        <a:rPr lang="en-IN" sz="1900" cap="none" spc="0" dirty="0">
                          <a:solidFill>
                            <a:schemeClr val="tx1"/>
                          </a:solidFill>
                        </a:rPr>
                        <a:t>&lt;10%</a:t>
                      </a:r>
                    </a:p>
                  </a:txBody>
                  <a:tcPr marL="160470" marR="125863" marT="123439" marB="123439"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1906966465"/>
                  </a:ext>
                </a:extLst>
              </a:tr>
            </a:tbl>
          </a:graphicData>
        </a:graphic>
      </p:graphicFrame>
      <p:sp>
        <p:nvSpPr>
          <p:cNvPr id="4" name="TextBox 3">
            <a:extLst>
              <a:ext uri="{FF2B5EF4-FFF2-40B4-BE49-F238E27FC236}">
                <a16:creationId xmlns:a16="http://schemas.microsoft.com/office/drawing/2014/main" id="{AA308444-50BE-B29D-0093-54FEBF2FC0F9}"/>
              </a:ext>
            </a:extLst>
          </p:cNvPr>
          <p:cNvSpPr txBox="1"/>
          <p:nvPr/>
        </p:nvSpPr>
        <p:spPr>
          <a:xfrm>
            <a:off x="633999" y="286250"/>
            <a:ext cx="6096000" cy="523220"/>
          </a:xfrm>
          <a:prstGeom prst="rect">
            <a:avLst/>
          </a:prstGeom>
          <a:noFill/>
        </p:spPr>
        <p:txBody>
          <a:bodyPr wrap="square">
            <a:spAutoFit/>
          </a:bodyPr>
          <a:lstStyle/>
          <a:p>
            <a:r>
              <a:rPr lang="en-US" sz="2800" dirty="0">
                <a:latin typeface="+mj-lt"/>
              </a:rPr>
              <a:t>Data Snapshot</a:t>
            </a:r>
            <a:endParaRPr lang="en-IN" sz="2800" dirty="0">
              <a:latin typeface="+mj-lt"/>
            </a:endParaRPr>
          </a:p>
        </p:txBody>
      </p:sp>
      <p:sp>
        <p:nvSpPr>
          <p:cNvPr id="6" name="TextBox 5">
            <a:extLst>
              <a:ext uri="{FF2B5EF4-FFF2-40B4-BE49-F238E27FC236}">
                <a16:creationId xmlns:a16="http://schemas.microsoft.com/office/drawing/2014/main" id="{D23A5C1E-46B1-DE75-26DC-208F9C629F2F}"/>
              </a:ext>
            </a:extLst>
          </p:cNvPr>
          <p:cNvSpPr txBox="1"/>
          <p:nvPr/>
        </p:nvSpPr>
        <p:spPr>
          <a:xfrm>
            <a:off x="362269" y="6172200"/>
            <a:ext cx="6096000" cy="341632"/>
          </a:xfrm>
          <a:prstGeom prst="rect">
            <a:avLst/>
          </a:prstGeom>
          <a:noFill/>
        </p:spPr>
        <p:txBody>
          <a:bodyPr wrap="square">
            <a:spAutoFit/>
          </a:bodyPr>
          <a:lstStyle/>
          <a:p>
            <a:pPr marL="0" marR="0" lvl="0" indent="-182880" defTabSz="914400" fontAlgn="base">
              <a:lnSpc>
                <a:spcPct val="90000"/>
              </a:lnSpc>
              <a:spcBef>
                <a:spcPct val="0"/>
              </a:spcBef>
              <a:spcAft>
                <a:spcPts val="600"/>
              </a:spcAft>
              <a:buClr>
                <a:schemeClr val="accent1">
                  <a:lumMod val="75000"/>
                </a:schemeClr>
              </a:buClr>
              <a:buSzPct val="85000"/>
              <a:buFont typeface="Wingdings" pitchFamily="2" charset="2"/>
              <a:buChar char="§"/>
              <a:tabLst/>
            </a:pPr>
            <a:r>
              <a:rPr kumimoji="0" lang="en-US" altLang="en-US" b="1" i="0" u="none" strike="noStrike" cap="none" normalizeH="0" baseline="0" dirty="0">
                <a:ln>
                  <a:noFill/>
                </a:ln>
                <a:effectLst/>
              </a:rPr>
              <a:t>Source:</a:t>
            </a:r>
            <a:r>
              <a:rPr kumimoji="0" lang="en-US" altLang="en-US" b="0" i="0" u="none" strike="noStrike" cap="none" normalizeH="0" baseline="0" dirty="0">
                <a:ln>
                  <a:noFill/>
                </a:ln>
                <a:effectLst/>
              </a:rPr>
              <a:t> NSSO, NABARD, Agriculture Census, FAO</a:t>
            </a:r>
          </a:p>
        </p:txBody>
      </p:sp>
    </p:spTree>
    <p:extLst>
      <p:ext uri="{BB962C8B-B14F-4D97-AF65-F5344CB8AC3E}">
        <p14:creationId xmlns:p14="http://schemas.microsoft.com/office/powerpoint/2010/main" val="2524145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Wood Type</Template>
  <TotalTime>1256</TotalTime>
  <Words>2036</Words>
  <Application>Microsoft Office PowerPoint</Application>
  <PresentationFormat>Widescreen</PresentationFormat>
  <Paragraphs>152</Paragraphs>
  <Slides>16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Calibri</vt:lpstr>
      <vt:lpstr>Cambria</vt:lpstr>
      <vt:lpstr>Georgia</vt:lpstr>
      <vt:lpstr>Rockwell Extra Bold</vt:lpstr>
      <vt:lpstr>Trebuchet MS</vt:lpstr>
      <vt:lpstr>Wingdings</vt:lpstr>
      <vt:lpstr>Wood Type</vt:lpstr>
      <vt:lpstr>Future Agriculture </vt:lpstr>
      <vt:lpstr>Women Farmers – New Farmers Future Agriculture in Viksit Bharat</vt:lpstr>
      <vt:lpstr>PowerPoint Presentation</vt:lpstr>
      <vt:lpstr>PowerPoint Presentation</vt:lpstr>
      <vt:lpstr>Way Forward: Viksit Bharat – Atmanirbhar Farmers</vt:lpstr>
      <vt:lpstr>Department of Agriculture has all below Schemes, which are very good – but non-implementable. </vt:lpstr>
      <vt:lpstr>PowerPoint Presentation</vt:lpstr>
      <vt:lpstr>Background</vt:lpstr>
      <vt:lpstr>Status of Women Farmers in Agricultural</vt:lpstr>
      <vt:lpstr>Status of Women Farmers (Before the Program)</vt:lpstr>
      <vt:lpstr>ONGC &amp; NCCSD Model  for  New Farmers – Women Farmers.</vt:lpstr>
      <vt:lpstr>NCCSD Approach: Unique Features</vt:lpstr>
      <vt:lpstr>Ongoing Efforts by NCCSD</vt:lpstr>
      <vt:lpstr>Outcomes</vt:lpstr>
      <vt:lpstr>Policy Suggestions: Empowering Women in Agriculture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nccsd nccsd</dc:creator>
  <cp:lastModifiedBy>nccsd nccsd</cp:lastModifiedBy>
  <cp:revision>41</cp:revision>
  <cp:lastPrinted>2025-09-05T07:18:59Z</cp:lastPrinted>
  <dcterms:created xsi:type="dcterms:W3CDTF">2025-08-12T06:19:54Z</dcterms:created>
  <dcterms:modified xsi:type="dcterms:W3CDTF">2025-11-04T09:25:39Z</dcterms:modified>
</cp:coreProperties>
</file>